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7"/>
  </p:notesMasterIdLst>
  <p:sldIdLst>
    <p:sldId id="257" r:id="rId2"/>
    <p:sldId id="510" r:id="rId3"/>
    <p:sldId id="513" r:id="rId4"/>
    <p:sldId id="416" r:id="rId5"/>
    <p:sldId id="520" r:id="rId6"/>
    <p:sldId id="521" r:id="rId7"/>
    <p:sldId id="516" r:id="rId8"/>
    <p:sldId id="525" r:id="rId9"/>
    <p:sldId id="511" r:id="rId10"/>
    <p:sldId id="258" r:id="rId11"/>
    <p:sldId id="498" r:id="rId12"/>
    <p:sldId id="522" r:id="rId13"/>
    <p:sldId id="524" r:id="rId14"/>
    <p:sldId id="526" r:id="rId15"/>
    <p:sldId id="4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D46F0E-3D96-4071-AA6A-1C3D77582C2F}">
          <p14:sldIdLst>
            <p14:sldId id="257"/>
            <p14:sldId id="510"/>
            <p14:sldId id="513"/>
            <p14:sldId id="416"/>
            <p14:sldId id="520"/>
            <p14:sldId id="521"/>
            <p14:sldId id="516"/>
            <p14:sldId id="525"/>
            <p14:sldId id="511"/>
            <p14:sldId id="258"/>
            <p14:sldId id="498"/>
            <p14:sldId id="522"/>
            <p14:sldId id="524"/>
            <p14:sldId id="526"/>
            <p14:sldId id="4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mer, Berber (IFPRI)" initials="KB(" lastIdx="5" clrIdx="0">
    <p:extLst>
      <p:ext uri="{19B8F6BF-5375-455C-9EA6-DF929625EA0E}">
        <p15:presenceInfo xmlns:p15="http://schemas.microsoft.com/office/powerpoint/2012/main" userId="S-1-5-21-1606980848-162531612-839522115-229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4" autoAdjust="0"/>
    <p:restoredTop sz="96122" autoAdjust="0"/>
  </p:normalViewPr>
  <p:slideViewPr>
    <p:cSldViewPr snapToGrid="0">
      <p:cViewPr varScale="1">
        <p:scale>
          <a:sx n="62" d="100"/>
          <a:sy n="62" d="100"/>
        </p:scale>
        <p:origin x="776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C5F3D-3FC1-4CEF-BDBA-35B044EA1524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D0171-B662-472F-B52B-F600476469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25-minute lecture on strengthening insurance and finance services for helping smallholder farmers to adapt to climate change.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 of WII and experience (positive or less positive) with the picture-based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33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00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7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70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2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more about the challenges.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7D0171-B662-472F-B52B-F600476469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4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FPRI Titl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45861" cy="6858000"/>
          </a:xfrm>
          <a:prstGeom prst="rect">
            <a:avLst/>
          </a:prstGeom>
          <a:solidFill>
            <a:srgbClr val="439E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5" y="616061"/>
            <a:ext cx="1067392" cy="1467664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67257" y="990600"/>
            <a:ext cx="6442353" cy="14239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39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67257" y="503238"/>
            <a:ext cx="9186545" cy="1693310"/>
          </a:xfrm>
        </p:spPr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 THIS SPACE CAN RUN TWO LINES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67255" y="3548615"/>
            <a:ext cx="9067800" cy="240492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z="1800" dirty="0"/>
              <a:t>Name</a:t>
            </a:r>
            <a:br>
              <a:rPr lang="en-US" sz="1800" dirty="0"/>
            </a:br>
            <a:r>
              <a:rPr lang="en-US" sz="1800" dirty="0"/>
              <a:t>Department/Division</a:t>
            </a:r>
            <a:br>
              <a:rPr lang="en-US" sz="1800" dirty="0"/>
            </a:br>
            <a:r>
              <a:rPr lang="en-US" sz="1800" dirty="0"/>
              <a:t>International Food Policy Research Institute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Location | Date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67255" y="2316165"/>
            <a:ext cx="9067800" cy="74508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Sub-title goes here</a:t>
            </a:r>
            <a:br>
              <a:rPr lang="en-US" dirty="0"/>
            </a:br>
            <a:r>
              <a:rPr lang="en-US" dirty="0"/>
              <a:t>&amp; can run two lines</a:t>
            </a:r>
          </a:p>
          <a:p>
            <a:pPr lvl="0"/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2"/>
          </p:nvPr>
        </p:nvSpPr>
        <p:spPr>
          <a:xfrm>
            <a:off x="2167255" y="6193047"/>
            <a:ext cx="2743200" cy="365125"/>
          </a:xfrm>
        </p:spPr>
        <p:txBody>
          <a:bodyPr/>
          <a:lstStyle/>
          <a:p>
            <a:fld id="{F54A5AFE-9A4C-9443-92D6-A4D7FDF824DC}" type="datetimeFigureOut">
              <a:rPr lang="en-US" smtClean="0"/>
              <a:pPr/>
              <a:t>7/19/2021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5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P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45861" cy="6858000"/>
          </a:xfrm>
          <a:prstGeom prst="rect">
            <a:avLst/>
          </a:prstGeom>
          <a:solidFill>
            <a:srgbClr val="439E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7258" y="938595"/>
            <a:ext cx="6442353" cy="14239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39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3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67256" y="2503273"/>
            <a:ext cx="9412445" cy="864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defRPr sz="2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67256" y="4334495"/>
            <a:ext cx="9412445" cy="2101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defRPr sz="2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11" y="5451614"/>
            <a:ext cx="3144144" cy="1331403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167257" y="990600"/>
            <a:ext cx="6442353" cy="14239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39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300" dirty="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167257" y="503238"/>
            <a:ext cx="9186545" cy="1693310"/>
          </a:xfrm>
        </p:spPr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 THIS SPACE CAN RUN TWO LINES</a:t>
            </a: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67255" y="3548615"/>
            <a:ext cx="9067800" cy="240492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z="1800" dirty="0"/>
              <a:t>Name</a:t>
            </a:r>
            <a:br>
              <a:rPr lang="en-US" sz="1800" dirty="0"/>
            </a:br>
            <a:r>
              <a:rPr lang="en-US" sz="1800" dirty="0"/>
              <a:t>Department/Division</a:t>
            </a:r>
            <a:br>
              <a:rPr lang="en-US" sz="1800" dirty="0"/>
            </a:br>
            <a:r>
              <a:rPr lang="en-US" sz="1800" dirty="0"/>
              <a:t>International Food Policy Research Institute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Location | Date</a:t>
            </a:r>
            <a:endParaRPr lang="en-US" dirty="0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67255" y="2316165"/>
            <a:ext cx="9067800" cy="74508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Sub-title goes here</a:t>
            </a:r>
            <a:br>
              <a:rPr lang="en-US" dirty="0"/>
            </a:br>
            <a:r>
              <a:rPr lang="en-US" dirty="0"/>
              <a:t>&amp; can run two lines</a:t>
            </a:r>
          </a:p>
          <a:p>
            <a:pPr lvl="0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5" y="616061"/>
            <a:ext cx="1067392" cy="1467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7326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4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45861" cy="6858000"/>
          </a:xfrm>
          <a:prstGeom prst="rect">
            <a:avLst/>
          </a:prstGeom>
          <a:solidFill>
            <a:srgbClr val="439E2E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67258" y="938595"/>
            <a:ext cx="6442353" cy="1423988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439E2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sz="33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167256" y="2503273"/>
            <a:ext cx="9412445" cy="864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defRPr sz="2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67256" y="4334495"/>
            <a:ext cx="9412445" cy="21019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None/>
              <a:defRPr sz="2800" b="0" i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20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8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charset="0"/>
              <a:buNone/>
              <a:defRPr sz="1600" b="0" i="0" kern="1200">
                <a:solidFill>
                  <a:srgbClr val="435464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305" y="5247860"/>
            <a:ext cx="3527059" cy="148161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167257" y="503238"/>
            <a:ext cx="9186545" cy="1693310"/>
          </a:xfrm>
        </p:spPr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 THIS SPACE CAN RUN TWO LINES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167255" y="3548615"/>
            <a:ext cx="9067800" cy="240492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z="1800" dirty="0"/>
              <a:t>Name</a:t>
            </a:r>
            <a:br>
              <a:rPr lang="en-US" sz="1800" dirty="0"/>
            </a:br>
            <a:r>
              <a:rPr lang="en-US" sz="1800" dirty="0"/>
              <a:t>Department/Division</a:t>
            </a:r>
            <a:br>
              <a:rPr lang="en-US" sz="1800" dirty="0"/>
            </a:br>
            <a:r>
              <a:rPr lang="en-US" sz="1800" dirty="0"/>
              <a:t>International Food Policy Research Institute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Location | Date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2167255" y="2316165"/>
            <a:ext cx="9067800" cy="74508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Sub-title goes here</a:t>
            </a:r>
            <a:br>
              <a:rPr lang="en-US" dirty="0"/>
            </a:br>
            <a:r>
              <a:rPr lang="en-US" dirty="0"/>
              <a:t>&amp; can run two lines</a:t>
            </a:r>
          </a:p>
          <a:p>
            <a:pPr lvl="0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35" y="616061"/>
            <a:ext cx="1067392" cy="1467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324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872" y="-1"/>
            <a:ext cx="288477" cy="5943601"/>
          </a:xfrm>
          <a:prstGeom prst="rect">
            <a:avLst/>
          </a:prstGeom>
          <a:gradFill>
            <a:gsLst>
              <a:gs pos="0">
                <a:srgbClr val="439E2E">
                  <a:alpha val="20000"/>
                </a:srgbClr>
              </a:gs>
              <a:gs pos="100000">
                <a:srgbClr val="439E2E"/>
              </a:gs>
            </a:gsLst>
            <a:lin ang="54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44827" y="503238"/>
            <a:ext cx="10744199" cy="1693310"/>
          </a:xfrm>
        </p:spPr>
        <p:txBody>
          <a:bodyPr/>
          <a:lstStyle>
            <a:lvl1pPr>
              <a:defRPr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TITLE GOES HERE THIS SPACE CAN RUN TWO LINES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61920" y="4452730"/>
            <a:ext cx="10727107" cy="1500808"/>
          </a:xfrm>
        </p:spPr>
        <p:txBody>
          <a:bodyPr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z="1800" dirty="0"/>
              <a:t>Name</a:t>
            </a:r>
            <a:br>
              <a:rPr lang="en-US" sz="1800" dirty="0"/>
            </a:br>
            <a:r>
              <a:rPr lang="en-US" sz="1800" dirty="0"/>
              <a:t>Department/Division, International Food Policy Research Institute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Location | Date</a:t>
            </a:r>
            <a:endParaRPr lang="en-US" dirty="0"/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861920" y="2316165"/>
            <a:ext cx="10727107" cy="745089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5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Sub-title goes here</a:t>
            </a:r>
            <a:br>
              <a:rPr lang="en-US" dirty="0"/>
            </a:br>
            <a:r>
              <a:rPr lang="en-US" dirty="0"/>
              <a:t>&amp; can run two lines</a:t>
            </a:r>
          </a:p>
          <a:p>
            <a:pPr lvl="0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6138685"/>
            <a:ext cx="350572" cy="4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39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4350" indent="-171450">
              <a:buFont typeface="Courier New" charset="0"/>
              <a:buChar char="o"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Rectangle 6"/>
          <p:cNvSpPr/>
          <p:nvPr/>
        </p:nvSpPr>
        <p:spPr>
          <a:xfrm>
            <a:off x="195872" y="-1"/>
            <a:ext cx="288477" cy="5943601"/>
          </a:xfrm>
          <a:prstGeom prst="rect">
            <a:avLst/>
          </a:prstGeom>
          <a:gradFill>
            <a:gsLst>
              <a:gs pos="0">
                <a:srgbClr val="439E2E">
                  <a:alpha val="20000"/>
                </a:srgbClr>
              </a:gs>
              <a:gs pos="100000">
                <a:srgbClr val="439E2E"/>
              </a:gs>
            </a:gsLst>
            <a:lin ang="54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6138685"/>
            <a:ext cx="350572" cy="4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Conten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1" baseline="0">
                <a:solidFill>
                  <a:srgbClr val="435464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Rectangle 7"/>
          <p:cNvSpPr/>
          <p:nvPr/>
        </p:nvSpPr>
        <p:spPr>
          <a:xfrm>
            <a:off x="195872" y="-1"/>
            <a:ext cx="288477" cy="5943601"/>
          </a:xfrm>
          <a:prstGeom prst="rect">
            <a:avLst/>
          </a:prstGeom>
          <a:gradFill>
            <a:gsLst>
              <a:gs pos="0">
                <a:srgbClr val="439E2E">
                  <a:alpha val="20000"/>
                </a:srgbClr>
              </a:gs>
              <a:gs pos="100000">
                <a:srgbClr val="439E2E"/>
              </a:gs>
            </a:gsLst>
            <a:lin ang="54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6138684"/>
            <a:ext cx="355560" cy="58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5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lt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5872" y="-1"/>
            <a:ext cx="288477" cy="5943601"/>
          </a:xfrm>
          <a:prstGeom prst="rect">
            <a:avLst/>
          </a:prstGeom>
          <a:gradFill>
            <a:gsLst>
              <a:gs pos="0">
                <a:srgbClr val="439E2E">
                  <a:alpha val="20000"/>
                </a:srgbClr>
              </a:gs>
              <a:gs pos="100000">
                <a:srgbClr val="439E2E"/>
              </a:gs>
            </a:gsLst>
            <a:lin ang="5400000" scaled="1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31" y="6138685"/>
            <a:ext cx="350572" cy="4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0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A7B7A97B-6259-4AD5-B5E3-644583A09A0D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5499653"/>
            <a:ext cx="566928" cy="6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2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5AFE-9A4C-9443-92D6-A4D7FDF824DC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4C31E-DA4C-F44D-B44A-157C5C055E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39" r:id="rId2"/>
    <p:sldLayoutId id="2147483741" r:id="rId3"/>
    <p:sldLayoutId id="2147483742" r:id="rId4"/>
    <p:sldLayoutId id="2147483718" r:id="rId5"/>
    <p:sldLayoutId id="2147483723" r:id="rId6"/>
    <p:sldLayoutId id="2147483743" r:id="rId7"/>
    <p:sldLayoutId id="2147483744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rgbClr val="435464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Char char="§"/>
        <a:defRPr sz="1800" b="0" i="0" kern="1200">
          <a:solidFill>
            <a:srgbClr val="435464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800" b="0" i="0" kern="1200">
          <a:solidFill>
            <a:srgbClr val="435464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800" b="0" i="0" kern="1200">
          <a:solidFill>
            <a:srgbClr val="435464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800" b="0" i="0" kern="1200">
          <a:solidFill>
            <a:srgbClr val="435464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charset="0"/>
        <a:buChar char="o"/>
        <a:defRPr sz="1800" b="0" i="0" kern="1200">
          <a:solidFill>
            <a:srgbClr val="435464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Making insurance accessible in developing country contexts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44827" y="3160645"/>
            <a:ext cx="6287025" cy="150080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2400" b="1" dirty="0">
                <a:solidFill>
                  <a:schemeClr val="tx1"/>
                </a:solidFill>
              </a:rPr>
              <a:t>Berber Kramer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Senior Research Fellow, International Food Policy Research Institute (IFPRI)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endParaRPr lang="en-US" sz="1600" dirty="0">
              <a:solidFill>
                <a:schemeClr val="tx1"/>
              </a:solidFill>
            </a:endParaRP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Climate Change and the Economics of World Food and Agriculture </a:t>
            </a:r>
          </a:p>
          <a:p>
            <a:pPr algn="l">
              <a:lnSpc>
                <a:spcPct val="11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University of Alberta, June 27</a:t>
            </a:r>
            <a:r>
              <a:rPr lang="en-US" sz="1800" b="1" baseline="30000" dirty="0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, 2021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76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Stored Data 5">
            <a:extLst>
              <a:ext uri="{FF2B5EF4-FFF2-40B4-BE49-F238E27FC236}">
                <a16:creationId xmlns:a16="http://schemas.microsoft.com/office/drawing/2014/main" id="{30AC21C5-C62B-40CE-B2DC-CEEC2178F061}"/>
              </a:ext>
            </a:extLst>
          </p:cNvPr>
          <p:cNvSpPr/>
          <p:nvPr/>
        </p:nvSpPr>
        <p:spPr>
          <a:xfrm>
            <a:off x="7555159" y="4380002"/>
            <a:ext cx="5927705" cy="2603719"/>
          </a:xfrm>
          <a:prstGeom prst="flowChartOnlineStorag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193" name="Picture 10">
            <a:extLst>
              <a:ext uri="{FF2B5EF4-FFF2-40B4-BE49-F238E27FC236}">
                <a16:creationId xmlns:a16="http://schemas.microsoft.com/office/drawing/2014/main" id="{B03B552B-91E3-40A8-9A61-E052F33A1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7" y="1694260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B2095-229C-A241-90E7-FB682F0C67A3}"/>
              </a:ext>
            </a:extLst>
          </p:cNvPr>
          <p:cNvSpPr txBox="1">
            <a:spLocks/>
          </p:cNvSpPr>
          <p:nvPr/>
        </p:nvSpPr>
        <p:spPr bwMode="auto">
          <a:xfrm>
            <a:off x="942975" y="397669"/>
            <a:ext cx="10721576" cy="92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F794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F7941D"/>
                </a:solidFill>
                <a:latin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400" b="1" dirty="0">
                <a:solidFill>
                  <a:schemeClr val="tx1"/>
                </a:solidFill>
                <a:latin typeface="+mn-lt"/>
              </a:rPr>
              <a:t>Picture-Based Insurance (PBI): Seeing through a farmer’s eyes</a:t>
            </a:r>
          </a:p>
        </p:txBody>
      </p:sp>
      <p:pic>
        <p:nvPicPr>
          <p:cNvPr id="8196" name="Picture 6">
            <a:extLst>
              <a:ext uri="{FF2B5EF4-FFF2-40B4-BE49-F238E27FC236}">
                <a16:creationId xmlns:a16="http://schemas.microsoft.com/office/drawing/2014/main" id="{B1E18771-1E96-4A51-BEB4-78138F37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694260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>
            <a:extLst>
              <a:ext uri="{FF2B5EF4-FFF2-40B4-BE49-F238E27FC236}">
                <a16:creationId xmlns:a16="http://schemas.microsoft.com/office/drawing/2014/main" id="{61D7E84C-63FC-4D1D-A726-25843688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191" y="1696642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>
            <a:extLst>
              <a:ext uri="{FF2B5EF4-FFF2-40B4-BE49-F238E27FC236}">
                <a16:creationId xmlns:a16="http://schemas.microsoft.com/office/drawing/2014/main" id="{9E70AA17-6C68-40B7-8B7B-3FF8018A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1694260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4">
            <a:extLst>
              <a:ext uri="{FF2B5EF4-FFF2-40B4-BE49-F238E27FC236}">
                <a16:creationId xmlns:a16="http://schemas.microsoft.com/office/drawing/2014/main" id="{B9C03693-B3EB-47FC-846F-8E2F479F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99" y="3445141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6">
            <a:extLst>
              <a:ext uri="{FF2B5EF4-FFF2-40B4-BE49-F238E27FC236}">
                <a16:creationId xmlns:a16="http://schemas.microsoft.com/office/drawing/2014/main" id="{AC858520-3026-46FF-A914-6F762B57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96" y="3445141"/>
            <a:ext cx="4000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20">
            <a:extLst>
              <a:ext uri="{FF2B5EF4-FFF2-40B4-BE49-F238E27FC236}">
                <a16:creationId xmlns:a16="http://schemas.microsoft.com/office/drawing/2014/main" id="{BC5CA0FA-3333-4466-AFC4-0FF5DBD78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88" y="1845469"/>
            <a:ext cx="140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2">
            <a:extLst>
              <a:ext uri="{FF2B5EF4-FFF2-40B4-BE49-F238E27FC236}">
                <a16:creationId xmlns:a16="http://schemas.microsoft.com/office/drawing/2014/main" id="{95D6A2EF-0700-4439-A1D1-9A7B593C6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60" y="1845471"/>
            <a:ext cx="1384697" cy="103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24">
            <a:extLst>
              <a:ext uri="{FF2B5EF4-FFF2-40B4-BE49-F238E27FC236}">
                <a16:creationId xmlns:a16="http://schemas.microsoft.com/office/drawing/2014/main" id="{41257274-FBCE-42E3-8814-4F0BC4C04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92" y="1778795"/>
            <a:ext cx="196691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26">
            <a:extLst>
              <a:ext uri="{FF2B5EF4-FFF2-40B4-BE49-F238E27FC236}">
                <a16:creationId xmlns:a16="http://schemas.microsoft.com/office/drawing/2014/main" id="{69F72F72-7132-4F57-9216-87A94250B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097" y="3536818"/>
            <a:ext cx="1154906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28">
            <a:extLst>
              <a:ext uri="{FF2B5EF4-FFF2-40B4-BE49-F238E27FC236}">
                <a16:creationId xmlns:a16="http://schemas.microsoft.com/office/drawing/2014/main" id="{7A5879D6-0D63-4F9E-9AE8-2940DF33E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18" y="3528484"/>
            <a:ext cx="30289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2">
            <a:extLst>
              <a:ext uri="{FF2B5EF4-FFF2-40B4-BE49-F238E27FC236}">
                <a16:creationId xmlns:a16="http://schemas.microsoft.com/office/drawing/2014/main" id="{217A34A1-9308-4237-BEB7-FE731F14C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835945"/>
            <a:ext cx="5524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30">
            <a:extLst>
              <a:ext uri="{FF2B5EF4-FFF2-40B4-BE49-F238E27FC236}">
                <a16:creationId xmlns:a16="http://schemas.microsoft.com/office/drawing/2014/main" id="{E926C257-C884-401F-8B42-6179BE9D7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008586"/>
            <a:ext cx="379810" cy="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5">
            <a:extLst>
              <a:ext uri="{FF2B5EF4-FFF2-40B4-BE49-F238E27FC236}">
                <a16:creationId xmlns:a16="http://schemas.microsoft.com/office/drawing/2014/main" id="{93BBF97C-73BE-491F-94BE-5CD58434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572" y="1560909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1">
            <a:extLst>
              <a:ext uri="{FF2B5EF4-FFF2-40B4-BE49-F238E27FC236}">
                <a16:creationId xmlns:a16="http://schemas.microsoft.com/office/drawing/2014/main" id="{B353544B-43F3-4756-8320-C6E10DC91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903" y="1560909"/>
            <a:ext cx="376238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EE2C64-195F-400B-A050-678C9D88C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3"/>
          <a:stretch>
            <a:fillRect/>
          </a:stretch>
        </p:blipFill>
        <p:spPr bwMode="auto">
          <a:xfrm>
            <a:off x="8221098" y="4995377"/>
            <a:ext cx="2208318" cy="124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9" descr="A picture containing sky&#10;&#10;Description generated with high confidence">
            <a:extLst>
              <a:ext uri="{FF2B5EF4-FFF2-40B4-BE49-F238E27FC236}">
                <a16:creationId xmlns:a16="http://schemas.microsoft.com/office/drawing/2014/main" id="{3E97FB92-49CE-463E-8038-AC175F9FF2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26" b="3474"/>
          <a:stretch/>
        </p:blipFill>
        <p:spPr bwMode="auto">
          <a:xfrm>
            <a:off x="8223487" y="5002519"/>
            <a:ext cx="2200275" cy="123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098108-4B41-47DA-9B79-A299BDB00474}"/>
              </a:ext>
            </a:extLst>
          </p:cNvPr>
          <p:cNvSpPr/>
          <p:nvPr/>
        </p:nvSpPr>
        <p:spPr>
          <a:xfrm>
            <a:off x="8219485" y="4999090"/>
            <a:ext cx="2208276" cy="1248156"/>
          </a:xfrm>
          <a:prstGeom prst="rect">
            <a:avLst/>
          </a:prstGeom>
          <a:blipFill dpi="0" rotWithShape="1">
            <a:blip r:embed="rId18" cstate="print">
              <a:alphaModFix amt="60000"/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 descr="A screen shot of a computer&#10;&#10;Description generated with high confidence">
            <a:extLst>
              <a:ext uri="{FF2B5EF4-FFF2-40B4-BE49-F238E27FC236}">
                <a16:creationId xmlns:a16="http://schemas.microsoft.com/office/drawing/2014/main" id="{871A5621-7DA5-4CA7-BBEB-8BE7A778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89" y="4995376"/>
            <a:ext cx="2664023" cy="131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6AA460-4C32-4F5A-9992-8F8A504A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0521">
            <a:off x="10652103" y="5464814"/>
            <a:ext cx="871201" cy="1059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6A4BB7-1C28-44F7-830C-01EABF344F66}"/>
              </a:ext>
            </a:extLst>
          </p:cNvPr>
          <p:cNvSpPr/>
          <p:nvPr/>
        </p:nvSpPr>
        <p:spPr>
          <a:xfrm>
            <a:off x="671483" y="4677966"/>
            <a:ext cx="680058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Taking advantage of increasing smartphone penetration in rural areas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Easy-to-understand, high farmer engagement, and reduced basis risk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/>
              <a:t>Augmenting information flow to the insurer, which can be used for monitoring and improving satellite-based indices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74172D-40C9-46C7-8E9B-0189338B991B}"/>
              </a:ext>
            </a:extLst>
          </p:cNvPr>
          <p:cNvSpPr/>
          <p:nvPr/>
        </p:nvSpPr>
        <p:spPr>
          <a:xfrm>
            <a:off x="8746557" y="1560909"/>
            <a:ext cx="1477659" cy="1444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9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4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4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EC75B-C12B-4933-962A-9D1E43BB1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65127"/>
            <a:ext cx="9210960" cy="94728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Early work: Formative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A6B2-05FD-4B96-A68F-B9F42B9C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3925" y="1159919"/>
            <a:ext cx="10247763" cy="5349922"/>
          </a:xfrm>
        </p:spPr>
        <p:txBody>
          <a:bodyPr>
            <a:noAutofit/>
          </a:bodyPr>
          <a:lstStyle/>
          <a:p>
            <a:pPr marL="457200" indent="-342900">
              <a:lnSpc>
                <a:spcPct val="100000"/>
              </a:lnSpc>
              <a:buNone/>
            </a:pPr>
            <a:r>
              <a:rPr lang="en-US" i="1" dirty="0">
                <a:solidFill>
                  <a:schemeClr val="tx1"/>
                </a:solidFill>
                <a:latin typeface="+mn-lt"/>
              </a:rPr>
              <a:t>Cluster Randomized Trial in Haryana and Punjab, India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>
                <a:solidFill>
                  <a:schemeClr val="tx1"/>
                </a:solidFill>
              </a:rPr>
              <a:t>50 villages, 750 wheat producers</a:t>
            </a: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None/>
            </a:pPr>
            <a:endParaRPr lang="en-US" i="1" dirty="0">
              <a:solidFill>
                <a:schemeClr val="tx1"/>
              </a:solidFill>
              <a:latin typeface="+mn-lt"/>
            </a:endParaRPr>
          </a:p>
          <a:p>
            <a:pPr marL="457200" indent="-3429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B050"/>
                </a:solidFill>
                <a:latin typeface="+mn-lt"/>
              </a:rPr>
              <a:t>RESULTS:</a:t>
            </a:r>
          </a:p>
          <a:p>
            <a:pPr marL="4572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Considerable farmer engagement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67% of invited farmers provided at least one picture per month</a:t>
            </a: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Many farmers liked visiting plot more often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4572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Picture-based monitoring helps reduce basis risk  </a:t>
            </a:r>
            <a:endParaRPr lang="en-US" sz="2000" b="1" dirty="0">
              <a:solidFill>
                <a:srgbClr val="00B050"/>
              </a:solidFill>
              <a:latin typeface="+mn-lt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Particularly suitable for severe damage (where index-based insurance performed poorly)</a:t>
            </a:r>
          </a:p>
          <a:p>
            <a:pPr marL="4572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The approach improves demand for insurance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Higher willingness to pay for PBI, but still below actuarially-fair premiums in the case of India</a:t>
            </a:r>
          </a:p>
          <a:p>
            <a:pPr marL="457200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No evidence of tampering or moral hazard </a:t>
            </a:r>
            <a:endParaRPr lang="en-US" sz="2000" dirty="0">
              <a:solidFill>
                <a:srgbClr val="00B050"/>
              </a:solidFill>
              <a:latin typeface="+mn-lt"/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No tampering or fraud observed (manual review of pictures)</a:t>
            </a:r>
            <a:endParaRPr lang="en-US" sz="1600" b="1" dirty="0">
              <a:solidFill>
                <a:schemeClr val="tx1"/>
              </a:solidFill>
            </a:endParaRPr>
          </a:p>
          <a:p>
            <a:pPr marL="800100" lvl="1" indent="-342900"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1600" dirty="0">
                <a:solidFill>
                  <a:schemeClr val="tx1"/>
                </a:solidFill>
              </a:rPr>
              <a:t>No moral hazard: Similar input use and yield as farmers with weather index-based insurance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114300" indent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</a:rPr>
              <a:t>Ceballos, Kramer &amp; Robles (</a:t>
            </a:r>
            <a:r>
              <a:rPr lang="en-US" sz="1600" dirty="0" err="1">
                <a:solidFill>
                  <a:schemeClr val="tx1"/>
                </a:solidFill>
              </a:rPr>
              <a:t>DevEng</a:t>
            </a:r>
            <a:r>
              <a:rPr lang="en-US" sz="1600" dirty="0">
                <a:solidFill>
                  <a:schemeClr val="tx1"/>
                </a:solidFill>
              </a:rPr>
              <a:t>, 2019), Hufkens </a:t>
            </a:r>
            <a:r>
              <a:rPr lang="en-US" sz="1600" i="1" dirty="0">
                <a:solidFill>
                  <a:schemeClr val="tx1"/>
                </a:solidFill>
              </a:rPr>
              <a:t>et al. </a:t>
            </a:r>
            <a:r>
              <a:rPr lang="en-US" sz="1600" dirty="0">
                <a:solidFill>
                  <a:schemeClr val="tx1"/>
                </a:solidFill>
              </a:rPr>
              <a:t>(AFM, 2019), Ceballos &amp; Kramer (IFPRI, 2019)</a:t>
            </a:r>
          </a:p>
        </p:txBody>
      </p:sp>
      <p:pic>
        <p:nvPicPr>
          <p:cNvPr id="4" name="Picture 2" descr="Image result for haryana punjab map india">
            <a:extLst>
              <a:ext uri="{FF2B5EF4-FFF2-40B4-BE49-F238E27FC236}">
                <a16:creationId xmlns:a16="http://schemas.microsoft.com/office/drawing/2014/main" id="{59A696D8-C12F-4865-A28B-4AFB4E800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87"/>
          <a:stretch/>
        </p:blipFill>
        <p:spPr bwMode="auto">
          <a:xfrm>
            <a:off x="8553450" y="758580"/>
            <a:ext cx="2796995" cy="267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7B12A8-165E-493E-9EA7-8014EF1DB477}"/>
              </a:ext>
            </a:extLst>
          </p:cNvPr>
          <p:cNvSpPr txBox="1"/>
          <p:nvPr/>
        </p:nvSpPr>
        <p:spPr>
          <a:xfrm>
            <a:off x="10291587" y="961673"/>
            <a:ext cx="914400" cy="487223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Punjab</a:t>
            </a:r>
          </a:p>
          <a:p>
            <a:pPr>
              <a:lnSpc>
                <a:spcPct val="150000"/>
              </a:lnSpc>
            </a:pPr>
            <a:r>
              <a:rPr lang="en-US" sz="1200" b="1" dirty="0"/>
              <a:t>Haryana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134373-1528-4CAF-84E1-870FB62F72E3}"/>
              </a:ext>
            </a:extLst>
          </p:cNvPr>
          <p:cNvSpPr/>
          <p:nvPr/>
        </p:nvSpPr>
        <p:spPr>
          <a:xfrm>
            <a:off x="10130843" y="940941"/>
            <a:ext cx="168166" cy="11709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74DE27-70A8-476E-9168-485A3E9C9E52}"/>
              </a:ext>
            </a:extLst>
          </p:cNvPr>
          <p:cNvSpPr/>
          <p:nvPr/>
        </p:nvSpPr>
        <p:spPr>
          <a:xfrm>
            <a:off x="10130843" y="1216313"/>
            <a:ext cx="168166" cy="1170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618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C3C8EDE-3B3F-493B-996C-D755B49ADB03}"/>
              </a:ext>
            </a:extLst>
          </p:cNvPr>
          <p:cNvSpPr txBox="1"/>
          <p:nvPr/>
        </p:nvSpPr>
        <p:spPr>
          <a:xfrm>
            <a:off x="3558984" y="2361109"/>
            <a:ext cx="223740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ETHIOPIA: </a:t>
            </a:r>
          </a:p>
          <a:p>
            <a:pPr algn="ctr">
              <a:defRPr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Monitoring basis risk in R4 Rural Resilience Initiative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2588B07-D304-42AD-98D7-C3BB33374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355053"/>
            <a:ext cx="9210960" cy="94728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Current trials with applications of picture-based insurance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6264A3F-C856-4AAE-8E40-64B8B5F7F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5" y="2139408"/>
            <a:ext cx="3500816" cy="3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FA6316AB-B5E4-4BC2-AD5E-BC74A6774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25" y="2127026"/>
            <a:ext cx="3500816" cy="3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DFA707BE-F8AD-447D-B731-EF17A9F6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059" y="2139304"/>
            <a:ext cx="3498720" cy="381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57B39-1C25-46AE-8B65-E9D3070C1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0053" y="4842183"/>
            <a:ext cx="36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C326071B-1F50-4B5A-8164-A320E1413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7815" y="2427841"/>
            <a:ext cx="36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6DDE289-28FA-4CF3-B3D3-8192F74E8B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020" y="3749145"/>
            <a:ext cx="36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533978-4439-4F03-B0BF-D834A75903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68" y="2067044"/>
            <a:ext cx="2648430" cy="2860304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F1D2E4D0-76BA-492C-950F-3A6362B12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469" y="3416858"/>
            <a:ext cx="360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88D1FA-8333-4B2D-BA6F-3EC5F8E7F617}"/>
              </a:ext>
            </a:extLst>
          </p:cNvPr>
          <p:cNvSpPr txBox="1"/>
          <p:nvPr/>
        </p:nvSpPr>
        <p:spPr>
          <a:xfrm>
            <a:off x="7500291" y="2152805"/>
            <a:ext cx="4129734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HARYANA: </a:t>
            </a:r>
          </a:p>
          <a:p>
            <a:pPr algn="ctr">
              <a:defRPr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Providing social safety net (“state-contingent cash transfers”) for marginalized vegetable producers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ADAC3B-58A0-4B0D-8ADB-2E07875013C7}"/>
              </a:ext>
            </a:extLst>
          </p:cNvPr>
          <p:cNvSpPr txBox="1"/>
          <p:nvPr/>
        </p:nvSpPr>
        <p:spPr>
          <a:xfrm>
            <a:off x="8502349" y="3761449"/>
            <a:ext cx="326507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ODISHA: </a:t>
            </a:r>
          </a:p>
          <a:p>
            <a:pPr algn="ctr">
              <a:defRPr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Insure digital agricultural microfinance loans (“picture-based credit”)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30EDBC-B695-448B-97FA-066BA999D4E7}"/>
              </a:ext>
            </a:extLst>
          </p:cNvPr>
          <p:cNvSpPr txBox="1"/>
          <p:nvPr/>
        </p:nvSpPr>
        <p:spPr>
          <a:xfrm>
            <a:off x="7726293" y="4949785"/>
            <a:ext cx="377038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TAMIL NADU: </a:t>
            </a:r>
          </a:p>
          <a:p>
            <a:pPr algn="ctr">
              <a:defRPr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Bundling with “picture-based advisories” around integrated pest management</a:t>
            </a:r>
            <a:endParaRPr lang="en-US" sz="13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" name="TextBox 33">
            <a:extLst>
              <a:ext uri="{FF2B5EF4-FFF2-40B4-BE49-F238E27FC236}">
                <a16:creationId xmlns:a16="http://schemas.microsoft.com/office/drawing/2014/main" id="{C548635D-AC5F-4B66-B651-1B6EB73F3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43" y="5045133"/>
            <a:ext cx="3078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en-US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B68DF7-A329-462D-AA33-8DAE1D7ECCD3}"/>
              </a:ext>
            </a:extLst>
          </p:cNvPr>
          <p:cNvSpPr txBox="1"/>
          <p:nvPr/>
        </p:nvSpPr>
        <p:spPr>
          <a:xfrm>
            <a:off x="3197679" y="5121260"/>
            <a:ext cx="3687581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ALL INDIA: </a:t>
            </a:r>
          </a:p>
          <a:p>
            <a:pPr algn="ctr">
              <a:defRPr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Testing tools for yield estimation in national insurance scheme (PMFBY)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2AE6C9-8570-4F92-AF14-BFDB68672066}"/>
              </a:ext>
            </a:extLst>
          </p:cNvPr>
          <p:cNvSpPr txBox="1"/>
          <p:nvPr/>
        </p:nvSpPr>
        <p:spPr>
          <a:xfrm>
            <a:off x="3183615" y="3517857"/>
            <a:ext cx="2718732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KENYA:</a:t>
            </a:r>
          </a:p>
          <a:p>
            <a:pPr algn="ctr">
              <a:defRPr/>
            </a:pPr>
            <a:r>
              <a:rPr lang="en-US" sz="13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Bundling with seeds of stress-tolerant varieties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97BEA33-C3C0-4F26-84CB-85FD26264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9" y="2600278"/>
            <a:ext cx="36033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8408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/>
      <p:bldP spid="17" grpId="0"/>
      <p:bldP spid="18" grpId="0"/>
      <p:bldP spid="19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1BE-65A7-4DA2-AE0F-0CCC9D6A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7" y="1509152"/>
            <a:ext cx="10841182" cy="3839695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Farmers’ smartphone access and literacy: </a:t>
            </a:r>
            <a:r>
              <a:rPr lang="en-US" dirty="0">
                <a:solidFill>
                  <a:schemeClr val="tx1"/>
                </a:solidFill>
              </a:rPr>
              <a:t>Existing digital divides could exclude under-privileged groups from reaping benefits, unless working with village-based agents (as we do in Kenya &amp; Ethiopia).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High start-up costs: </a:t>
            </a:r>
            <a:r>
              <a:rPr lang="en-US" dirty="0">
                <a:solidFill>
                  <a:schemeClr val="tx1"/>
                </a:solidFill>
              </a:rPr>
              <a:t>Set up training and distribution channels, collect images of targeted crops to assess the visibility of damage, and calibrate software for automated image processing.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Pricing:</a:t>
            </a:r>
            <a:r>
              <a:rPr lang="en-US" dirty="0">
                <a:solidFill>
                  <a:schemeClr val="tx1"/>
                </a:solidFill>
              </a:rPr>
              <a:t> Can be tricky without comprehensive, disaggregated historical data on crop damage, and so we integrate PBI into weather, vegetation, or area-yield index products, but this increases premiums.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Regulatory environment: </a:t>
            </a:r>
            <a:r>
              <a:rPr lang="en-US" dirty="0">
                <a:solidFill>
                  <a:schemeClr val="tx1"/>
                </a:solidFill>
              </a:rPr>
              <a:t>Constraints within existing regulatory frameworks if offered as stand-alone indemnity insurance – provide, for now, as a fail-safe trigger for index insurance – again at a cost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Moral hazard and adverse selection: </a:t>
            </a:r>
            <a:r>
              <a:rPr lang="en-US" dirty="0">
                <a:solidFill>
                  <a:schemeClr val="tx1"/>
                </a:solidFill>
              </a:rPr>
              <a:t>We have not found empirical evidence so far, but important to keep monitoring, and to analyze how products can be designed to overcome such challenges.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b="1" dirty="0">
                <a:solidFill>
                  <a:schemeClr val="tx1"/>
                </a:solidFill>
              </a:rPr>
              <a:t>Overall low take-up of crop insurance:</a:t>
            </a:r>
            <a:r>
              <a:rPr lang="en-US" dirty="0">
                <a:solidFill>
                  <a:schemeClr val="tx1"/>
                </a:solidFill>
              </a:rPr>
              <a:t> Integrate insurance for the poor into social protection schemes, and public investments in infrastructure to facilitate coverage for the vulnerable non-poor.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767863-AB08-4B68-B0D8-254EF911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7" y="360713"/>
            <a:ext cx="10572749" cy="888665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Challenges in providing picture-based insurance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9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7A89-D9B2-4163-986A-8DA8EA73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Key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80EC-D13E-4CA8-8C30-42D5C132B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413"/>
            <a:ext cx="10515600" cy="4798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Why should smallholders have access to insurance?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Improve coping with weather shocks: Reduce farmers’ reliance on costly coping strategies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Promote investments in agriculture by reducing risk, increasing confidence, and access to credit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Challenges in the provision of insurance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Indemnity-based insurance: One cannot sustainably have insurance agents verify losses for every farmer filing a claim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Index insurance: Suffers from data limitations and low demand, often resulting from basis risk</a:t>
            </a:r>
          </a:p>
          <a:p>
            <a:pPr marL="1143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Leveraging technology for crop monitoring: A way forward?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Digital technologies, for instance smartphone pictures, can help monitor crops at limited cost, and enable indemnity-based insurance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But also: Bundling with other instruments to manage risk (e.g., credit, inputs, advisories, integrate in social protection programs) to provide more complete solutions and leverage existing distribution channels</a:t>
            </a:r>
          </a:p>
          <a:p>
            <a:pPr marL="4000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</a:rPr>
              <a:t>Major evidence gap: Costs and benefits of subsidies and other public investments for different segments of farmers to justify public investments</a:t>
            </a:r>
          </a:p>
        </p:txBody>
      </p:sp>
    </p:spTree>
    <p:extLst>
      <p:ext uri="{BB962C8B-B14F-4D97-AF65-F5344CB8AC3E}">
        <p14:creationId xmlns:p14="http://schemas.microsoft.com/office/powerpoint/2010/main" val="2758562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133600" y="2456788"/>
            <a:ext cx="7995138" cy="4401213"/>
          </a:xfrm>
        </p:spPr>
        <p:txBody>
          <a:bodyPr anchor="t">
            <a:normAutofit/>
          </a:bodyPr>
          <a:lstStyle/>
          <a:p>
            <a:pPr algn="ctr"/>
            <a:br>
              <a:rPr lang="en-US" sz="3600" dirty="0"/>
            </a:br>
            <a:r>
              <a:rPr lang="en-US" sz="1800" dirty="0"/>
              <a:t>For more information: B.Kramer@cgiar.org 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600" dirty="0"/>
              <a:t>More available at: </a:t>
            </a:r>
            <a:r>
              <a:rPr lang="en-US" sz="1600" b="1" dirty="0"/>
              <a:t>https://www.ifpri.org/project/PBInsurance</a:t>
            </a:r>
            <a:br>
              <a:rPr lang="en-US" sz="1600" b="1" dirty="0"/>
            </a:br>
            <a:br>
              <a:rPr lang="en-US" sz="1600" b="1" dirty="0"/>
            </a:br>
            <a:br>
              <a:rPr lang="en-US" sz="1600" b="1" dirty="0"/>
            </a:br>
            <a:r>
              <a:rPr lang="en-US" sz="5400" dirty="0"/>
              <a:t>THANK YOU!</a:t>
            </a:r>
            <a:endParaRPr lang="en-US" sz="5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-44" r="2963" b="44"/>
          <a:stretch/>
        </p:blipFill>
        <p:spPr>
          <a:xfrm>
            <a:off x="5982005" y="154474"/>
            <a:ext cx="1325960" cy="22949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645" y="170789"/>
            <a:ext cx="1722805" cy="2280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6" r="26616"/>
          <a:stretch/>
        </p:blipFill>
        <p:spPr>
          <a:xfrm>
            <a:off x="4145450" y="164971"/>
            <a:ext cx="1836251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00"/>
          <a:stretch/>
        </p:blipFill>
        <p:spPr>
          <a:xfrm>
            <a:off x="7307965" y="152906"/>
            <a:ext cx="2514600" cy="2286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98F8DF-2991-47DF-B02E-ACC325E395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49560" y="3298493"/>
            <a:ext cx="4216427" cy="1523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98D81A-4B39-4E09-8F8B-43276517CDA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9656" y="3298492"/>
            <a:ext cx="4288345" cy="15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7A89-D9B2-4163-986A-8DA8EA73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80EC-D13E-4CA8-8C30-42D5C132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Why should smallholders have access to insurance?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Challenges in the provision of insurance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Leveraging technology for crop monitoring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2" name="Group 67">
            <a:extLst>
              <a:ext uri="{FF2B5EF4-FFF2-40B4-BE49-F238E27FC236}">
                <a16:creationId xmlns:a16="http://schemas.microsoft.com/office/drawing/2014/main" id="{20FCB0D3-3584-43B2-A46E-A336D49EA405}"/>
              </a:ext>
            </a:extLst>
          </p:cNvPr>
          <p:cNvGrpSpPr>
            <a:grpSpLocks/>
          </p:cNvGrpSpPr>
          <p:nvPr/>
        </p:nvGrpSpPr>
        <p:grpSpPr bwMode="auto">
          <a:xfrm>
            <a:off x="6711060" y="5021612"/>
            <a:ext cx="1207293" cy="1101329"/>
            <a:chOff x="3286463" y="748637"/>
            <a:chExt cx="1469054" cy="1468389"/>
          </a:xfrm>
        </p:grpSpPr>
        <p:pic>
          <p:nvPicPr>
            <p:cNvPr id="33" name="Picture 9">
              <a:extLst>
                <a:ext uri="{FF2B5EF4-FFF2-40B4-BE49-F238E27FC236}">
                  <a16:creationId xmlns:a16="http://schemas.microsoft.com/office/drawing/2014/main" id="{C9163014-D223-4A88-81E4-DBCA39014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>
              <a:fillRect/>
            </a:stretch>
          </p:blipFill>
          <p:spPr bwMode="auto">
            <a:xfrm>
              <a:off x="3476777" y="981715"/>
              <a:ext cx="1088425" cy="9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8B272DD-C015-4CF0-9D66-C5105075C3FB}"/>
                </a:ext>
              </a:extLst>
            </p:cNvPr>
            <p:cNvSpPr/>
            <p:nvPr/>
          </p:nvSpPr>
          <p:spPr>
            <a:xfrm>
              <a:off x="3286463" y="748637"/>
              <a:ext cx="1469054" cy="1468389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grpSp>
        <p:nvGrpSpPr>
          <p:cNvPr id="36" name="Group 69">
            <a:extLst>
              <a:ext uri="{FF2B5EF4-FFF2-40B4-BE49-F238E27FC236}">
                <a16:creationId xmlns:a16="http://schemas.microsoft.com/office/drawing/2014/main" id="{99B10CDC-75D9-468C-8C50-0185C483D586}"/>
              </a:ext>
            </a:extLst>
          </p:cNvPr>
          <p:cNvGrpSpPr>
            <a:grpSpLocks/>
          </p:cNvGrpSpPr>
          <p:nvPr/>
        </p:nvGrpSpPr>
        <p:grpSpPr bwMode="auto">
          <a:xfrm>
            <a:off x="3028490" y="5021613"/>
            <a:ext cx="1187051" cy="1101328"/>
            <a:chOff x="7693391" y="748637"/>
            <a:chExt cx="1469054" cy="1468388"/>
          </a:xfrm>
        </p:grpSpPr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D4D5FD83-CCC7-498F-957E-EC7118057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263" y="978408"/>
              <a:ext cx="797865" cy="100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F523772F-3762-46FD-A070-09B0AFDBA80A}"/>
                </a:ext>
              </a:extLst>
            </p:cNvPr>
            <p:cNvSpPr/>
            <p:nvPr/>
          </p:nvSpPr>
          <p:spPr bwMode="auto">
            <a:xfrm>
              <a:off x="7693391" y="748637"/>
              <a:ext cx="1469054" cy="1468388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grpSp>
        <p:nvGrpSpPr>
          <p:cNvPr id="41" name="Group 68">
            <a:extLst>
              <a:ext uri="{FF2B5EF4-FFF2-40B4-BE49-F238E27FC236}">
                <a16:creationId xmlns:a16="http://schemas.microsoft.com/office/drawing/2014/main" id="{01B675F0-FFDA-482E-BDB1-A5EB0520FC51}"/>
              </a:ext>
            </a:extLst>
          </p:cNvPr>
          <p:cNvGrpSpPr>
            <a:grpSpLocks/>
          </p:cNvGrpSpPr>
          <p:nvPr/>
        </p:nvGrpSpPr>
        <p:grpSpPr bwMode="auto">
          <a:xfrm>
            <a:off x="8512892" y="5021612"/>
            <a:ext cx="1207293" cy="1102518"/>
            <a:chOff x="5489927" y="748637"/>
            <a:chExt cx="1469054" cy="1469772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191D0D8E-B9CF-4AD6-BBD1-7082224E0351}"/>
                </a:ext>
              </a:extLst>
            </p:cNvPr>
            <p:cNvSpPr/>
            <p:nvPr/>
          </p:nvSpPr>
          <p:spPr bwMode="auto">
            <a:xfrm>
              <a:off x="5489927" y="748637"/>
              <a:ext cx="1469054" cy="1469772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pic>
          <p:nvPicPr>
            <p:cNvPr id="43" name="Picture 32">
              <a:extLst>
                <a:ext uri="{FF2B5EF4-FFF2-40B4-BE49-F238E27FC236}">
                  <a16:creationId xmlns:a16="http://schemas.microsoft.com/office/drawing/2014/main" id="{4EE1993D-38C5-4F6E-A730-83F3EBF6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935" y="918726"/>
              <a:ext cx="925895" cy="9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70">
            <a:extLst>
              <a:ext uri="{FF2B5EF4-FFF2-40B4-BE49-F238E27FC236}">
                <a16:creationId xmlns:a16="http://schemas.microsoft.com/office/drawing/2014/main" id="{20DB32F2-1661-4306-A2A8-6651FB6A13A2}"/>
              </a:ext>
            </a:extLst>
          </p:cNvPr>
          <p:cNvGrpSpPr>
            <a:grpSpLocks/>
          </p:cNvGrpSpPr>
          <p:nvPr/>
        </p:nvGrpSpPr>
        <p:grpSpPr bwMode="auto">
          <a:xfrm>
            <a:off x="4883625" y="5021613"/>
            <a:ext cx="1228724" cy="1101328"/>
            <a:chOff x="9896853" y="748637"/>
            <a:chExt cx="1469054" cy="1468388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202B0AA6-82FA-4579-943D-4893DF5894E7}"/>
                </a:ext>
              </a:extLst>
            </p:cNvPr>
            <p:cNvSpPr/>
            <p:nvPr/>
          </p:nvSpPr>
          <p:spPr bwMode="auto">
            <a:xfrm>
              <a:off x="9896853" y="748637"/>
              <a:ext cx="1469054" cy="1468388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pic>
          <p:nvPicPr>
            <p:cNvPr id="48" name="Picture 45">
              <a:extLst>
                <a:ext uri="{FF2B5EF4-FFF2-40B4-BE49-F238E27FC236}">
                  <a16:creationId xmlns:a16="http://schemas.microsoft.com/office/drawing/2014/main" id="{10E6BA1C-4F35-4EDD-9C25-D2CD0571A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322" y="978408"/>
              <a:ext cx="977479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4FA32D24-9E86-4BD3-9053-18F0A7F1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1" y="5053758"/>
            <a:ext cx="140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66AB3A58-9F35-4867-96A2-444792E9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24" y="5021612"/>
            <a:ext cx="1039076" cy="10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661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C3209-5AEA-448F-B52A-9F58728F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Why insurance for smallholder farmers?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283F52-AD89-4934-9CDF-AB8B448CDA22}"/>
              </a:ext>
            </a:extLst>
          </p:cNvPr>
          <p:cNvSpPr/>
          <p:nvPr/>
        </p:nvSpPr>
        <p:spPr>
          <a:xfrm>
            <a:off x="952664" y="5143121"/>
            <a:ext cx="1887978" cy="96239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Insurance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750A018-4DC4-4607-B522-609C464EA2AE}"/>
              </a:ext>
            </a:extLst>
          </p:cNvPr>
          <p:cNvSpPr/>
          <p:nvPr/>
        </p:nvSpPr>
        <p:spPr>
          <a:xfrm>
            <a:off x="3866581" y="4745867"/>
            <a:ext cx="6205673" cy="7945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Ex post: </a:t>
            </a:r>
            <a:r>
              <a:rPr lang="en-US" sz="1600" b="1" i="1" u="sng" dirty="0"/>
              <a:t>Insurance payouts</a:t>
            </a:r>
          </a:p>
          <a:p>
            <a:pPr algn="ctr"/>
            <a:r>
              <a:rPr lang="en-US" sz="1600" b="1" dirty="0"/>
              <a:t>Timely inflow of cash to prevent costly coping strategies, and support continued investments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30F143F-6E72-4B3B-9ADD-313D319CB265}"/>
              </a:ext>
            </a:extLst>
          </p:cNvPr>
          <p:cNvSpPr/>
          <p:nvPr/>
        </p:nvSpPr>
        <p:spPr>
          <a:xfrm>
            <a:off x="3866582" y="5686603"/>
            <a:ext cx="6205672" cy="9654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i="1" dirty="0"/>
              <a:t>Ex ante: </a:t>
            </a:r>
            <a:r>
              <a:rPr lang="en-US" sz="1600" b="1" i="1" u="sng" dirty="0"/>
              <a:t>Risk reduction</a:t>
            </a:r>
            <a:r>
              <a:rPr lang="en-US" sz="1600" b="1" i="1" dirty="0"/>
              <a:t>, improve confidence</a:t>
            </a:r>
          </a:p>
          <a:p>
            <a:pPr algn="ctr"/>
            <a:r>
              <a:rPr lang="en-US" sz="1600" b="1" dirty="0"/>
              <a:t>Improved lending and increased agricultural investments (larger areas cultivated, cash crops, better technologies)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58F2A7FB-3878-4B83-93B1-930BD1DD6702}"/>
              </a:ext>
            </a:extLst>
          </p:cNvPr>
          <p:cNvSpPr/>
          <p:nvPr/>
        </p:nvSpPr>
        <p:spPr>
          <a:xfrm rot="20446685">
            <a:off x="3071749" y="5119984"/>
            <a:ext cx="596900" cy="5207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F437826-9A2B-4015-98A6-8BB1B07932A8}"/>
              </a:ext>
            </a:extLst>
          </p:cNvPr>
          <p:cNvSpPr/>
          <p:nvPr/>
        </p:nvSpPr>
        <p:spPr>
          <a:xfrm rot="1217777">
            <a:off x="3051524" y="5811788"/>
            <a:ext cx="596900" cy="5207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ank - Icon, HD Png Download , Transparent Png Image - PNGitem">
            <a:extLst>
              <a:ext uri="{FF2B5EF4-FFF2-40B4-BE49-F238E27FC236}">
                <a16:creationId xmlns:a16="http://schemas.microsoft.com/office/drawing/2014/main" id="{54977A84-4E5F-4952-8868-523714A75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634" y="5734933"/>
            <a:ext cx="1179439" cy="96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7D5E00-BD25-4D9B-BDF4-B46B4F4EC2AE}"/>
              </a:ext>
            </a:extLst>
          </p:cNvPr>
          <p:cNvSpPr txBox="1"/>
          <p:nvPr/>
        </p:nvSpPr>
        <p:spPr>
          <a:xfrm>
            <a:off x="914745" y="1562099"/>
            <a:ext cx="10439055" cy="297332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Climate change is not only increasing average temperatures, but also the frequency of extreme weather events (droughts, cyclones, floods, …) that can destroy a farmer’s livelihoods.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these events reduce incomes for an entire community at once (“covariate risks”), informal networks cannot really provide a safety 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Instead, rely on costly coping strategies: borrowing at high interest rates, sell productive assets (e.g., land, livestock), planting less in next season, reduce investments in schooling or health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Just anticipating climate risk already reduces investments in agriculture across the value chain!</a:t>
            </a:r>
          </a:p>
        </p:txBody>
      </p:sp>
      <p:pic>
        <p:nvPicPr>
          <p:cNvPr id="1028" name="Picture 4" descr="Free Umbrella Icon of Glyph style - Available in SVG, PNG, EPS, AI &amp; Icon  fonts">
            <a:extLst>
              <a:ext uri="{FF2B5EF4-FFF2-40B4-BE49-F238E27FC236}">
                <a16:creationId xmlns:a16="http://schemas.microsoft.com/office/drawing/2014/main" id="{62AA2E35-B8BD-46BE-9FDD-258E46C0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722" y="4821229"/>
            <a:ext cx="703262" cy="70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25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A6B2-05FD-4B96-A68F-B9F42B9C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49" y="1447800"/>
            <a:ext cx="10563225" cy="5188389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Traditional indemnity-based insurance: Costly and risky to provide</a:t>
            </a:r>
          </a:p>
          <a:p>
            <a:pPr marL="457200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The idea: When an insured farmer suffers damage, an insurance agent would come to the farm to verify the damage and determine how much the farmer should be paid.</a:t>
            </a:r>
          </a:p>
          <a:p>
            <a:pPr marL="457200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This would be very costly, especially relative to the amounts that smallholder farmers are looking to insure.</a:t>
            </a:r>
          </a:p>
          <a:p>
            <a:pPr marL="457200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Also “asymmetric information” driving up insurance premiums or crowding out markets entirely: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Moral hazard—reduced prevention as insurer cannot observe effort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		(e.g., not irrigating the fields, letting the crops go dry)</a:t>
            </a:r>
          </a:p>
          <a:p>
            <a:pPr marL="800100" lvl="1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Adverse selection—selection of clients with higher expected payouts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		(e.g., enrolling only plots without irrigation facilities)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As a result, until recently, most farmers could not insure their crops.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sz="1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5E91EE-51F0-4501-BEAF-5E2A8736E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471" y="3900887"/>
            <a:ext cx="1992323" cy="19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751F5D44-AE78-493A-9A46-B57C3FFD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Challenges in the provision of agricultural insurance</a:t>
            </a:r>
          </a:p>
        </p:txBody>
      </p:sp>
    </p:spTree>
    <p:extLst>
      <p:ext uri="{BB962C8B-B14F-4D97-AF65-F5344CB8AC3E}">
        <p14:creationId xmlns:p14="http://schemas.microsoft.com/office/powerpoint/2010/main" val="411170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DA6B2-05FD-4B96-A68F-B9F42B9C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449" y="1447800"/>
            <a:ext cx="10563225" cy="5188389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Index-based insurance: 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Index: A proxy for a farmer’s income losses that cannot be controlled or manipulated by the farmer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	Examples: Weather index-based, NDVI-based, area-yield index-based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When the index reaches a “trigger” at which losses are expected to occur, a payout is made. The payout will be increasing in the index value, up until the total value that the farmer had insured.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Relying on an objective index was considered a breakthrough -&gt; the new microfinance!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Implementation challenges:</a:t>
            </a:r>
          </a:p>
          <a:p>
            <a:pPr marL="457200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Historical data limitations to price the insurance product</a:t>
            </a:r>
          </a:p>
          <a:p>
            <a:pPr marL="457200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Data infrastructure (e.g., weather stations, satellite imagery processing) is needed</a:t>
            </a:r>
          </a:p>
          <a:p>
            <a:pPr marL="457200" indent="-3429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+mn-lt"/>
              </a:rPr>
              <a:t>Low demand: cash constraints, awareness/understanding, distrust, and </a:t>
            </a:r>
            <a:r>
              <a:rPr lang="en-US" u="sng" dirty="0">
                <a:solidFill>
                  <a:schemeClr val="tx1"/>
                </a:solidFill>
                <a:latin typeface="+mn-lt"/>
              </a:rPr>
              <a:t>basis risk</a:t>
            </a:r>
          </a:p>
        </p:txBody>
      </p:sp>
      <p:pic>
        <p:nvPicPr>
          <p:cNvPr id="4" name="Picture 6" descr="Image result for weather station icon">
            <a:extLst>
              <a:ext uri="{FF2B5EF4-FFF2-40B4-BE49-F238E27FC236}">
                <a16:creationId xmlns:a16="http://schemas.microsoft.com/office/drawing/2014/main" id="{4035A3DE-B093-4D94-89E4-9D315960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57" y="2659063"/>
            <a:ext cx="1032977" cy="9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rop cutting experiments">
            <a:extLst>
              <a:ext uri="{FF2B5EF4-FFF2-40B4-BE49-F238E27FC236}">
                <a16:creationId xmlns:a16="http://schemas.microsoft.com/office/drawing/2014/main" id="{FDC0A8E4-0461-4628-AB27-61A0B16D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549" y="2740257"/>
            <a:ext cx="1627785" cy="9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68">
            <a:extLst>
              <a:ext uri="{FF2B5EF4-FFF2-40B4-BE49-F238E27FC236}">
                <a16:creationId xmlns:a16="http://schemas.microsoft.com/office/drawing/2014/main" id="{FFBF0205-F7A2-4629-9A87-C800FE6E0A88}"/>
              </a:ext>
            </a:extLst>
          </p:cNvPr>
          <p:cNvGrpSpPr>
            <a:grpSpLocks/>
          </p:cNvGrpSpPr>
          <p:nvPr/>
        </p:nvGrpSpPr>
        <p:grpSpPr bwMode="auto">
          <a:xfrm>
            <a:off x="5255847" y="2697163"/>
            <a:ext cx="1033385" cy="1037780"/>
            <a:chOff x="5489927" y="748637"/>
            <a:chExt cx="1469054" cy="1469772"/>
          </a:xfrm>
        </p:grpSpPr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F29BD768-6CA3-4510-8F5E-5C1932B79BB1}"/>
                </a:ext>
              </a:extLst>
            </p:cNvPr>
            <p:cNvSpPr/>
            <p:nvPr/>
          </p:nvSpPr>
          <p:spPr bwMode="auto">
            <a:xfrm>
              <a:off x="5489927" y="748637"/>
              <a:ext cx="1469054" cy="1469772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pic>
          <p:nvPicPr>
            <p:cNvPr id="31" name="Picture 32">
              <a:extLst>
                <a:ext uri="{FF2B5EF4-FFF2-40B4-BE49-F238E27FC236}">
                  <a16:creationId xmlns:a16="http://schemas.microsoft.com/office/drawing/2014/main" id="{DF36AB43-16C6-4BA0-991A-B047534E3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935" y="918726"/>
              <a:ext cx="925895" cy="9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751F5D44-AE78-493A-9A46-B57C3FFD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Challenges in the provision of agricultural insurance</a:t>
            </a:r>
          </a:p>
        </p:txBody>
      </p:sp>
    </p:spTree>
    <p:extLst>
      <p:ext uri="{BB962C8B-B14F-4D97-AF65-F5344CB8AC3E}">
        <p14:creationId xmlns:p14="http://schemas.microsoft.com/office/powerpoint/2010/main" val="396220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751F5D44-AE78-493A-9A46-B57C3FFDA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+mn-lt"/>
              </a:rPr>
              <a:t>Basis risk: Index not adequately correlated with losses</a:t>
            </a:r>
          </a:p>
        </p:txBody>
      </p:sp>
      <p:pic>
        <p:nvPicPr>
          <p:cNvPr id="2052" name="Picture 4" descr="Formal Rainfall Insurance for the Informally Insured in India | The Abdul  Latif Jameel Poverty Action Lab">
            <a:extLst>
              <a:ext uri="{FF2B5EF4-FFF2-40B4-BE49-F238E27FC236}">
                <a16:creationId xmlns:a16="http://schemas.microsoft.com/office/drawing/2014/main" id="{DB4B26C0-72FB-453F-9741-1FA4C92202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" t="17785" r="5089" b="9667"/>
          <a:stretch/>
        </p:blipFill>
        <p:spPr bwMode="auto">
          <a:xfrm>
            <a:off x="838200" y="1690690"/>
            <a:ext cx="62674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B19A76-534E-4196-A6AA-50F3E087B6DA}"/>
              </a:ext>
            </a:extLst>
          </p:cNvPr>
          <p:cNvSpPr txBox="1"/>
          <p:nvPr/>
        </p:nvSpPr>
        <p:spPr>
          <a:xfrm>
            <a:off x="838200" y="1619250"/>
            <a:ext cx="2152650" cy="40005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r>
              <a:rPr lang="en-US" dirty="0"/>
              <a:t>1. Spatial basis 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69477A-F757-41F0-B88A-3D20243DF86D}"/>
              </a:ext>
            </a:extLst>
          </p:cNvPr>
          <p:cNvSpPr txBox="1"/>
          <p:nvPr/>
        </p:nvSpPr>
        <p:spPr>
          <a:xfrm>
            <a:off x="7343775" y="1690690"/>
            <a:ext cx="2152650" cy="40005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r>
              <a:rPr lang="en-US" dirty="0"/>
              <a:t>2. Temporal basis risk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159BF9-FEEA-4A42-A9C8-30640272AC7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43670"/>
            <a:ext cx="4305300" cy="23452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540FB0A-9D3D-49D2-8F5C-691C3C7F2A88}"/>
              </a:ext>
            </a:extLst>
          </p:cNvPr>
          <p:cNvCxnSpPr>
            <a:cxnSpLocks/>
          </p:cNvCxnSpPr>
          <p:nvPr/>
        </p:nvCxnSpPr>
        <p:spPr>
          <a:xfrm>
            <a:off x="9753600" y="3695700"/>
            <a:ext cx="11811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275EE76-08D6-49FB-AEBC-D562FB5AE916}"/>
              </a:ext>
            </a:extLst>
          </p:cNvPr>
          <p:cNvSpPr txBox="1"/>
          <p:nvPr/>
        </p:nvSpPr>
        <p:spPr>
          <a:xfrm>
            <a:off x="9951243" y="3429000"/>
            <a:ext cx="785813" cy="266700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r>
              <a:rPr lang="en-US" sz="1400" dirty="0"/>
              <a:t>Farm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333ED-D0AC-471A-B13B-95EAAC30D7BA}"/>
              </a:ext>
            </a:extLst>
          </p:cNvPr>
          <p:cNvSpPr txBox="1"/>
          <p:nvPr/>
        </p:nvSpPr>
        <p:spPr>
          <a:xfrm>
            <a:off x="10370343" y="3981981"/>
            <a:ext cx="785813" cy="266700"/>
          </a:xfrm>
          <a:prstGeom prst="rect">
            <a:avLst/>
          </a:prstGeom>
        </p:spPr>
        <p:txBody>
          <a:bodyPr wrap="square" rtlCol="0" anchor="b">
            <a:noAutofit/>
          </a:bodyPr>
          <a:lstStyle/>
          <a:p>
            <a:r>
              <a:rPr lang="en-US" sz="1400" dirty="0"/>
              <a:t>Farm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7D04062-5B61-4727-BCB5-DD66ED0B947B}"/>
              </a:ext>
            </a:extLst>
          </p:cNvPr>
          <p:cNvCxnSpPr>
            <a:cxnSpLocks/>
          </p:cNvCxnSpPr>
          <p:nvPr/>
        </p:nvCxnSpPr>
        <p:spPr>
          <a:xfrm>
            <a:off x="10172700" y="3990975"/>
            <a:ext cx="118110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88A3100-49BC-4DE4-81C8-18E1882A7C5D}"/>
              </a:ext>
            </a:extLst>
          </p:cNvPr>
          <p:cNvSpPr txBox="1"/>
          <p:nvPr/>
        </p:nvSpPr>
        <p:spPr>
          <a:xfrm>
            <a:off x="819150" y="4767260"/>
            <a:ext cx="2152650" cy="400050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r>
              <a:rPr lang="en-US" dirty="0"/>
              <a:t>3. Design basis risk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2E93A-E062-4233-BFDB-9B72019683A5}"/>
              </a:ext>
            </a:extLst>
          </p:cNvPr>
          <p:cNvSpPr txBox="1"/>
          <p:nvPr/>
        </p:nvSpPr>
        <p:spPr>
          <a:xfrm>
            <a:off x="838200" y="5186355"/>
            <a:ext cx="10706100" cy="1395420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Even if we have spatially high-resolution data on the index, and we can accurately observe crop growth stages, we will not yet know whether losses are incurred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Modeling production losses as a function of the index requires historical data on both the index (sparse) and crop yields (even more difficult to obtain)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Designing insurance requires a multidisciplinary effort between agricultural, actuary, remote sensing and/or meteorological experts</a:t>
            </a:r>
          </a:p>
        </p:txBody>
      </p:sp>
    </p:spTree>
    <p:extLst>
      <p:ext uri="{BB962C8B-B14F-4D97-AF65-F5344CB8AC3E}">
        <p14:creationId xmlns:p14="http://schemas.microsoft.com/office/powerpoint/2010/main" val="196645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18" grpId="0"/>
      <p:bldP spid="20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775CB4C-3E9C-49B6-8EEC-AA344744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7" y="360713"/>
            <a:ext cx="10572749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Basis risk is a widespread phenomenon in insurance</a:t>
            </a:r>
            <a:endParaRPr lang="en-US" sz="2800" b="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9E31D3-B363-479D-92F6-A42D2F652F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</a:blip>
          <a:srcRect b="10408"/>
          <a:stretch/>
        </p:blipFill>
        <p:spPr>
          <a:xfrm>
            <a:off x="828677" y="1558209"/>
            <a:ext cx="7278255" cy="3831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694BE-D29B-4A80-97CF-40C25AE93C39}"/>
              </a:ext>
            </a:extLst>
          </p:cNvPr>
          <p:cNvSpPr txBox="1"/>
          <p:nvPr/>
        </p:nvSpPr>
        <p:spPr>
          <a:xfrm>
            <a:off x="1190918" y="5349484"/>
            <a:ext cx="6916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Source: Clarke,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Mahul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Rao and Verma (2012). Weather based crop insurance in India.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World Bank Policy Research Working Paper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5985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58DF45-E8EF-4490-9734-2DE8A8013759}"/>
              </a:ext>
            </a:extLst>
          </p:cNvPr>
          <p:cNvSpPr txBox="1"/>
          <p:nvPr/>
        </p:nvSpPr>
        <p:spPr>
          <a:xfrm>
            <a:off x="8229600" y="1558209"/>
            <a:ext cx="3590925" cy="4052885"/>
          </a:xfrm>
          <a:prstGeom prst="rect">
            <a:avLst/>
          </a:prstGeom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en-US" b="1" dirty="0"/>
              <a:t>Consequences of “basis risk”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Damage but no/low payouts triggered, even though farmer paid insurance premium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No damage but payout triggered, nice but increases expected payouts = premiums without adding value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Too often, weather index-based insurance acts like a lottery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869891-98BA-4B6F-A361-B4031C920EF2}"/>
              </a:ext>
            </a:extLst>
          </p:cNvPr>
          <p:cNvCxnSpPr>
            <a:cxnSpLocks/>
          </p:cNvCxnSpPr>
          <p:nvPr/>
        </p:nvCxnSpPr>
        <p:spPr>
          <a:xfrm>
            <a:off x="3609975" y="1924050"/>
            <a:ext cx="1343025" cy="244475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1F262EC-20F1-4A52-8594-1AAE34A4B06F}"/>
              </a:ext>
            </a:extLst>
          </p:cNvPr>
          <p:cNvSpPr/>
          <p:nvPr/>
        </p:nvSpPr>
        <p:spPr>
          <a:xfrm rot="9121097">
            <a:off x="3324694" y="3716524"/>
            <a:ext cx="885825" cy="5232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2F1F6390-D371-4C2F-9265-ABA46CC0425F}"/>
              </a:ext>
            </a:extLst>
          </p:cNvPr>
          <p:cNvSpPr/>
          <p:nvPr/>
        </p:nvSpPr>
        <p:spPr>
          <a:xfrm rot="20105781">
            <a:off x="4903649" y="2963282"/>
            <a:ext cx="885825" cy="52322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81893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77A89-D9B2-4163-986A-8DA8EA735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880EC-D13E-4CA8-8C30-42D5C132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Why should smallholders have access to insurance?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Challenges in the provision of insurance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Leveraging technology for crop monitoring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</p:txBody>
      </p:sp>
      <p:grpSp>
        <p:nvGrpSpPr>
          <p:cNvPr id="32" name="Group 67">
            <a:extLst>
              <a:ext uri="{FF2B5EF4-FFF2-40B4-BE49-F238E27FC236}">
                <a16:creationId xmlns:a16="http://schemas.microsoft.com/office/drawing/2014/main" id="{20FCB0D3-3584-43B2-A46E-A336D49EA405}"/>
              </a:ext>
            </a:extLst>
          </p:cNvPr>
          <p:cNvGrpSpPr>
            <a:grpSpLocks/>
          </p:cNvGrpSpPr>
          <p:nvPr/>
        </p:nvGrpSpPr>
        <p:grpSpPr bwMode="auto">
          <a:xfrm>
            <a:off x="6711060" y="5021612"/>
            <a:ext cx="1207293" cy="1101329"/>
            <a:chOff x="3286463" y="748637"/>
            <a:chExt cx="1469054" cy="1468389"/>
          </a:xfrm>
        </p:grpSpPr>
        <p:pic>
          <p:nvPicPr>
            <p:cNvPr id="33" name="Picture 9">
              <a:extLst>
                <a:ext uri="{FF2B5EF4-FFF2-40B4-BE49-F238E27FC236}">
                  <a16:creationId xmlns:a16="http://schemas.microsoft.com/office/drawing/2014/main" id="{C9163014-D223-4A88-81E4-DBCA390141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41"/>
            <a:stretch>
              <a:fillRect/>
            </a:stretch>
          </p:blipFill>
          <p:spPr bwMode="auto">
            <a:xfrm>
              <a:off x="3476777" y="981715"/>
              <a:ext cx="1088425" cy="9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8B272DD-C015-4CF0-9D66-C5105075C3FB}"/>
                </a:ext>
              </a:extLst>
            </p:cNvPr>
            <p:cNvSpPr/>
            <p:nvPr/>
          </p:nvSpPr>
          <p:spPr>
            <a:xfrm>
              <a:off x="3286463" y="748637"/>
              <a:ext cx="1469054" cy="1468389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grpSp>
        <p:nvGrpSpPr>
          <p:cNvPr id="36" name="Group 69">
            <a:extLst>
              <a:ext uri="{FF2B5EF4-FFF2-40B4-BE49-F238E27FC236}">
                <a16:creationId xmlns:a16="http://schemas.microsoft.com/office/drawing/2014/main" id="{99B10CDC-75D9-468C-8C50-0185C483D586}"/>
              </a:ext>
            </a:extLst>
          </p:cNvPr>
          <p:cNvGrpSpPr>
            <a:grpSpLocks/>
          </p:cNvGrpSpPr>
          <p:nvPr/>
        </p:nvGrpSpPr>
        <p:grpSpPr bwMode="auto">
          <a:xfrm>
            <a:off x="3028490" y="5021613"/>
            <a:ext cx="1187051" cy="1101328"/>
            <a:chOff x="7693391" y="748637"/>
            <a:chExt cx="1469054" cy="1468388"/>
          </a:xfrm>
        </p:grpSpPr>
        <p:pic>
          <p:nvPicPr>
            <p:cNvPr id="37" name="Picture 35">
              <a:extLst>
                <a:ext uri="{FF2B5EF4-FFF2-40B4-BE49-F238E27FC236}">
                  <a16:creationId xmlns:a16="http://schemas.microsoft.com/office/drawing/2014/main" id="{D4D5FD83-CCC7-498F-957E-EC7118057C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8263" y="978408"/>
              <a:ext cx="797865" cy="1005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F523772F-3762-46FD-A070-09B0AFDBA80A}"/>
                </a:ext>
              </a:extLst>
            </p:cNvPr>
            <p:cNvSpPr/>
            <p:nvPr/>
          </p:nvSpPr>
          <p:spPr bwMode="auto">
            <a:xfrm>
              <a:off x="7693391" y="748637"/>
              <a:ext cx="1469054" cy="1468388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grpSp>
        <p:nvGrpSpPr>
          <p:cNvPr id="41" name="Group 68">
            <a:extLst>
              <a:ext uri="{FF2B5EF4-FFF2-40B4-BE49-F238E27FC236}">
                <a16:creationId xmlns:a16="http://schemas.microsoft.com/office/drawing/2014/main" id="{01B675F0-FFDA-482E-BDB1-A5EB0520FC51}"/>
              </a:ext>
            </a:extLst>
          </p:cNvPr>
          <p:cNvGrpSpPr>
            <a:grpSpLocks/>
          </p:cNvGrpSpPr>
          <p:nvPr/>
        </p:nvGrpSpPr>
        <p:grpSpPr bwMode="auto">
          <a:xfrm>
            <a:off x="8512892" y="5021612"/>
            <a:ext cx="1207293" cy="1102518"/>
            <a:chOff x="5489927" y="748637"/>
            <a:chExt cx="1469054" cy="1469772"/>
          </a:xfrm>
        </p:grpSpPr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191D0D8E-B9CF-4AD6-BBD1-7082224E0351}"/>
                </a:ext>
              </a:extLst>
            </p:cNvPr>
            <p:cNvSpPr/>
            <p:nvPr/>
          </p:nvSpPr>
          <p:spPr bwMode="auto">
            <a:xfrm>
              <a:off x="5489927" y="748637"/>
              <a:ext cx="1469054" cy="1469772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pic>
          <p:nvPicPr>
            <p:cNvPr id="43" name="Picture 32">
              <a:extLst>
                <a:ext uri="{FF2B5EF4-FFF2-40B4-BE49-F238E27FC236}">
                  <a16:creationId xmlns:a16="http://schemas.microsoft.com/office/drawing/2014/main" id="{4EE1993D-38C5-4F6E-A730-83F3EBF6E2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0935" y="918726"/>
              <a:ext cx="925895" cy="92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70">
            <a:extLst>
              <a:ext uri="{FF2B5EF4-FFF2-40B4-BE49-F238E27FC236}">
                <a16:creationId xmlns:a16="http://schemas.microsoft.com/office/drawing/2014/main" id="{20DB32F2-1661-4306-A2A8-6651FB6A13A2}"/>
              </a:ext>
            </a:extLst>
          </p:cNvPr>
          <p:cNvGrpSpPr>
            <a:grpSpLocks/>
          </p:cNvGrpSpPr>
          <p:nvPr/>
        </p:nvGrpSpPr>
        <p:grpSpPr bwMode="auto">
          <a:xfrm>
            <a:off x="4883625" y="5021613"/>
            <a:ext cx="1228724" cy="1101328"/>
            <a:chOff x="9896853" y="748637"/>
            <a:chExt cx="1469054" cy="1468388"/>
          </a:xfrm>
        </p:grpSpPr>
        <p:sp>
          <p:nvSpPr>
            <p:cNvPr id="49" name="Flowchart: Connector 48">
              <a:extLst>
                <a:ext uri="{FF2B5EF4-FFF2-40B4-BE49-F238E27FC236}">
                  <a16:creationId xmlns:a16="http://schemas.microsoft.com/office/drawing/2014/main" id="{202B0AA6-82FA-4579-943D-4893DF5894E7}"/>
                </a:ext>
              </a:extLst>
            </p:cNvPr>
            <p:cNvSpPr/>
            <p:nvPr/>
          </p:nvSpPr>
          <p:spPr bwMode="auto">
            <a:xfrm>
              <a:off x="9896853" y="748637"/>
              <a:ext cx="1469054" cy="1468388"/>
            </a:xfrm>
            <a:prstGeom prst="flowChartConnector">
              <a:avLst/>
            </a:prstGeom>
            <a:noFill/>
            <a:ln w="38100">
              <a:solidFill>
                <a:srgbClr val="429D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  <p:pic>
          <p:nvPicPr>
            <p:cNvPr id="48" name="Picture 45">
              <a:extLst>
                <a:ext uri="{FF2B5EF4-FFF2-40B4-BE49-F238E27FC236}">
                  <a16:creationId xmlns:a16="http://schemas.microsoft.com/office/drawing/2014/main" id="{10E6BA1C-4F35-4EDD-9C25-D2CD0571A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322" y="978408"/>
              <a:ext cx="977479" cy="1005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2">
            <a:extLst>
              <a:ext uri="{FF2B5EF4-FFF2-40B4-BE49-F238E27FC236}">
                <a16:creationId xmlns:a16="http://schemas.microsoft.com/office/drawing/2014/main" id="{4FA32D24-9E86-4BD3-9053-18F0A7F18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31" y="5053758"/>
            <a:ext cx="14001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>
            <a:extLst>
              <a:ext uri="{FF2B5EF4-FFF2-40B4-BE49-F238E27FC236}">
                <a16:creationId xmlns:a16="http://schemas.microsoft.com/office/drawing/2014/main" id="{66AB3A58-9F35-4867-96A2-444792E9E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4724" y="5021612"/>
            <a:ext cx="1039076" cy="103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7B7B944-FD5E-455B-A0A7-9774D0A02BB1}"/>
              </a:ext>
            </a:extLst>
          </p:cNvPr>
          <p:cNvSpPr/>
          <p:nvPr/>
        </p:nvSpPr>
        <p:spPr>
          <a:xfrm>
            <a:off x="688063" y="3117686"/>
            <a:ext cx="7230290" cy="9325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28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21BE-65A7-4DA2-AE0F-0CCC9D6A6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7" y="1613026"/>
            <a:ext cx="10841182" cy="4769139"/>
          </a:xfrm>
        </p:spPr>
        <p:txBody>
          <a:bodyPr>
            <a:noAutofit/>
          </a:bodyPr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Remote sensing through high-resolution satellite imagery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Promising area with many institutions working in this space, developing indices based on radar / weather data, soil moisture, vegetation and water indices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Basis risk however can remain a challenge (e.g., Malawi example in the African Risk Capacity)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Satellite imagery offers limited transparency / tangibility (for farmers and insurance providers)</a:t>
            </a:r>
          </a:p>
          <a:p>
            <a:pPr marL="1143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b="1" dirty="0">
                <a:solidFill>
                  <a:schemeClr val="tx1"/>
                </a:solidFill>
              </a:rPr>
              <a:t>Mobile phones and smartphone pictures: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Reducing administrative costs (communication; filing claims; mobile money to facilitate premium payment and make insurance payouts)</a:t>
            </a:r>
          </a:p>
          <a:p>
            <a:pPr marL="400050" indent="-28575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Crowdsourcing of information (low-cost data collection on varieties, sowing dates, etc.) and providing a picture of the on-the-ground reality</a:t>
            </a:r>
          </a:p>
        </p:txBody>
      </p:sp>
      <p:pic>
        <p:nvPicPr>
          <p:cNvPr id="4" name="Picture 3" descr="Image result for space satellite icon">
            <a:extLst>
              <a:ext uri="{FF2B5EF4-FFF2-40B4-BE49-F238E27FC236}">
                <a16:creationId xmlns:a16="http://schemas.microsoft.com/office/drawing/2014/main" id="{77DE54BC-6118-46DC-8821-3F1AF696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953" y="507005"/>
            <a:ext cx="1032978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4767863-AB08-4B68-B0D8-254EF911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7" y="360713"/>
            <a:ext cx="10572749" cy="1325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Technology to address these challenges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760"/>
      </p:ext>
    </p:extLst>
  </p:cSld>
  <p:clrMapOvr>
    <a:masterClrMapping/>
  </p:clrMapOvr>
</p:sld>
</file>

<file path=ppt/theme/theme1.xml><?xml version="1.0" encoding="utf-8"?>
<a:theme xmlns:a="http://schemas.openxmlformats.org/drawingml/2006/main" name="2017_IFPRI-standard">
  <a:themeElements>
    <a:clrScheme name="IFPRI 201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9E2F"/>
      </a:accent1>
      <a:accent2>
        <a:srgbClr val="F6B220"/>
      </a:accent2>
      <a:accent3>
        <a:srgbClr val="3E5463"/>
      </a:accent3>
      <a:accent4>
        <a:srgbClr val="ED283A"/>
      </a:accent4>
      <a:accent5>
        <a:srgbClr val="F38A00"/>
      </a:accent5>
      <a:accent6>
        <a:srgbClr val="0095BE"/>
      </a:accent6>
      <a:hlink>
        <a:srgbClr val="0563C1"/>
      </a:hlink>
      <a:folHlink>
        <a:srgbClr val="954F72"/>
      </a:folHlink>
    </a:clrScheme>
    <a:fontScheme name="IFPRI 20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b">
        <a:no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_IFPRI-standard" id="{8D0505D8-0B72-4144-92C0-5CAF597468E4}" vid="{A50EE8E8-4004-4010-A080-B3D0085E0E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24506</TotalTime>
  <Words>1562</Words>
  <Application>Microsoft Office PowerPoint</Application>
  <PresentationFormat>Widescreen</PresentationFormat>
  <Paragraphs>152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Wingdings</vt:lpstr>
      <vt:lpstr>2017_IFPRI-standard</vt:lpstr>
      <vt:lpstr>Making insurance accessible in developing country contexts</vt:lpstr>
      <vt:lpstr>Outline</vt:lpstr>
      <vt:lpstr>Why insurance for smallholder farmers?</vt:lpstr>
      <vt:lpstr>Challenges in the provision of agricultural insurance</vt:lpstr>
      <vt:lpstr>Challenges in the provision of agricultural insurance</vt:lpstr>
      <vt:lpstr>Basis risk: Index not adequately correlated with losses</vt:lpstr>
      <vt:lpstr>Basis risk is a widespread phenomenon in insurance</vt:lpstr>
      <vt:lpstr>Outline</vt:lpstr>
      <vt:lpstr>Technology to address these challenges</vt:lpstr>
      <vt:lpstr>PowerPoint Presentation</vt:lpstr>
      <vt:lpstr>Early work: Formative evaluation</vt:lpstr>
      <vt:lpstr>Current trials with applications of picture-based insurance</vt:lpstr>
      <vt:lpstr>Challenges in providing picture-based insurance</vt:lpstr>
      <vt:lpstr>Key messages</vt:lpstr>
      <vt:lpstr> For more information: B.Kramer@cgiar.org         More available at: https://www.ifpri.org/project/PBInsurance  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Picture-Based Insurance: Verifying losses with smartphone camera data</dc:title>
  <dc:creator>Kramer, Berber (IFPRI)</dc:creator>
  <cp:lastModifiedBy>Anonymous</cp:lastModifiedBy>
  <cp:revision>452</cp:revision>
  <dcterms:created xsi:type="dcterms:W3CDTF">2017-09-01T21:36:56Z</dcterms:created>
  <dcterms:modified xsi:type="dcterms:W3CDTF">2021-07-19T15:25:41Z</dcterms:modified>
</cp:coreProperties>
</file>