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2" r:id="rId5"/>
  </p:sldMasterIdLst>
  <p:sldIdLst>
    <p:sldId id="256" r:id="rId6"/>
    <p:sldId id="265" r:id="rId7"/>
    <p:sldId id="275" r:id="rId8"/>
    <p:sldId id="267" r:id="rId9"/>
    <p:sldId id="268" r:id="rId10"/>
    <p:sldId id="269" r:id="rId11"/>
    <p:sldId id="266" r:id="rId12"/>
    <p:sldId id="260" r:id="rId13"/>
    <p:sldId id="270" r:id="rId14"/>
    <p:sldId id="274" r:id="rId15"/>
    <p:sldId id="258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1189692-B6D0-4F92-9462-40962410B9D2}">
          <p14:sldIdLst>
            <p14:sldId id="256"/>
            <p14:sldId id="265"/>
            <p14:sldId id="275"/>
            <p14:sldId id="267"/>
            <p14:sldId id="268"/>
            <p14:sldId id="269"/>
            <p14:sldId id="266"/>
            <p14:sldId id="260"/>
            <p14:sldId id="270"/>
            <p14:sldId id="274"/>
            <p14:sldId id="258"/>
          </p14:sldIdLst>
        </p14:section>
        <p14:section name="Untitled Section" id="{98CF540A-10B0-493B-9C61-7BE9D9508C86}">
          <p14:sldIdLst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302FFE-DA98-4AED-8D5B-714603913954}" type="doc">
      <dgm:prSet loTypeId="urn:microsoft.com/office/officeart/2011/layout/HexagonRadial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6065E92-54B2-430C-9EE3-8D135C162053}">
      <dgm:prSet phldrT="[Text]"/>
      <dgm:spPr>
        <a:xfrm>
          <a:off x="1912535" y="1789277"/>
          <a:ext cx="2044829" cy="1768653"/>
        </a:xfrm>
        <a:prstGeom prst="hexagon">
          <a:avLst>
            <a:gd name="adj" fmla="val 28570"/>
            <a:gd name="vf" fmla="val 115470"/>
          </a:avLst>
        </a:prstGeom>
        <a:solidFill>
          <a:srgbClr val="AA182C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OBJECTIVES</a:t>
          </a:r>
        </a:p>
      </dgm:t>
    </dgm:pt>
    <dgm:pt modelId="{1441A6AC-E94E-4A2E-AC90-BFCA15D983A7}" type="parTrans" cxnId="{B092BAE4-9A15-4A55-8FC1-666088C98A5B}">
      <dgm:prSet/>
      <dgm:spPr/>
      <dgm:t>
        <a:bodyPr/>
        <a:lstStyle/>
        <a:p>
          <a:endParaRPr lang="en-US"/>
        </a:p>
      </dgm:t>
    </dgm:pt>
    <dgm:pt modelId="{42F8A6AA-4DA1-40E7-9E37-723723D80B7E}" type="sibTrans" cxnId="{B092BAE4-9A15-4A55-8FC1-666088C98A5B}">
      <dgm:prSet/>
      <dgm:spPr/>
      <dgm:t>
        <a:bodyPr/>
        <a:lstStyle/>
        <a:p>
          <a:endParaRPr lang="en-US"/>
        </a:p>
      </dgm:t>
    </dgm:pt>
    <dgm:pt modelId="{1CD013CF-79B5-4F8A-9A1C-03560EBFBD2C}">
      <dgm:prSet phldrT="[Text]"/>
      <dgm:spPr>
        <a:xfrm>
          <a:off x="2088879" y="332739"/>
          <a:ext cx="1675515" cy="1449528"/>
        </a:xfrm>
        <a:prstGeom prst="hexagon">
          <a:avLst>
            <a:gd name="adj" fmla="val 28570"/>
            <a:gd name="vf" fmla="val 115470"/>
          </a:avLst>
        </a:prstGeom>
        <a:solidFill>
          <a:srgbClr val="68813C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0" dirty="0">
              <a:solidFill>
                <a:srgbClr val="FFFFFF"/>
              </a:solidFill>
              <a:effectLst/>
              <a:latin typeface="Gill Sans MT" panose="020B0502020104020203" pitchFamily="34" charset="0"/>
              <a:ea typeface="+mn-ea"/>
              <a:cs typeface="Times New Roman" panose="02020603050405020304" pitchFamily="18" charset="0"/>
            </a:rPr>
            <a:t>Classify patterns of power &amp; decision-making </a:t>
          </a:r>
          <a:endParaRPr lang="en-US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3F665E1B-E840-4AEF-8EBA-1E8C4EEBBBC6}" type="parTrans" cxnId="{4F10723C-1133-4502-B311-11626821C06F}">
      <dgm:prSet/>
      <dgm:spPr/>
      <dgm:t>
        <a:bodyPr/>
        <a:lstStyle/>
        <a:p>
          <a:endParaRPr lang="en-US"/>
        </a:p>
      </dgm:t>
    </dgm:pt>
    <dgm:pt modelId="{B725C02C-9BB2-4544-98BD-E8EFCC53E692}" type="sibTrans" cxnId="{4F10723C-1133-4502-B311-11626821C06F}">
      <dgm:prSet/>
      <dgm:spPr/>
      <dgm:t>
        <a:bodyPr/>
        <a:lstStyle/>
        <a:p>
          <a:endParaRPr lang="en-US"/>
        </a:p>
      </dgm:t>
    </dgm:pt>
    <dgm:pt modelId="{C471F7F5-6A2A-426A-894E-A7025FCDEAF0}">
      <dgm:prSet phldrT="[Text]"/>
      <dgm:spPr>
        <a:xfrm>
          <a:off x="3829943" y="1733645"/>
          <a:ext cx="1675515" cy="1449528"/>
        </a:xfrm>
        <a:prstGeom prst="hexagon">
          <a:avLst>
            <a:gd name="adj" fmla="val 28570"/>
            <a:gd name="vf" fmla="val 115470"/>
          </a:avLst>
        </a:prstGeom>
        <a:solidFill>
          <a:srgbClr val="68813C">
            <a:hueOff val="3946266"/>
            <a:satOff val="15006"/>
            <a:lumOff val="-3856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0" dirty="0">
              <a:solidFill>
                <a:srgbClr val="FFFFFF"/>
              </a:solidFill>
              <a:effectLst/>
              <a:latin typeface="Gill Sans MT" panose="020B0502020104020203" pitchFamily="34" charset="0"/>
              <a:ea typeface="+mn-ea"/>
              <a:cs typeface="Times New Roman" panose="02020603050405020304" pitchFamily="18" charset="0"/>
            </a:rPr>
            <a:t>Identify cultural norms, beliefs, practices and gender-based barriers </a:t>
          </a:r>
          <a:endParaRPr lang="en-US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BC706229-A7EC-40A2-AB81-B0CF90E4C73E}" type="parTrans" cxnId="{201F1BC6-688F-4D21-8B44-F8BA39E7CC43}">
      <dgm:prSet/>
      <dgm:spPr/>
      <dgm:t>
        <a:bodyPr/>
        <a:lstStyle/>
        <a:p>
          <a:endParaRPr lang="en-US"/>
        </a:p>
      </dgm:t>
    </dgm:pt>
    <dgm:pt modelId="{12FBB780-14C4-4D67-90FD-3E3208BE3B2A}" type="sibTrans" cxnId="{201F1BC6-688F-4D21-8B44-F8BA39E7CC43}">
      <dgm:prSet/>
      <dgm:spPr/>
      <dgm:t>
        <a:bodyPr/>
        <a:lstStyle/>
        <a:p>
          <a:endParaRPr lang="en-US"/>
        </a:p>
      </dgm:t>
    </dgm:pt>
    <dgm:pt modelId="{09EE8C3B-1F23-4B3D-8984-B53466895199}">
      <dgm:prSet phldrT="[Text]"/>
      <dgm:spPr>
        <a:xfrm>
          <a:off x="327913" y="2110059"/>
          <a:ext cx="1675515" cy="1449528"/>
        </a:xfrm>
        <a:prstGeom prst="hexagon">
          <a:avLst>
            <a:gd name="adj" fmla="val 28570"/>
            <a:gd name="vf" fmla="val 115470"/>
          </a:avLst>
        </a:prstGeom>
        <a:solidFill>
          <a:srgbClr val="68813C">
            <a:hueOff val="7892532"/>
            <a:satOff val="30012"/>
            <a:lumOff val="-7712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0" dirty="0">
              <a:solidFill>
                <a:srgbClr val="FFFFFF"/>
              </a:solidFill>
              <a:effectLst/>
              <a:latin typeface="Gill Sans MT" panose="020B0502020104020203" pitchFamily="34" charset="0"/>
              <a:ea typeface="+mn-ea"/>
              <a:cs typeface="Times New Roman" panose="02020603050405020304" pitchFamily="18" charset="0"/>
            </a:rPr>
            <a:t>Identify positive trends, models on gender roles and socio-norm </a:t>
          </a:r>
          <a:endParaRPr lang="en-US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80715EB8-A2B9-4E2D-8F20-A8825AC7B184}" type="parTrans" cxnId="{9A69EB2F-4D6D-4E82-B687-9D5DCED285DE}">
      <dgm:prSet/>
      <dgm:spPr/>
      <dgm:t>
        <a:bodyPr/>
        <a:lstStyle/>
        <a:p>
          <a:endParaRPr lang="en-US"/>
        </a:p>
      </dgm:t>
    </dgm:pt>
    <dgm:pt modelId="{5EF0CE70-068B-45F1-8FFA-6D76950AE960}" type="sibTrans" cxnId="{9A69EB2F-4D6D-4E82-B687-9D5DCED285DE}">
      <dgm:prSet/>
      <dgm:spPr/>
      <dgm:t>
        <a:bodyPr/>
        <a:lstStyle/>
        <a:p>
          <a:endParaRPr lang="en-US"/>
        </a:p>
      </dgm:t>
    </dgm:pt>
    <dgm:pt modelId="{A35A20A2-1181-4112-8E68-6E1F3362ED59}">
      <dgm:prSet/>
      <dgm:spPr>
        <a:xfrm>
          <a:off x="2078591" y="3536808"/>
          <a:ext cx="1675515" cy="1449528"/>
        </a:xfrm>
        <a:prstGeom prst="hexagon">
          <a:avLst>
            <a:gd name="adj" fmla="val 28570"/>
            <a:gd name="vf" fmla="val 115470"/>
          </a:avLst>
        </a:prstGeom>
        <a:solidFill>
          <a:srgbClr val="68813C">
            <a:hueOff val="11838798"/>
            <a:satOff val="45018"/>
            <a:lumOff val="-11568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0" dirty="0">
              <a:solidFill>
                <a:srgbClr val="FFFFFF"/>
              </a:solidFill>
              <a:effectLst/>
              <a:latin typeface="Gill Sans MT" panose="020B0502020104020203" pitchFamily="34" charset="0"/>
              <a:ea typeface="+mn-ea"/>
              <a:cs typeface="Times New Roman" panose="02020603050405020304" pitchFamily="18" charset="0"/>
            </a:rPr>
            <a:t>Analyze challenges and constraints to access and control of assets and resources </a:t>
          </a:r>
          <a:endParaRPr lang="en-GB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24C7929F-5899-485D-B730-3F38EF396F62}" type="parTrans" cxnId="{B9B14E0E-F8A4-4C95-B361-4DBCE6CD5A17}">
      <dgm:prSet/>
      <dgm:spPr/>
      <dgm:t>
        <a:bodyPr/>
        <a:lstStyle/>
        <a:p>
          <a:endParaRPr lang="en-GB"/>
        </a:p>
      </dgm:t>
    </dgm:pt>
    <dgm:pt modelId="{F137F2B0-87BA-4F05-9816-7AED550EDF3B}" type="sibTrans" cxnId="{B9B14E0E-F8A4-4C95-B361-4DBCE6CD5A17}">
      <dgm:prSet/>
      <dgm:spPr/>
      <dgm:t>
        <a:bodyPr/>
        <a:lstStyle/>
        <a:p>
          <a:endParaRPr lang="en-GB"/>
        </a:p>
      </dgm:t>
    </dgm:pt>
    <dgm:pt modelId="{21E794AD-61DD-4101-B69D-80A003474D23}" type="pres">
      <dgm:prSet presAssocID="{3C302FFE-DA98-4AED-8D5B-71460391395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18CC7802-1371-40F6-98FC-717011C16793}" type="pres">
      <dgm:prSet presAssocID="{A6065E92-54B2-430C-9EE3-8D135C162053}" presName="Parent" presStyleLbl="node0" presStyleIdx="0" presStyleCnt="1" custLinFactNeighborX="-16045" custLinFactNeighborY="10216">
        <dgm:presLayoutVars>
          <dgm:chMax val="6"/>
          <dgm:chPref val="6"/>
        </dgm:presLayoutVars>
      </dgm:prSet>
      <dgm:spPr/>
    </dgm:pt>
    <dgm:pt modelId="{D7BC79B4-62A7-4F04-A0E6-DFD07FE685E1}" type="pres">
      <dgm:prSet presAssocID="{1CD013CF-79B5-4F8A-9A1C-03560EBFBD2C}" presName="Accent1" presStyleCnt="0"/>
      <dgm:spPr/>
    </dgm:pt>
    <dgm:pt modelId="{A3205F47-96E7-48F3-9760-3274677F0411}" type="pres">
      <dgm:prSet presAssocID="{1CD013CF-79B5-4F8A-9A1C-03560EBFBD2C}" presName="Accent" presStyleLbl="bgShp" presStyleIdx="0" presStyleCnt="4"/>
      <dgm:spPr/>
    </dgm:pt>
    <dgm:pt modelId="{F658F7A5-846F-491E-8283-F201463934A2}" type="pres">
      <dgm:prSet presAssocID="{1CD013CF-79B5-4F8A-9A1C-03560EBFBD2C}" presName="Child1" presStyleLbl="node1" presStyleIdx="0" presStyleCnt="4" custLinFactNeighborX="-20301" custLinFactNeighborY="22955">
        <dgm:presLayoutVars>
          <dgm:chMax val="0"/>
          <dgm:chPref val="0"/>
          <dgm:bulletEnabled val="1"/>
        </dgm:presLayoutVars>
      </dgm:prSet>
      <dgm:spPr/>
    </dgm:pt>
    <dgm:pt modelId="{782E224E-E0C1-4F7A-8BD3-4789186BB07F}" type="pres">
      <dgm:prSet presAssocID="{C471F7F5-6A2A-426A-894E-A7025FCDEAF0}" presName="Accent2" presStyleCnt="0"/>
      <dgm:spPr/>
    </dgm:pt>
    <dgm:pt modelId="{5C3F1BFB-7DCA-48C4-9065-0F12398F6795}" type="pres">
      <dgm:prSet presAssocID="{C471F7F5-6A2A-426A-894E-A7025FCDEAF0}" presName="Accent" presStyleLbl="bgShp" presStyleIdx="1" presStyleCnt="4" custLinFactX="19937" custLinFactY="100000" custLinFactNeighborX="100000" custLinFactNeighborY="129833"/>
      <dgm:spPr>
        <a:xfrm>
          <a:off x="4446436" y="2290061"/>
          <a:ext cx="771614" cy="664678"/>
        </a:xfrm>
        <a:prstGeom prst="hexagon">
          <a:avLst>
            <a:gd name="adj" fmla="val 28900"/>
            <a:gd name="vf" fmla="val 115470"/>
          </a:avLst>
        </a:prstGeom>
        <a:solidFill>
          <a:srgbClr val="68813C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98AB6765-5469-4F14-82E9-6252DB23E04D}" type="pres">
      <dgm:prSet presAssocID="{C471F7F5-6A2A-426A-894E-A7025FCDEAF0}" presName="Child2" presStyleLbl="node1" presStyleIdx="1" presStyleCnt="4" custLinFactNeighborX="-8108" custLinFactNeighborY="58094">
        <dgm:presLayoutVars>
          <dgm:chMax val="0"/>
          <dgm:chPref val="0"/>
          <dgm:bulletEnabled val="1"/>
        </dgm:presLayoutVars>
      </dgm:prSet>
      <dgm:spPr/>
    </dgm:pt>
    <dgm:pt modelId="{2D0ECB79-3420-439D-8F82-F0A70EDE405F}" type="pres">
      <dgm:prSet presAssocID="{09EE8C3B-1F23-4B3D-8984-B53466895199}" presName="Accent3" presStyleCnt="0"/>
      <dgm:spPr/>
    </dgm:pt>
    <dgm:pt modelId="{B0AEF1B9-7313-4E80-AFB2-AC2FFD5E6EF3}" type="pres">
      <dgm:prSet presAssocID="{09EE8C3B-1F23-4B3D-8984-B53466895199}" presName="Accent" presStyleLbl="bgShp" presStyleIdx="2" presStyleCnt="4"/>
      <dgm:spPr>
        <a:xfrm>
          <a:off x="4421485" y="2005006"/>
          <a:ext cx="771614" cy="664678"/>
        </a:xfrm>
        <a:prstGeom prst="hexagon">
          <a:avLst>
            <a:gd name="adj" fmla="val 28900"/>
            <a:gd name="vf" fmla="val 115470"/>
          </a:avLst>
        </a:prstGeom>
        <a:solidFill>
          <a:srgbClr val="68813C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1546F64A-82F8-4153-8466-645BF841D5BB}" type="pres">
      <dgm:prSet presAssocID="{09EE8C3B-1F23-4B3D-8984-B53466895199}" presName="Child3" presStyleLbl="node1" presStyleIdx="2" presStyleCnt="4" custLinFactX="-100000" custLinFactNeighborX="-117120" custLinFactNeighborY="-36853">
        <dgm:presLayoutVars>
          <dgm:chMax val="0"/>
          <dgm:chPref val="0"/>
          <dgm:bulletEnabled val="1"/>
        </dgm:presLayoutVars>
      </dgm:prSet>
      <dgm:spPr/>
    </dgm:pt>
    <dgm:pt modelId="{2C714BE1-6406-4BD1-B55D-569964CF300F}" type="pres">
      <dgm:prSet presAssocID="{A35A20A2-1181-4112-8E68-6E1F3362ED59}" presName="Accent4" presStyleCnt="0"/>
      <dgm:spPr/>
    </dgm:pt>
    <dgm:pt modelId="{7A433889-24BE-4B8B-A9CC-33422329E4F0}" type="pres">
      <dgm:prSet presAssocID="{A35A20A2-1181-4112-8E68-6E1F3362ED59}" presName="Accent" presStyleLbl="bgShp" presStyleIdx="3" presStyleCnt="4" custLinFactX="-48770" custLinFactNeighborX="-100000" custLinFactNeighborY="81553"/>
      <dgm:spPr>
        <a:xfrm>
          <a:off x="2647828" y="3949728"/>
          <a:ext cx="771614" cy="664678"/>
        </a:xfrm>
        <a:prstGeom prst="hexagon">
          <a:avLst>
            <a:gd name="adj" fmla="val 28900"/>
            <a:gd name="vf" fmla="val 115470"/>
          </a:avLst>
        </a:prstGeom>
        <a:solidFill>
          <a:srgbClr val="68813C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4DEC5D21-BB1E-41B4-8E87-7526CB3C9697}" type="pres">
      <dgm:prSet presAssocID="{A35A20A2-1181-4112-8E68-6E1F3362ED59}" presName="Child4" presStyleLbl="node1" presStyleIdx="3" presStyleCnt="4" custLinFactNeighborX="-20915" custLinFactNeighborY="0">
        <dgm:presLayoutVars>
          <dgm:chMax val="0"/>
          <dgm:chPref val="0"/>
          <dgm:bulletEnabled val="1"/>
        </dgm:presLayoutVars>
      </dgm:prSet>
      <dgm:spPr/>
    </dgm:pt>
  </dgm:ptLst>
  <dgm:cxnLst>
    <dgm:cxn modelId="{B9B14E0E-F8A4-4C95-B361-4DBCE6CD5A17}" srcId="{A6065E92-54B2-430C-9EE3-8D135C162053}" destId="{A35A20A2-1181-4112-8E68-6E1F3362ED59}" srcOrd="3" destOrd="0" parTransId="{24C7929F-5899-485D-B730-3F38EF396F62}" sibTransId="{F137F2B0-87BA-4F05-9816-7AED550EDF3B}"/>
    <dgm:cxn modelId="{9A69EB2F-4D6D-4E82-B687-9D5DCED285DE}" srcId="{A6065E92-54B2-430C-9EE3-8D135C162053}" destId="{09EE8C3B-1F23-4B3D-8984-B53466895199}" srcOrd="2" destOrd="0" parTransId="{80715EB8-A2B9-4E2D-8F20-A8825AC7B184}" sibTransId="{5EF0CE70-068B-45F1-8FFA-6D76950AE960}"/>
    <dgm:cxn modelId="{4F10723C-1133-4502-B311-11626821C06F}" srcId="{A6065E92-54B2-430C-9EE3-8D135C162053}" destId="{1CD013CF-79B5-4F8A-9A1C-03560EBFBD2C}" srcOrd="0" destOrd="0" parTransId="{3F665E1B-E840-4AEF-8EBA-1E8C4EEBBBC6}" sibTransId="{B725C02C-9BB2-4544-98BD-E8EFCC53E692}"/>
    <dgm:cxn modelId="{EB99344D-A507-4CD8-B6B1-7821FF56502E}" type="presOf" srcId="{3C302FFE-DA98-4AED-8D5B-714603913954}" destId="{21E794AD-61DD-4101-B69D-80A003474D23}" srcOrd="0" destOrd="0" presId="urn:microsoft.com/office/officeart/2011/layout/HexagonRadial"/>
    <dgm:cxn modelId="{3B175553-F73A-4CBA-AC3C-5A600480A6C8}" type="presOf" srcId="{C471F7F5-6A2A-426A-894E-A7025FCDEAF0}" destId="{98AB6765-5469-4F14-82E9-6252DB23E04D}" srcOrd="0" destOrd="0" presId="urn:microsoft.com/office/officeart/2011/layout/HexagonRadial"/>
    <dgm:cxn modelId="{A9E8F073-3FBB-4F3F-839E-402FE3C73C56}" type="presOf" srcId="{09EE8C3B-1F23-4B3D-8984-B53466895199}" destId="{1546F64A-82F8-4153-8466-645BF841D5BB}" srcOrd="0" destOrd="0" presId="urn:microsoft.com/office/officeart/2011/layout/HexagonRadial"/>
    <dgm:cxn modelId="{3617C6B2-4756-4F2B-9FE0-2B4CAD5CAD94}" type="presOf" srcId="{1CD013CF-79B5-4F8A-9A1C-03560EBFBD2C}" destId="{F658F7A5-846F-491E-8283-F201463934A2}" srcOrd="0" destOrd="0" presId="urn:microsoft.com/office/officeart/2011/layout/HexagonRadial"/>
    <dgm:cxn modelId="{201F1BC6-688F-4D21-8B44-F8BA39E7CC43}" srcId="{A6065E92-54B2-430C-9EE3-8D135C162053}" destId="{C471F7F5-6A2A-426A-894E-A7025FCDEAF0}" srcOrd="1" destOrd="0" parTransId="{BC706229-A7EC-40A2-AB81-B0CF90E4C73E}" sibTransId="{12FBB780-14C4-4D67-90FD-3E3208BE3B2A}"/>
    <dgm:cxn modelId="{B092BAE4-9A15-4A55-8FC1-666088C98A5B}" srcId="{3C302FFE-DA98-4AED-8D5B-714603913954}" destId="{A6065E92-54B2-430C-9EE3-8D135C162053}" srcOrd="0" destOrd="0" parTransId="{1441A6AC-E94E-4A2E-AC90-BFCA15D983A7}" sibTransId="{42F8A6AA-4DA1-40E7-9E37-723723D80B7E}"/>
    <dgm:cxn modelId="{55E335E9-ACF7-4F59-B371-05A49060F14A}" type="presOf" srcId="{A35A20A2-1181-4112-8E68-6E1F3362ED59}" destId="{4DEC5D21-BB1E-41B4-8E87-7526CB3C9697}" srcOrd="0" destOrd="0" presId="urn:microsoft.com/office/officeart/2011/layout/HexagonRadial"/>
    <dgm:cxn modelId="{774AEAF1-3F2F-457F-9065-B7D726B92A9F}" type="presOf" srcId="{A6065E92-54B2-430C-9EE3-8D135C162053}" destId="{18CC7802-1371-40F6-98FC-717011C16793}" srcOrd="0" destOrd="0" presId="urn:microsoft.com/office/officeart/2011/layout/HexagonRadial"/>
    <dgm:cxn modelId="{24749C3E-C2AE-47CC-B484-1F26C88B60F7}" type="presParOf" srcId="{21E794AD-61DD-4101-B69D-80A003474D23}" destId="{18CC7802-1371-40F6-98FC-717011C16793}" srcOrd="0" destOrd="0" presId="urn:microsoft.com/office/officeart/2011/layout/HexagonRadial"/>
    <dgm:cxn modelId="{392EC110-C72C-4B32-8DBD-4354CFC22638}" type="presParOf" srcId="{21E794AD-61DD-4101-B69D-80A003474D23}" destId="{D7BC79B4-62A7-4F04-A0E6-DFD07FE685E1}" srcOrd="1" destOrd="0" presId="urn:microsoft.com/office/officeart/2011/layout/HexagonRadial"/>
    <dgm:cxn modelId="{E0428776-3766-4C2A-A6CE-E981E4A00D5C}" type="presParOf" srcId="{D7BC79B4-62A7-4F04-A0E6-DFD07FE685E1}" destId="{A3205F47-96E7-48F3-9760-3274677F0411}" srcOrd="0" destOrd="0" presId="urn:microsoft.com/office/officeart/2011/layout/HexagonRadial"/>
    <dgm:cxn modelId="{84C5C1E8-8678-4597-A75E-BC7787DFC8B6}" type="presParOf" srcId="{21E794AD-61DD-4101-B69D-80A003474D23}" destId="{F658F7A5-846F-491E-8283-F201463934A2}" srcOrd="2" destOrd="0" presId="urn:microsoft.com/office/officeart/2011/layout/HexagonRadial"/>
    <dgm:cxn modelId="{05C9FD31-AC8F-43C8-8EBB-F645E10B9A17}" type="presParOf" srcId="{21E794AD-61DD-4101-B69D-80A003474D23}" destId="{782E224E-E0C1-4F7A-8BD3-4789186BB07F}" srcOrd="3" destOrd="0" presId="urn:microsoft.com/office/officeart/2011/layout/HexagonRadial"/>
    <dgm:cxn modelId="{BD0490AE-BDBE-49C9-BA41-E9118F2AD792}" type="presParOf" srcId="{782E224E-E0C1-4F7A-8BD3-4789186BB07F}" destId="{5C3F1BFB-7DCA-48C4-9065-0F12398F6795}" srcOrd="0" destOrd="0" presId="urn:microsoft.com/office/officeart/2011/layout/HexagonRadial"/>
    <dgm:cxn modelId="{2AEAEF0E-59D0-440B-8C06-C72C677258E4}" type="presParOf" srcId="{21E794AD-61DD-4101-B69D-80A003474D23}" destId="{98AB6765-5469-4F14-82E9-6252DB23E04D}" srcOrd="4" destOrd="0" presId="urn:microsoft.com/office/officeart/2011/layout/HexagonRadial"/>
    <dgm:cxn modelId="{D5C44DF4-D748-4117-B268-D2EDBCEEA900}" type="presParOf" srcId="{21E794AD-61DD-4101-B69D-80A003474D23}" destId="{2D0ECB79-3420-439D-8F82-F0A70EDE405F}" srcOrd="5" destOrd="0" presId="urn:microsoft.com/office/officeart/2011/layout/HexagonRadial"/>
    <dgm:cxn modelId="{1C4D0C67-17E2-44B6-9F37-669CD2E3DEC7}" type="presParOf" srcId="{2D0ECB79-3420-439D-8F82-F0A70EDE405F}" destId="{B0AEF1B9-7313-4E80-AFB2-AC2FFD5E6EF3}" srcOrd="0" destOrd="0" presId="urn:microsoft.com/office/officeart/2011/layout/HexagonRadial"/>
    <dgm:cxn modelId="{7B722F3E-CFD7-4A85-870B-FE4477490E6D}" type="presParOf" srcId="{21E794AD-61DD-4101-B69D-80A003474D23}" destId="{1546F64A-82F8-4153-8466-645BF841D5BB}" srcOrd="6" destOrd="0" presId="urn:microsoft.com/office/officeart/2011/layout/HexagonRadial"/>
    <dgm:cxn modelId="{6D523B84-AE3D-4333-B7C3-6759B7811298}" type="presParOf" srcId="{21E794AD-61DD-4101-B69D-80A003474D23}" destId="{2C714BE1-6406-4BD1-B55D-569964CF300F}" srcOrd="7" destOrd="0" presId="urn:microsoft.com/office/officeart/2011/layout/HexagonRadial"/>
    <dgm:cxn modelId="{FE3B7841-0359-4D4A-A2A5-A1D2938C38D9}" type="presParOf" srcId="{2C714BE1-6406-4BD1-B55D-569964CF300F}" destId="{7A433889-24BE-4B8B-A9CC-33422329E4F0}" srcOrd="0" destOrd="0" presId="urn:microsoft.com/office/officeart/2011/layout/HexagonRadial"/>
    <dgm:cxn modelId="{B47B9EC6-4CCD-4408-9754-2EF2ED635187}" type="presParOf" srcId="{21E794AD-61DD-4101-B69D-80A003474D23}" destId="{4DEC5D21-BB1E-41B4-8E87-7526CB3C9697}" srcOrd="8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CC7802-1371-40F6-98FC-717011C16793}">
      <dsp:nvSpPr>
        <dsp:cNvPr id="0" name=""/>
        <dsp:cNvSpPr/>
      </dsp:nvSpPr>
      <dsp:spPr>
        <a:xfrm>
          <a:off x="2391221" y="1809785"/>
          <a:ext cx="2068266" cy="1788924"/>
        </a:xfrm>
        <a:prstGeom prst="hexagon">
          <a:avLst>
            <a:gd name="adj" fmla="val 28570"/>
            <a:gd name="vf" fmla="val 115470"/>
          </a:avLst>
        </a:prstGeom>
        <a:solidFill>
          <a:srgbClr val="AA182C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OBJECTIVES</a:t>
          </a:r>
        </a:p>
      </dsp:txBody>
      <dsp:txXfrm>
        <a:off x="2733942" y="2106218"/>
        <a:ext cx="1382824" cy="1196058"/>
      </dsp:txXfrm>
    </dsp:sp>
    <dsp:sp modelId="{5C3F1BFB-7DCA-48C4-9065-0F12398F6795}">
      <dsp:nvSpPr>
        <dsp:cNvPr id="0" name=""/>
        <dsp:cNvSpPr/>
      </dsp:nvSpPr>
      <dsp:spPr>
        <a:xfrm>
          <a:off x="4954164" y="2316309"/>
          <a:ext cx="780458" cy="672296"/>
        </a:xfrm>
        <a:prstGeom prst="hexagon">
          <a:avLst>
            <a:gd name="adj" fmla="val 28900"/>
            <a:gd name="vf" fmla="val 115470"/>
          </a:avLst>
        </a:prstGeom>
        <a:solidFill>
          <a:srgbClr val="68813C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58F7A5-846F-491E-8283-F201463934A2}">
      <dsp:nvSpPr>
        <dsp:cNvPr id="0" name=""/>
        <dsp:cNvSpPr/>
      </dsp:nvSpPr>
      <dsp:spPr>
        <a:xfrm>
          <a:off x="2569586" y="336552"/>
          <a:ext cx="1694719" cy="1466141"/>
        </a:xfrm>
        <a:prstGeom prst="hexagon">
          <a:avLst>
            <a:gd name="adj" fmla="val 28570"/>
            <a:gd name="vf" fmla="val 115470"/>
          </a:avLst>
        </a:prstGeom>
        <a:solidFill>
          <a:srgbClr val="68813C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rgbClr val="FFFFFF"/>
              </a:solidFill>
              <a:effectLst/>
              <a:latin typeface="Gill Sans MT" panose="020B0502020104020203" pitchFamily="34" charset="0"/>
              <a:ea typeface="+mn-ea"/>
              <a:cs typeface="Times New Roman" panose="02020603050405020304" pitchFamily="18" charset="0"/>
            </a:rPr>
            <a:t>Classify patterns of power &amp; decision-making </a:t>
          </a:r>
          <a:endParaRPr lang="en-US" sz="11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>
        <a:off x="2850438" y="579524"/>
        <a:ext cx="1133015" cy="980197"/>
      </dsp:txXfrm>
    </dsp:sp>
    <dsp:sp modelId="{B0AEF1B9-7313-4E80-AFB2-AC2FFD5E6EF3}">
      <dsp:nvSpPr>
        <dsp:cNvPr id="0" name=""/>
        <dsp:cNvSpPr/>
      </dsp:nvSpPr>
      <dsp:spPr>
        <a:xfrm>
          <a:off x="4928927" y="2027986"/>
          <a:ext cx="780458" cy="672296"/>
        </a:xfrm>
        <a:prstGeom prst="hexagon">
          <a:avLst>
            <a:gd name="adj" fmla="val 28900"/>
            <a:gd name="vf" fmla="val 115470"/>
          </a:avLst>
        </a:prstGeom>
        <a:solidFill>
          <a:srgbClr val="68813C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AB6765-5469-4F14-82E9-6252DB23E04D}">
      <dsp:nvSpPr>
        <dsp:cNvPr id="0" name=""/>
        <dsp:cNvSpPr/>
      </dsp:nvSpPr>
      <dsp:spPr>
        <a:xfrm>
          <a:off x="4330605" y="1753515"/>
          <a:ext cx="1694719" cy="1466141"/>
        </a:xfrm>
        <a:prstGeom prst="hexagon">
          <a:avLst>
            <a:gd name="adj" fmla="val 28570"/>
            <a:gd name="vf" fmla="val 115470"/>
          </a:avLst>
        </a:prstGeom>
        <a:solidFill>
          <a:srgbClr val="68813C">
            <a:hueOff val="3946266"/>
            <a:satOff val="15006"/>
            <a:lumOff val="-3856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rgbClr val="FFFFFF"/>
              </a:solidFill>
              <a:effectLst/>
              <a:latin typeface="Gill Sans MT" panose="020B0502020104020203" pitchFamily="34" charset="0"/>
              <a:ea typeface="+mn-ea"/>
              <a:cs typeface="Times New Roman" panose="02020603050405020304" pitchFamily="18" charset="0"/>
            </a:rPr>
            <a:t>Identify cultural norms, beliefs, practices and gender-based barriers </a:t>
          </a:r>
          <a:endParaRPr lang="en-US" sz="11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>
        <a:off x="4611457" y="1996487"/>
        <a:ext cx="1133015" cy="980197"/>
      </dsp:txXfrm>
    </dsp:sp>
    <dsp:sp modelId="{7A433889-24BE-4B8B-A9CC-33422329E4F0}">
      <dsp:nvSpPr>
        <dsp:cNvPr id="0" name=""/>
        <dsp:cNvSpPr/>
      </dsp:nvSpPr>
      <dsp:spPr>
        <a:xfrm>
          <a:off x="3134942" y="3994997"/>
          <a:ext cx="780458" cy="672296"/>
        </a:xfrm>
        <a:prstGeom prst="hexagon">
          <a:avLst>
            <a:gd name="adj" fmla="val 28900"/>
            <a:gd name="vf" fmla="val 115470"/>
          </a:avLst>
        </a:prstGeom>
        <a:solidFill>
          <a:srgbClr val="68813C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46F64A-82F8-4153-8466-645BF841D5BB}">
      <dsp:nvSpPr>
        <dsp:cNvPr id="0" name=""/>
        <dsp:cNvSpPr/>
      </dsp:nvSpPr>
      <dsp:spPr>
        <a:xfrm>
          <a:off x="788438" y="2134243"/>
          <a:ext cx="1694719" cy="1466141"/>
        </a:xfrm>
        <a:prstGeom prst="hexagon">
          <a:avLst>
            <a:gd name="adj" fmla="val 28570"/>
            <a:gd name="vf" fmla="val 115470"/>
          </a:avLst>
        </a:prstGeom>
        <a:solidFill>
          <a:srgbClr val="68813C">
            <a:hueOff val="7892532"/>
            <a:satOff val="30012"/>
            <a:lumOff val="-7712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rgbClr val="FFFFFF"/>
              </a:solidFill>
              <a:effectLst/>
              <a:latin typeface="Gill Sans MT" panose="020B0502020104020203" pitchFamily="34" charset="0"/>
              <a:ea typeface="+mn-ea"/>
              <a:cs typeface="Times New Roman" panose="02020603050405020304" pitchFamily="18" charset="0"/>
            </a:rPr>
            <a:t>Identify positive trends, models on gender roles and socio-norm </a:t>
          </a:r>
          <a:endParaRPr lang="en-US" sz="11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>
        <a:off x="1069290" y="2377215"/>
        <a:ext cx="1133015" cy="980197"/>
      </dsp:txXfrm>
    </dsp:sp>
    <dsp:sp modelId="{4DEC5D21-BB1E-41B4-8E87-7526CB3C9697}">
      <dsp:nvSpPr>
        <dsp:cNvPr id="0" name=""/>
        <dsp:cNvSpPr/>
      </dsp:nvSpPr>
      <dsp:spPr>
        <a:xfrm>
          <a:off x="2559181" y="3577345"/>
          <a:ext cx="1694719" cy="1466141"/>
        </a:xfrm>
        <a:prstGeom prst="hexagon">
          <a:avLst>
            <a:gd name="adj" fmla="val 28570"/>
            <a:gd name="vf" fmla="val 115470"/>
          </a:avLst>
        </a:prstGeom>
        <a:solidFill>
          <a:srgbClr val="68813C">
            <a:hueOff val="11838798"/>
            <a:satOff val="45018"/>
            <a:lumOff val="-11568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rgbClr val="FFFFFF"/>
              </a:solidFill>
              <a:effectLst/>
              <a:latin typeface="Gill Sans MT" panose="020B0502020104020203" pitchFamily="34" charset="0"/>
              <a:ea typeface="+mn-ea"/>
              <a:cs typeface="Times New Roman" panose="02020603050405020304" pitchFamily="18" charset="0"/>
            </a:rPr>
            <a:t>Analyze challenges and constraints to access and control of assets and resources </a:t>
          </a:r>
          <a:endParaRPr lang="en-GB" sz="11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>
        <a:off x="2840033" y="3820317"/>
        <a:ext cx="1133015" cy="980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7"/>
          <p:cNvSpPr txBox="1">
            <a:spLocks noGrp="1"/>
          </p:cNvSpPr>
          <p:nvPr>
            <p:ph type="body" idx="1"/>
          </p:nvPr>
        </p:nvSpPr>
        <p:spPr>
          <a:xfrm>
            <a:off x="617142" y="5723098"/>
            <a:ext cx="6697133" cy="260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37"/>
          <p:cNvSpPr txBox="1">
            <a:spLocks noGrp="1"/>
          </p:cNvSpPr>
          <p:nvPr>
            <p:ph type="body" idx="2"/>
          </p:nvPr>
        </p:nvSpPr>
        <p:spPr>
          <a:xfrm>
            <a:off x="603252" y="5175082"/>
            <a:ext cx="10915649" cy="268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7"/>
          <p:cNvSpPr txBox="1">
            <a:spLocks noGrp="1"/>
          </p:cNvSpPr>
          <p:nvPr>
            <p:ph type="body" idx="3"/>
          </p:nvPr>
        </p:nvSpPr>
        <p:spPr>
          <a:xfrm>
            <a:off x="1362457" y="3829050"/>
            <a:ext cx="9453033" cy="1195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spcBef>
                <a:spcPts val="680"/>
              </a:spcBef>
              <a:spcAft>
                <a:spcPts val="0"/>
              </a:spcAft>
              <a:buClr>
                <a:srgbClr val="D8D8D8"/>
              </a:buClr>
              <a:buSzPts val="3400"/>
              <a:buFont typeface="Arial"/>
              <a:buNone/>
              <a:defRPr sz="3400" b="0" i="0" u="none" strike="noStrike" cap="none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002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and bulleted list">
  <p:cSld name="Header and bulleted lis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3"/>
          <p:cNvSpPr txBox="1">
            <a:spLocks noGrp="1"/>
          </p:cNvSpPr>
          <p:nvPr>
            <p:ph type="title"/>
          </p:nvPr>
        </p:nvSpPr>
        <p:spPr>
          <a:xfrm>
            <a:off x="597388" y="1219197"/>
            <a:ext cx="10972800" cy="597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D37D2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D37D2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53"/>
          <p:cNvSpPr txBox="1">
            <a:spLocks noGrp="1"/>
          </p:cNvSpPr>
          <p:nvPr>
            <p:ph type="body" idx="1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532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, subhead, and bulleted list">
  <p:cSld name="Header, subhead, and bulleted lis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4"/>
          <p:cNvSpPr txBox="1">
            <a:spLocks noGrp="1"/>
          </p:cNvSpPr>
          <p:nvPr>
            <p:ph type="title"/>
          </p:nvPr>
        </p:nvSpPr>
        <p:spPr>
          <a:xfrm>
            <a:off x="597388" y="1201267"/>
            <a:ext cx="10972800" cy="597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D37D2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D37D2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54"/>
          <p:cNvSpPr txBox="1">
            <a:spLocks noGrp="1"/>
          </p:cNvSpPr>
          <p:nvPr>
            <p:ph type="body" idx="1"/>
          </p:nvPr>
        </p:nvSpPr>
        <p:spPr>
          <a:xfrm>
            <a:off x="817034" y="2388787"/>
            <a:ext cx="10801351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54"/>
          <p:cNvSpPr txBox="1">
            <a:spLocks noGrp="1"/>
          </p:cNvSpPr>
          <p:nvPr>
            <p:ph type="body" idx="2"/>
          </p:nvPr>
        </p:nvSpPr>
        <p:spPr>
          <a:xfrm>
            <a:off x="688636" y="1903414"/>
            <a:ext cx="10871200" cy="452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420"/>
              </a:spcBef>
              <a:spcAft>
                <a:spcPts val="0"/>
              </a:spcAft>
              <a:buClr>
                <a:srgbClr val="D37D28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D37D2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401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, bulleted list, and photo">
  <p:cSld name="Header, bulleted list, and photo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5"/>
          <p:cNvSpPr txBox="1">
            <a:spLocks noGrp="1"/>
          </p:cNvSpPr>
          <p:nvPr>
            <p:ph type="title"/>
          </p:nvPr>
        </p:nvSpPr>
        <p:spPr>
          <a:xfrm>
            <a:off x="597388" y="1219197"/>
            <a:ext cx="10972800" cy="597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D37D2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D37D2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55"/>
          <p:cNvSpPr txBox="1">
            <a:spLocks noGrp="1"/>
          </p:cNvSpPr>
          <p:nvPr>
            <p:ph type="body" idx="1"/>
          </p:nvPr>
        </p:nvSpPr>
        <p:spPr>
          <a:xfrm>
            <a:off x="802217" y="2205038"/>
            <a:ext cx="5825067" cy="3840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55"/>
          <p:cNvSpPr>
            <a:spLocks noGrp="1"/>
          </p:cNvSpPr>
          <p:nvPr>
            <p:ph type="pic" idx="2"/>
          </p:nvPr>
        </p:nvSpPr>
        <p:spPr>
          <a:xfrm>
            <a:off x="7100024" y="2204869"/>
            <a:ext cx="4459816" cy="3679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198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, subhead in parens, bulleted list">
  <p:cSld name="Header, subhead in parens, bulleted lis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6"/>
          <p:cNvSpPr txBox="1">
            <a:spLocks noGrp="1"/>
          </p:cNvSpPr>
          <p:nvPr>
            <p:ph type="body" idx="1"/>
          </p:nvPr>
        </p:nvSpPr>
        <p:spPr>
          <a:xfrm>
            <a:off x="817034" y="2388787"/>
            <a:ext cx="10801351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56"/>
          <p:cNvSpPr txBox="1">
            <a:spLocks noGrp="1"/>
          </p:cNvSpPr>
          <p:nvPr>
            <p:ph type="body" idx="2"/>
          </p:nvPr>
        </p:nvSpPr>
        <p:spPr>
          <a:xfrm>
            <a:off x="688636" y="1762464"/>
            <a:ext cx="10871200" cy="39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11904"/>
              </a:lnSpc>
              <a:spcBef>
                <a:spcPts val="0"/>
              </a:spcBef>
              <a:spcAft>
                <a:spcPts val="0"/>
              </a:spcAft>
              <a:buClr>
                <a:srgbClr val="D37D28"/>
              </a:buClr>
              <a:buSzPts val="2100"/>
              <a:buFont typeface="Arial"/>
              <a:buNone/>
              <a:defRPr sz="2100" b="1" i="0" u="none" strike="noStrike" cap="none">
                <a:solidFill>
                  <a:srgbClr val="D37D2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56"/>
          <p:cNvSpPr txBox="1">
            <a:spLocks noGrp="1"/>
          </p:cNvSpPr>
          <p:nvPr>
            <p:ph type="title"/>
          </p:nvPr>
        </p:nvSpPr>
        <p:spPr>
          <a:xfrm>
            <a:off x="597388" y="1210232"/>
            <a:ext cx="10972800" cy="597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D37D2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D37D2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960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7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Calibri"/>
              <a:buNone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  <a:defRPr sz="5200"/>
            </a:lvl9pPr>
          </a:lstStyle>
          <a:p>
            <a:endParaRPr/>
          </a:p>
        </p:txBody>
      </p:sp>
      <p:sp>
        <p:nvSpPr>
          <p:cNvPr id="64" name="Google Shape;64;p57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57"/>
          <p:cNvSpPr txBox="1">
            <a:spLocks noGrp="1"/>
          </p:cNvSpPr>
          <p:nvPr>
            <p:ph type="sldNum" idx="12"/>
          </p:nvPr>
        </p:nvSpPr>
        <p:spPr>
          <a:xfrm>
            <a:off x="11296611" y="6217624"/>
            <a:ext cx="731600" cy="52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3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d/Gray 1 Content">
  <p:cSld name="Red/Gray 1 Content">
    <p:bg>
      <p:bgPr>
        <a:solidFill>
          <a:srgbClr val="E7E7E5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8"/>
          <p:cNvSpPr txBox="1">
            <a:spLocks noGrp="1"/>
          </p:cNvSpPr>
          <p:nvPr>
            <p:ph type="dt" idx="10"/>
          </p:nvPr>
        </p:nvSpPr>
        <p:spPr>
          <a:xfrm>
            <a:off x="203200" y="6408097"/>
            <a:ext cx="284480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C6463"/>
              </a:buClr>
              <a:buSzPts val="1400"/>
              <a:buFont typeface="Gill Sans"/>
              <a:buNone/>
              <a:defRPr sz="600" b="0" i="0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58"/>
          <p:cNvSpPr txBox="1">
            <a:spLocks noGrp="1"/>
          </p:cNvSpPr>
          <p:nvPr>
            <p:ph type="ftr" idx="11"/>
          </p:nvPr>
        </p:nvSpPr>
        <p:spPr>
          <a:xfrm>
            <a:off x="4165600" y="6408097"/>
            <a:ext cx="386080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C6463"/>
              </a:buClr>
              <a:buSzPts val="1400"/>
              <a:buFont typeface="Gill Sans"/>
              <a:buNone/>
              <a:defRPr sz="600" b="0" i="0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58"/>
          <p:cNvSpPr txBox="1">
            <a:spLocks noGrp="1"/>
          </p:cNvSpPr>
          <p:nvPr>
            <p:ph type="sldNum" idx="12"/>
          </p:nvPr>
        </p:nvSpPr>
        <p:spPr>
          <a:xfrm>
            <a:off x="9144000" y="6408097"/>
            <a:ext cx="284480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6C6463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0" name="Google Shape;70;p58"/>
          <p:cNvSpPr txBox="1">
            <a:spLocks noGrp="1"/>
          </p:cNvSpPr>
          <p:nvPr>
            <p:ph type="title"/>
          </p:nvPr>
        </p:nvSpPr>
        <p:spPr>
          <a:xfrm>
            <a:off x="914805" y="903316"/>
            <a:ext cx="10363200" cy="610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A0C2F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1" name="Google Shape;71;p58"/>
          <p:cNvSpPr txBox="1">
            <a:spLocks noGrp="1"/>
          </p:cNvSpPr>
          <p:nvPr>
            <p:ph type="body" idx="1"/>
          </p:nvPr>
        </p:nvSpPr>
        <p:spPr>
          <a:xfrm>
            <a:off x="914400" y="1715549"/>
            <a:ext cx="10363200" cy="4233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C6463"/>
              </a:buClr>
              <a:buSzPts val="18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6C6463"/>
              </a:buClr>
              <a:buSzPts val="1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6C6463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C6463"/>
              </a:buClr>
              <a:buSzPts val="18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C6463"/>
              </a:buClr>
              <a:buSzPts val="18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470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6"/>
          <p:cNvSpPr/>
          <p:nvPr/>
        </p:nvSpPr>
        <p:spPr>
          <a:xfrm>
            <a:off x="0" y="5102420"/>
            <a:ext cx="12192000" cy="846688"/>
          </a:xfrm>
          <a:prstGeom prst="rect">
            <a:avLst/>
          </a:prstGeom>
          <a:solidFill>
            <a:srgbClr val="4799B5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36"/>
          <p:cNvSpPr/>
          <p:nvPr/>
        </p:nvSpPr>
        <p:spPr>
          <a:xfrm>
            <a:off x="0" y="-1"/>
            <a:ext cx="12192000" cy="1058305"/>
          </a:xfrm>
          <a:prstGeom prst="rect">
            <a:avLst/>
          </a:prstGeom>
          <a:solidFill>
            <a:srgbClr val="4799B5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Google Shape;13;p36" descr="horizontal RGB white.ep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9288" y="225747"/>
            <a:ext cx="4535200" cy="577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520023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8"/>
          <p:cNvSpPr/>
          <p:nvPr/>
        </p:nvSpPr>
        <p:spPr>
          <a:xfrm>
            <a:off x="0" y="-1"/>
            <a:ext cx="12192000" cy="1058305"/>
          </a:xfrm>
          <a:prstGeom prst="rect">
            <a:avLst/>
          </a:prstGeom>
          <a:solidFill>
            <a:srgbClr val="4799B5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" name="Google Shape;20;p38" descr="horizontal RGB white.eps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89288" y="225747"/>
            <a:ext cx="4535200" cy="577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479545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E3F0E74-6AB7-48DF-B6B9-3BBDF1C8C7C4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1334559" y="2817349"/>
            <a:ext cx="9453033" cy="157003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</a:rPr>
              <a:t>Suresh Babu</a:t>
            </a:r>
          </a:p>
          <a:p>
            <a:pPr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</a:rPr>
              <a:t>IFPRI, Washington, DC</a:t>
            </a:r>
          </a:p>
          <a:p>
            <a:pPr>
              <a:spcBef>
                <a:spcPts val="0"/>
              </a:spcBef>
            </a:pPr>
            <a:endParaRPr lang="en-US" sz="20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Future of Lentil Systems in Nepal: Workshop and Expert Perspectives on Lentil Production Systems and Potential Opportunities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December 15 - 16, 2021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480B41-D192-4CBB-BF45-100609C3B4D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40267" y="1122363"/>
            <a:ext cx="11480800" cy="15700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Gender perspective in lentil farming and business- lessons for Nepal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7C55BCB-0430-40E6-84A6-22FBC04B6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17" y="6044866"/>
            <a:ext cx="2615878" cy="644106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7D1F85C-8F63-426F-A046-233EC5356F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237" y="6036550"/>
            <a:ext cx="1014285" cy="66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026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2E6BB-DD89-4B00-AEE0-19792BDE2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58789"/>
            <a:ext cx="10972800" cy="932102"/>
          </a:xfrm>
          <a:noFill/>
          <a:ln>
            <a:noFill/>
          </a:ln>
        </p:spPr>
        <p:txBody>
          <a:bodyPr spcFirstLastPara="1" wrap="square" lIns="91425" tIns="45700" rIns="91425" bIns="0" anchor="t" anchorCtr="0">
            <a:noAutofit/>
          </a:bodyPr>
          <a:lstStyle/>
          <a:p>
            <a:pPr algn="l"/>
            <a:r>
              <a:rPr lang="en-US" b="1" dirty="0"/>
              <a:t>Results from the Ethiopian Study on Gender Analysis of Lentil production (</a:t>
            </a:r>
            <a:r>
              <a:rPr lang="en-US" sz="2000" b="1" dirty="0"/>
              <a:t>Dina Najjar, International Center for Agricultural Research in the Dry Areas (ICARDA</a:t>
            </a:r>
            <a:r>
              <a:rPr lang="en-US" b="1" dirty="0"/>
              <a:t>))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33BEF-3397-4D69-9626-BFAE527AE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1009" y="2563424"/>
            <a:ext cx="10801351" cy="429457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Resistance to rust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</a:rPr>
              <a:t>Market price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</a:rPr>
              <a:t>Yield/productivity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</a:rPr>
              <a:t>Taste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Ability to split properly (+traders and processors)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Ability to dry without spoiling (storage) (+traders and processors)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</a:rPr>
              <a:t>Amount of residue</a:t>
            </a:r>
          </a:p>
        </p:txBody>
      </p:sp>
    </p:spTree>
    <p:extLst>
      <p:ext uri="{BB962C8B-B14F-4D97-AF65-F5344CB8AC3E}">
        <p14:creationId xmlns:p14="http://schemas.microsoft.com/office/powerpoint/2010/main" val="457221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8C0A6-656A-41C0-B889-90375B841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84512"/>
            <a:ext cx="10972800" cy="597049"/>
          </a:xfrm>
          <a:noFill/>
          <a:ln>
            <a:noFill/>
          </a:ln>
        </p:spPr>
        <p:txBody>
          <a:bodyPr spcFirstLastPara="1" wrap="square" lIns="91425" tIns="45700" rIns="91425" bIns="0" anchor="t" anchorCtr="0">
            <a:noAutofit/>
          </a:bodyPr>
          <a:lstStyle/>
          <a:p>
            <a:pPr algn="l"/>
            <a:r>
              <a:rPr lang="en-US" b="1" dirty="0"/>
              <a:t>Marketing oriented 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F3B47-582F-47D9-9CA1-8871B6D2F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7388" y="2087562"/>
            <a:ext cx="10801351" cy="4322115"/>
          </a:xfrm>
        </p:spPr>
        <p:txBody>
          <a:bodyPr>
            <a:noAutofit/>
          </a:bodyPr>
          <a:lstStyle/>
          <a:p>
            <a:r>
              <a:rPr lang="en-US" sz="2800" dirty="0"/>
              <a:t>Identify select agriculture cooperatives and farmer groups to </a:t>
            </a:r>
            <a:r>
              <a:rPr lang="en-US" sz="2800" dirty="0">
                <a:solidFill>
                  <a:srgbClr val="FF0000"/>
                </a:solidFill>
              </a:rPr>
              <a:t>encourage collective marketing</a:t>
            </a:r>
            <a:r>
              <a:rPr lang="en-US" sz="2800" dirty="0"/>
              <a:t>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Improve capacities </a:t>
            </a:r>
            <a:r>
              <a:rPr lang="en-US" sz="2800" dirty="0"/>
              <a:t>of the selected lentil producing cooperatives and farmer groups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Agricultural Knowledge Centers </a:t>
            </a:r>
            <a:r>
              <a:rPr lang="en-US" sz="2800" dirty="0"/>
              <a:t>should provide strong mentoring support for women lentil production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Create necessary marketing infrastructure </a:t>
            </a:r>
            <a:r>
              <a:rPr lang="en-US" sz="2800" dirty="0"/>
              <a:t>for women to participate in lentil </a:t>
            </a:r>
            <a:r>
              <a:rPr lang="en-US" sz="2800" dirty="0">
                <a:solidFill>
                  <a:srgbClr val="FF0000"/>
                </a:solidFill>
              </a:rPr>
              <a:t>marketing including access to digital agriculture</a:t>
            </a:r>
          </a:p>
        </p:txBody>
      </p:sp>
    </p:spTree>
    <p:extLst>
      <p:ext uri="{BB962C8B-B14F-4D97-AF65-F5344CB8AC3E}">
        <p14:creationId xmlns:p14="http://schemas.microsoft.com/office/powerpoint/2010/main" val="119508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3EED6-535C-468E-B40C-6E3D5BB7E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83091"/>
            <a:ext cx="10972800" cy="597049"/>
          </a:xfrm>
          <a:noFill/>
          <a:ln>
            <a:noFill/>
          </a:ln>
        </p:spPr>
        <p:txBody>
          <a:bodyPr spcFirstLastPara="1" wrap="square" lIns="91425" tIns="45700" rIns="91425" bIns="0" anchor="t" anchorCtr="0">
            <a:noAutofit/>
          </a:bodyPr>
          <a:lstStyle/>
          <a:p>
            <a:pPr algn="l"/>
            <a:r>
              <a:rPr lang="en-US" b="1" dirty="0"/>
              <a:t>Thank you – Q&amp;A</a:t>
            </a:r>
          </a:p>
        </p:txBody>
      </p:sp>
    </p:spTree>
    <p:extLst>
      <p:ext uri="{BB962C8B-B14F-4D97-AF65-F5344CB8AC3E}">
        <p14:creationId xmlns:p14="http://schemas.microsoft.com/office/powerpoint/2010/main" val="1481575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F0FF5-1CE0-442C-8EBD-079AE5116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327579"/>
            <a:ext cx="10972800" cy="597049"/>
          </a:xfrm>
        </p:spPr>
        <p:txBody>
          <a:bodyPr/>
          <a:lstStyle/>
          <a:p>
            <a:pPr algn="l"/>
            <a:r>
              <a:rPr lang="en-US" b="1" dirty="0"/>
              <a:t>Outline of the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A702E-5239-4CFD-B1C0-E9E773961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4" y="2238580"/>
            <a:ext cx="10801351" cy="4419671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Gender issues in Lentil production and marketing</a:t>
            </a:r>
          </a:p>
          <a:p>
            <a:r>
              <a:rPr lang="en-US" sz="3200" dirty="0">
                <a:solidFill>
                  <a:schemeClr val="tx1"/>
                </a:solidFill>
              </a:rPr>
              <a:t>Analytical framework</a:t>
            </a:r>
          </a:p>
          <a:p>
            <a:r>
              <a:rPr lang="en-US" sz="3200" dirty="0">
                <a:solidFill>
                  <a:schemeClr val="tx1"/>
                </a:solidFill>
              </a:rPr>
              <a:t>Policy perspectives</a:t>
            </a:r>
          </a:p>
          <a:p>
            <a:r>
              <a:rPr lang="en-US" sz="3200" dirty="0">
                <a:solidFill>
                  <a:schemeClr val="tx1"/>
                </a:solidFill>
              </a:rPr>
              <a:t>Institutional perspectives </a:t>
            </a:r>
          </a:p>
          <a:p>
            <a:r>
              <a:rPr lang="en-US" sz="3200" dirty="0">
                <a:solidFill>
                  <a:schemeClr val="tx1"/>
                </a:solidFill>
              </a:rPr>
              <a:t>Farm production perspectives </a:t>
            </a:r>
          </a:p>
          <a:p>
            <a:r>
              <a:rPr lang="en-US" sz="3200" dirty="0">
                <a:solidFill>
                  <a:schemeClr val="tx1"/>
                </a:solidFill>
              </a:rPr>
              <a:t>Marketing and agrobusiness perspectives</a:t>
            </a:r>
          </a:p>
          <a:p>
            <a:r>
              <a:rPr lang="en-US" sz="3200" dirty="0">
                <a:solidFill>
                  <a:schemeClr val="tx1"/>
                </a:solidFill>
              </a:rPr>
              <a:t>Research needs </a:t>
            </a:r>
          </a:p>
          <a:p>
            <a:r>
              <a:rPr lang="en-US" sz="3200" dirty="0">
                <a:solidFill>
                  <a:schemeClr val="tx1"/>
                </a:solidFill>
              </a:rPr>
              <a:t>Concluding remarks</a:t>
            </a:r>
          </a:p>
        </p:txBody>
      </p:sp>
    </p:spTree>
    <p:extLst>
      <p:ext uri="{BB962C8B-B14F-4D97-AF65-F5344CB8AC3E}">
        <p14:creationId xmlns:p14="http://schemas.microsoft.com/office/powerpoint/2010/main" val="192547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039AE-C46B-4855-87B3-89276D144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Literature and sources informing this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D4E7-2E42-4B08-A8DA-EE8EA4FD1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191" y="1952096"/>
            <a:ext cx="11020997" cy="3291840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FAO. 2019. Country gender assessment of agriculture and the rural sector in Nepal. Kathmandu.76 pp</a:t>
            </a:r>
          </a:p>
          <a:p>
            <a:r>
              <a:rPr lang="en-US" sz="2400" dirty="0">
                <a:solidFill>
                  <a:schemeClr val="tx1"/>
                </a:solidFill>
              </a:rPr>
              <a:t>Dina Najjar, International Center for Agricultural Research in the Dry Areas (ICARDA)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Protecting Ethiopian Lentil Crops Initiation Workshop, October 11-13, 2021 </a:t>
            </a:r>
          </a:p>
          <a:p>
            <a:r>
              <a:rPr lang="en-US" sz="2400" dirty="0">
                <a:solidFill>
                  <a:schemeClr val="tx1"/>
                </a:solidFill>
              </a:rPr>
              <a:t>Recent reports from priority setting and technical workshop with the Ministry of Agriculture and IIDS under USAID – FTF – Food Security Innovation Lab on Policy research, Capacity and Influence (MSU, IFPRI, and IIDS – June and September 2021)</a:t>
            </a:r>
          </a:p>
          <a:p>
            <a:r>
              <a:rPr lang="en-US" sz="2400" dirty="0">
                <a:solidFill>
                  <a:schemeClr val="tx1"/>
                </a:solidFill>
              </a:rPr>
              <a:t>PRCI and KISAN II workshop on  Policy Analysis Training for Officers of the Government of Nepal (8-12 March 2021, Kathmandu, Nepal)</a:t>
            </a:r>
          </a:p>
          <a:p>
            <a:r>
              <a:rPr lang="en-US" sz="2400" dirty="0">
                <a:solidFill>
                  <a:schemeClr val="tx1"/>
                </a:solidFill>
              </a:rPr>
              <a:t>Other USAID and donor funded projects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42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0B5A2-4C05-41B9-8AC9-021601C62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Gender and Social Inclusion Dimensions in Farming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7665C-CE99-4EBC-98BD-91E99F440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7388" y="2095130"/>
            <a:ext cx="11347452" cy="4110361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Access</a:t>
            </a:r>
            <a:r>
              <a:rPr lang="en-US" sz="2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to resources, assets and opportunities</a:t>
            </a:r>
          </a:p>
          <a:p>
            <a:r>
              <a:rPr lang="en-US" sz="28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Control</a:t>
            </a:r>
            <a:r>
              <a:rPr lang="en-US" sz="2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over resources, assets and opportunities</a:t>
            </a:r>
          </a:p>
          <a:p>
            <a:r>
              <a:rPr lang="en-US" sz="28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Benefit </a:t>
            </a:r>
            <a:r>
              <a:rPr lang="en-US" sz="2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from resources, assets and opportunities</a:t>
            </a:r>
          </a:p>
          <a:p>
            <a:r>
              <a:rPr lang="en-US" sz="28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Gender Equality, </a:t>
            </a:r>
            <a:r>
              <a:rPr lang="en-US" sz="2800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Female Empowerment</a:t>
            </a:r>
            <a:r>
              <a:rPr lang="en-US" sz="28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, Youth Engagement reduce disparities </a:t>
            </a:r>
          </a:p>
          <a:p>
            <a:r>
              <a:rPr lang="en-US" sz="2800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Increase women/ girls capability </a:t>
            </a:r>
            <a:r>
              <a:rPr lang="en-US" sz="28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for their rights, life outcomes, decision-making</a:t>
            </a:r>
          </a:p>
          <a:p>
            <a:r>
              <a:rPr lang="en-US" sz="2800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Access to inputs</a:t>
            </a:r>
            <a:r>
              <a:rPr lang="en-US" sz="28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, labor, and markets for processed products</a:t>
            </a:r>
          </a:p>
          <a:p>
            <a:r>
              <a:rPr lang="en-US" sz="2800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Inclusion of women in the value chain development</a:t>
            </a:r>
          </a:p>
          <a:p>
            <a:r>
              <a:rPr lang="en-US" sz="2800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Empowerment of women farmers </a:t>
            </a:r>
            <a:r>
              <a:rPr lang="en-US" sz="28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in the form of farmer producer organizations</a:t>
            </a:r>
          </a:p>
          <a:p>
            <a:pPr marL="114300" indent="0">
              <a:buNone/>
            </a:pP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7036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D9E51-7DE0-4790-90BE-73CA1A1F5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67" y="1219197"/>
            <a:ext cx="11904133" cy="609603"/>
          </a:xfrm>
          <a:noFill/>
          <a:ln>
            <a:noFill/>
          </a:ln>
        </p:spPr>
        <p:txBody>
          <a:bodyPr spcFirstLastPara="1" wrap="square" lIns="91425" tIns="45700" rIns="91425" bIns="0" anchor="t" anchorCtr="0">
            <a:noAutofit/>
          </a:bodyPr>
          <a:lstStyle/>
          <a:p>
            <a:pPr algn="l">
              <a:spcAft>
                <a:spcPts val="1800"/>
              </a:spcAft>
            </a:pPr>
            <a:r>
              <a:rPr lang="en-US" b="1" dirty="0"/>
              <a:t>Objectives of Gender Equality and Social Inclusion Analysis</a:t>
            </a: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95FC2F3E-907E-442C-BA72-D0AFDE097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3266839"/>
              </p:ext>
            </p:extLst>
          </p:nvPr>
        </p:nvGraphicFramePr>
        <p:xfrm>
          <a:off x="3306192" y="1685617"/>
          <a:ext cx="8885808" cy="5043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62E343F-17D3-4A7F-B5F7-3B0D5DACD02F}"/>
              </a:ext>
            </a:extLst>
          </p:cNvPr>
          <p:cNvSpPr txBox="1"/>
          <p:nvPr/>
        </p:nvSpPr>
        <p:spPr>
          <a:xfrm>
            <a:off x="223935" y="1921954"/>
            <a:ext cx="6792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(Source: CARE implemented USAID funded project </a:t>
            </a:r>
            <a:r>
              <a:rPr lang="en-US" sz="1200" dirty="0" err="1">
                <a:solidFill>
                  <a:schemeClr val="tx1"/>
                </a:solidFill>
              </a:rPr>
              <a:t>Titukulane</a:t>
            </a:r>
            <a:r>
              <a:rPr lang="en-US" sz="1200" dirty="0">
                <a:solidFill>
                  <a:schemeClr val="tx1"/>
                </a:solidFill>
              </a:rPr>
              <a:t>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88972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4EF41-CEE7-498A-96CB-C66B154D5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1219197"/>
            <a:ext cx="11163788" cy="597049"/>
          </a:xfrm>
        </p:spPr>
        <p:txBody>
          <a:bodyPr/>
          <a:lstStyle/>
          <a:p>
            <a:pPr algn="l"/>
            <a:r>
              <a:rPr lang="en-US" b="1" dirty="0"/>
              <a:t>Broad results from the literature on gender analysis applicable to Nepal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0D5F8-7BFD-4648-B338-F0B6ED46F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8837" y="2104008"/>
            <a:ext cx="10801351" cy="4753991"/>
          </a:xfrm>
        </p:spPr>
        <p:txBody>
          <a:bodyPr>
            <a:noAutofit/>
          </a:bodyPr>
          <a:lstStyle/>
          <a:p>
            <a:pPr marL="342900"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Human </a:t>
            </a:r>
            <a:r>
              <a:rPr lang="en-GB" sz="2800" kern="12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apa</a:t>
            </a:r>
            <a:r>
              <a:rPr lang="en-GB" sz="28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city 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– skills, knowledge, and participation needs improvement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+mn-cs"/>
              </a:rPr>
              <a:t>Equality in decision making and in control of the benefits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+mn-cs"/>
              </a:rPr>
              <a:t>often depends on access and ownership of assets and resources.</a:t>
            </a:r>
          </a:p>
          <a:p>
            <a:pPr marL="342900" marR="0" lvl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Women and youth do not have same access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assets, technology, markets, and other benefits from interventions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+mn-cs"/>
            </a:endParaRPr>
          </a:p>
          <a:p>
            <a:pPr marL="342900" marR="0" lvl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Culture, norms, and beliefs </a:t>
            </a:r>
            <a:r>
              <a:rPr lang="en-GB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play important role in women empowerment </a:t>
            </a:r>
          </a:p>
          <a:p>
            <a:pPr marL="342900" marR="0" lvl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Times New Roman" panose="02020603050405020304" pitchFamily="18" charset="0"/>
                <a:cs typeface="+mn-cs"/>
              </a:rPr>
              <a:t>Interventions should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j-lt"/>
                <a:ea typeface="Times New Roman" panose="02020603050405020304" pitchFamily="18" charset="0"/>
                <a:cs typeface="+mn-cs"/>
              </a:rPr>
              <a:t>involve both men and women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Times New Roman" panose="02020603050405020304" pitchFamily="18" charset="0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9772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02BF6-CEF9-4607-80A9-A884AE980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Gender Issues Lentil farming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923B7-35C6-444D-BE20-A614AA4ED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7388" y="1975596"/>
            <a:ext cx="10801351" cy="448734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Role of Lentil </a:t>
            </a:r>
            <a:r>
              <a:rPr lang="en-US" sz="2400" dirty="0">
                <a:solidFill>
                  <a:schemeClr val="tx1"/>
                </a:solidFill>
              </a:rPr>
              <a:t>in faming system as they affect gender issues?</a:t>
            </a:r>
          </a:p>
          <a:p>
            <a:r>
              <a:rPr lang="en-US" sz="2400" dirty="0">
                <a:solidFill>
                  <a:schemeClr val="tx1"/>
                </a:solidFill>
              </a:rPr>
              <a:t>Is Lentil a </a:t>
            </a:r>
            <a:r>
              <a:rPr lang="en-US" sz="2400" dirty="0">
                <a:solidFill>
                  <a:srgbClr val="FF0000"/>
                </a:solidFill>
              </a:rPr>
              <a:t>women crop?</a:t>
            </a:r>
          </a:p>
          <a:p>
            <a:r>
              <a:rPr lang="en-US" sz="2400" dirty="0">
                <a:solidFill>
                  <a:schemeClr val="tx1"/>
                </a:solidFill>
              </a:rPr>
              <a:t>What </a:t>
            </a:r>
            <a:r>
              <a:rPr lang="en-US" sz="2400" dirty="0">
                <a:solidFill>
                  <a:srgbClr val="FF0000"/>
                </a:solidFill>
              </a:rPr>
              <a:t>share of income</a:t>
            </a:r>
            <a:r>
              <a:rPr lang="en-US" sz="2400" dirty="0">
                <a:solidFill>
                  <a:schemeClr val="tx1"/>
                </a:solidFill>
              </a:rPr>
              <a:t> does Lentil constitute Women’s income?</a:t>
            </a:r>
          </a:p>
          <a:p>
            <a:r>
              <a:rPr lang="en-US" sz="2400" dirty="0">
                <a:solidFill>
                  <a:schemeClr val="tx1"/>
                </a:solidFill>
              </a:rPr>
              <a:t>Is lentil production subsistence, commercial, or a nutrition- oriented?</a:t>
            </a:r>
          </a:p>
          <a:p>
            <a:r>
              <a:rPr lang="en-US" sz="2400" dirty="0">
                <a:solidFill>
                  <a:schemeClr val="tx1"/>
                </a:solidFill>
              </a:rPr>
              <a:t>Based on the above, </a:t>
            </a:r>
            <a:r>
              <a:rPr lang="en-US" sz="2400" dirty="0">
                <a:solidFill>
                  <a:srgbClr val="FF0000"/>
                </a:solidFill>
              </a:rPr>
              <a:t>what traits </a:t>
            </a:r>
            <a:r>
              <a:rPr lang="en-US" sz="2400" dirty="0">
                <a:solidFill>
                  <a:schemeClr val="tx1"/>
                </a:solidFill>
              </a:rPr>
              <a:t>are needed for promoting Lentil in Nepal farming system?</a:t>
            </a:r>
          </a:p>
          <a:p>
            <a:r>
              <a:rPr lang="en-US" sz="2400" dirty="0">
                <a:solidFill>
                  <a:schemeClr val="tx1"/>
                </a:solidFill>
              </a:rPr>
              <a:t>What are the </a:t>
            </a:r>
            <a:r>
              <a:rPr lang="en-US" sz="2400" dirty="0">
                <a:solidFill>
                  <a:srgbClr val="FF0000"/>
                </a:solidFill>
              </a:rPr>
              <a:t>preferences for marketing</a:t>
            </a:r>
            <a:r>
              <a:rPr lang="en-US" sz="2400" dirty="0">
                <a:solidFill>
                  <a:schemeClr val="tx1"/>
                </a:solidFill>
              </a:rPr>
              <a:t> and commercial production?</a:t>
            </a:r>
          </a:p>
          <a:p>
            <a:r>
              <a:rPr lang="en-US" sz="2400" dirty="0">
                <a:solidFill>
                  <a:schemeClr val="tx1"/>
                </a:solidFill>
              </a:rPr>
              <a:t>What </a:t>
            </a:r>
            <a:r>
              <a:rPr lang="en-US" sz="2400" dirty="0">
                <a:solidFill>
                  <a:srgbClr val="FF0000"/>
                </a:solidFill>
              </a:rPr>
              <a:t>issues arise when women try to adopt lentil </a:t>
            </a:r>
            <a:r>
              <a:rPr lang="en-US" sz="2400" dirty="0">
                <a:solidFill>
                  <a:schemeClr val="tx1"/>
                </a:solidFill>
              </a:rPr>
              <a:t>in the farming system and try adopt specific varieties from their preferences?</a:t>
            </a:r>
          </a:p>
          <a:p>
            <a:r>
              <a:rPr lang="en-US" sz="2400" dirty="0">
                <a:solidFill>
                  <a:schemeClr val="tx1"/>
                </a:solidFill>
              </a:rPr>
              <a:t>What </a:t>
            </a:r>
            <a:r>
              <a:rPr lang="en-US" sz="2400" dirty="0">
                <a:solidFill>
                  <a:srgbClr val="FF0000"/>
                </a:solidFill>
              </a:rPr>
              <a:t>policy, institutional, technology changes </a:t>
            </a:r>
            <a:r>
              <a:rPr lang="en-US" sz="2400" dirty="0">
                <a:solidFill>
                  <a:schemeClr val="tx1"/>
                </a:solidFill>
              </a:rPr>
              <a:t>(breeding and other innovations) needed?</a:t>
            </a:r>
          </a:p>
        </p:txBody>
      </p:sp>
    </p:spTree>
    <p:extLst>
      <p:ext uri="{BB962C8B-B14F-4D97-AF65-F5344CB8AC3E}">
        <p14:creationId xmlns:p14="http://schemas.microsoft.com/office/powerpoint/2010/main" val="412267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8C0A6-656A-41C0-B889-90375B841A19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spcFirstLastPara="1" wrap="square" lIns="91425" tIns="45700" rIns="91425" bIns="0" anchor="t" anchorCtr="0">
            <a:noAutofit/>
          </a:bodyPr>
          <a:lstStyle/>
          <a:p>
            <a:pPr algn="l"/>
            <a:r>
              <a:rPr lang="en-US" b="1" dirty="0"/>
              <a:t>Policy perspectives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F3B47-582F-47D9-9CA1-8871B6D2F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98" y="1882289"/>
            <a:ext cx="11271380" cy="407462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Gender-bias exists at policy and legislative levels.</a:t>
            </a:r>
            <a:r>
              <a:rPr lang="en-US" sz="2400" dirty="0"/>
              <a:t> </a:t>
            </a:r>
            <a:r>
              <a:rPr lang="en-US" sz="2400" dirty="0" err="1"/>
              <a:t>Eg</a:t>
            </a:r>
            <a:r>
              <a:rPr lang="en-US" sz="2400" dirty="0"/>
              <a:t>: Ensuring women’s ownership of land is still a challenge.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Gender equality policies and laws not implemented on the ground </a:t>
            </a:r>
            <a:r>
              <a:rPr lang="en-US" sz="2400" dirty="0"/>
              <a:t>for the benefit of rural women. </a:t>
            </a:r>
          </a:p>
          <a:p>
            <a:r>
              <a:rPr lang="en-US" sz="2400" dirty="0"/>
              <a:t>Government policy  should </a:t>
            </a:r>
            <a:r>
              <a:rPr lang="en-US" sz="2400" dirty="0">
                <a:solidFill>
                  <a:srgbClr val="FF0000"/>
                </a:solidFill>
              </a:rPr>
              <a:t>go beyond from program and project participation </a:t>
            </a:r>
            <a:r>
              <a:rPr lang="en-US" sz="2400" dirty="0"/>
              <a:t>to gender inequalities in agriculture and the wider rural economy. </a:t>
            </a:r>
          </a:p>
          <a:p>
            <a:r>
              <a:rPr lang="en-US" sz="2400" dirty="0"/>
              <a:t>Gender gaps in agriculture  - </a:t>
            </a:r>
            <a:r>
              <a:rPr lang="en-US" sz="2400" dirty="0">
                <a:solidFill>
                  <a:srgbClr val="FF0000"/>
                </a:solidFill>
              </a:rPr>
              <a:t>lower adoption of modern varieties by women lentil producers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Linking food and nutrition outcomes in policy </a:t>
            </a:r>
          </a:p>
          <a:p>
            <a:pPr marL="0" indent="0">
              <a:buNone/>
            </a:pPr>
            <a:endParaRPr lang="en-US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Reference: FAO. 2019. Country gender assessment of agriculture and the rural sector in Nepal. Kathmandu.76 pp</a:t>
            </a:r>
          </a:p>
        </p:txBody>
      </p:sp>
    </p:spTree>
    <p:extLst>
      <p:ext uri="{BB962C8B-B14F-4D97-AF65-F5344CB8AC3E}">
        <p14:creationId xmlns:p14="http://schemas.microsoft.com/office/powerpoint/2010/main" val="285004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EF60-AE1A-4456-BBE9-23C444585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388" y="1303172"/>
            <a:ext cx="10972800" cy="597049"/>
          </a:xfrm>
          <a:noFill/>
          <a:ln>
            <a:noFill/>
          </a:ln>
        </p:spPr>
        <p:txBody>
          <a:bodyPr spcFirstLastPara="1" wrap="square" lIns="91425" tIns="45700" rIns="91425" bIns="0" anchor="t" anchorCtr="0">
            <a:noAutofit/>
          </a:bodyPr>
          <a:lstStyle/>
          <a:p>
            <a:pPr algn="l"/>
            <a:r>
              <a:rPr lang="en-US" b="1" dirty="0"/>
              <a:t>Production and technology perspectives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F6553-F26C-4FCE-80DE-633C10B1B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7388" y="2087562"/>
            <a:ext cx="10801351" cy="4153439"/>
          </a:xfrm>
        </p:spPr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Gender gaps </a:t>
            </a:r>
            <a:r>
              <a:rPr lang="en-US" sz="3200" dirty="0"/>
              <a:t>in production agriculture 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Lower adoption </a:t>
            </a:r>
            <a:r>
              <a:rPr lang="en-US" sz="3200" dirty="0"/>
              <a:t>of modern varieties by women lentil producers  </a:t>
            </a:r>
          </a:p>
          <a:p>
            <a:r>
              <a:rPr lang="en-US" sz="3200" dirty="0"/>
              <a:t>Consequences of Lentil production for the women </a:t>
            </a:r>
            <a:r>
              <a:rPr lang="en-US" sz="3200" dirty="0">
                <a:solidFill>
                  <a:srgbClr val="FF0000"/>
                </a:solidFill>
              </a:rPr>
              <a:t>nutrition and food security outcomes.</a:t>
            </a:r>
          </a:p>
          <a:p>
            <a:r>
              <a:rPr lang="en-US" sz="3200" dirty="0"/>
              <a:t>Breeders are concerned to make lentil production women friendly – </a:t>
            </a:r>
            <a:r>
              <a:rPr lang="en-US" sz="3200" dirty="0">
                <a:solidFill>
                  <a:srgbClr val="FF0000"/>
                </a:solidFill>
              </a:rPr>
              <a:t>what are the varietal preferences?</a:t>
            </a:r>
          </a:p>
          <a:p>
            <a:r>
              <a:rPr lang="en-US" sz="3200" dirty="0"/>
              <a:t>How to include more women in </a:t>
            </a:r>
            <a:r>
              <a:rPr lang="en-US" sz="3200" dirty="0">
                <a:solidFill>
                  <a:srgbClr val="FF0000"/>
                </a:solidFill>
              </a:rPr>
              <a:t>the benefits of MVs?</a:t>
            </a:r>
          </a:p>
        </p:txBody>
      </p:sp>
    </p:spTree>
    <p:extLst>
      <p:ext uri="{BB962C8B-B14F-4D97-AF65-F5344CB8AC3E}">
        <p14:creationId xmlns:p14="http://schemas.microsoft.com/office/powerpoint/2010/main" val="400497362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Slides">
  <a:themeElements>
    <a:clrScheme name="FTF_Colors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91C38E049DD34BBAB98E742BE2DB64" ma:contentTypeVersion="9" ma:contentTypeDescription="Create a new document." ma:contentTypeScope="" ma:versionID="9ba7d225bf1e20b81542682a0012c0f3">
  <xsd:schema xmlns:xsd="http://www.w3.org/2001/XMLSchema" xmlns:xs="http://www.w3.org/2001/XMLSchema" xmlns:p="http://schemas.microsoft.com/office/2006/metadata/properties" xmlns:ns3="13446fb7-de47-4f58-b345-657efa7a1269" targetNamespace="http://schemas.microsoft.com/office/2006/metadata/properties" ma:root="true" ma:fieldsID="b3b1c14f9bdff52bc90e1768394eb4e1" ns3:_="">
    <xsd:import namespace="13446fb7-de47-4f58-b345-657efa7a126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46fb7-de47-4f58-b345-657efa7a12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63A8B9-72AE-4D61-9BED-09CF93617D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9CCAE6-EFEF-4A37-9A86-67CBDC48AA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446fb7-de47-4f58-b345-657efa7a12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30D830-728D-426D-B870-22F77858128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3446fb7-de47-4f58-b345-657efa7a126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2501</TotalTime>
  <Words>810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Gill Sans</vt:lpstr>
      <vt:lpstr>Gill Sans MT</vt:lpstr>
      <vt:lpstr>Title Slide</vt:lpstr>
      <vt:lpstr>Content Slides</vt:lpstr>
      <vt:lpstr>Gender perspective in lentil farming and business- lessons for Nepal</vt:lpstr>
      <vt:lpstr>Outline of the presentation</vt:lpstr>
      <vt:lpstr>Literature and sources informing this presentation</vt:lpstr>
      <vt:lpstr>Gender and Social Inclusion Dimensions in Farming Systems</vt:lpstr>
      <vt:lpstr>Objectives of Gender Equality and Social Inclusion Analysis</vt:lpstr>
      <vt:lpstr>Broad results from the literature on gender analysis applicable to Nepal</vt:lpstr>
      <vt:lpstr>Gender Issues Lentil farming systems</vt:lpstr>
      <vt:lpstr>Policy perspectives</vt:lpstr>
      <vt:lpstr>Production and technology perspectives</vt:lpstr>
      <vt:lpstr>Results from the Ethiopian Study on Gender Analysis of Lentil production (Dina Najjar, International Center for Agricultural Research in the Dry Areas (ICARDA)) </vt:lpstr>
      <vt:lpstr>Marketing oriented interventions</vt:lpstr>
      <vt:lpstr>Thank you – 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Youth, Gender and Inclusiveness in agricultural transformation – concept note</dc:title>
  <dc:creator>Babu, Suresh (IFPRI)</dc:creator>
  <cp:lastModifiedBy>Anonymous</cp:lastModifiedBy>
  <cp:revision>15</cp:revision>
  <dcterms:created xsi:type="dcterms:W3CDTF">2020-08-17T14:00:57Z</dcterms:created>
  <dcterms:modified xsi:type="dcterms:W3CDTF">2022-01-03T16:48:20Z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0x0101004A91C38E049DD34BBAB98E742BE2DB64</vt:lpwstr>
  </property>
</Properties>
</file>