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notesSlides/notesSlide3.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xml" ContentType="application/vnd.openxmlformats-officedocument.presentationml.notesSlid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charts/chart11.xml" ContentType="application/vnd.openxmlformats-officedocument.drawingml.chart+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charts/chart13.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6.xml" ContentType="application/vnd.openxmlformats-officedocument.presentationml.notesSlide+xml"/>
  <Override PartName="/ppt/charts/chart14.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5.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6.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7.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8.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9.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0.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7.xml" ContentType="application/vnd.openxmlformats-officedocument.presentationml.notesSlide+xml"/>
  <Override PartName="/ppt/charts/chart21.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8.xml" ContentType="application/vnd.openxmlformats-officedocument.presentationml.notesSlide+xml"/>
  <Override PartName="/ppt/charts/chart22.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3.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4.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5.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6.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7.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8.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9.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6" r:id="rId1"/>
    <p:sldMasterId id="2147483743" r:id="rId2"/>
    <p:sldMasterId id="2147483756" r:id="rId3"/>
  </p:sldMasterIdLst>
  <p:notesMasterIdLst>
    <p:notesMasterId r:id="rId63"/>
  </p:notesMasterIdLst>
  <p:handoutMasterIdLst>
    <p:handoutMasterId r:id="rId64"/>
  </p:handoutMasterIdLst>
  <p:sldIdLst>
    <p:sldId id="267" r:id="rId4"/>
    <p:sldId id="568" r:id="rId5"/>
    <p:sldId id="532" r:id="rId6"/>
    <p:sldId id="556" r:id="rId7"/>
    <p:sldId id="533" r:id="rId8"/>
    <p:sldId id="544" r:id="rId9"/>
    <p:sldId id="540" r:id="rId10"/>
    <p:sldId id="569" r:id="rId11"/>
    <p:sldId id="539" r:id="rId12"/>
    <p:sldId id="536" r:id="rId13"/>
    <p:sldId id="542" r:id="rId14"/>
    <p:sldId id="537" r:id="rId15"/>
    <p:sldId id="538" r:id="rId16"/>
    <p:sldId id="573" r:id="rId17"/>
    <p:sldId id="557" r:id="rId18"/>
    <p:sldId id="512" r:id="rId19"/>
    <p:sldId id="513" r:id="rId20"/>
    <p:sldId id="514" r:id="rId21"/>
    <p:sldId id="518" r:id="rId22"/>
    <p:sldId id="481" r:id="rId23"/>
    <p:sldId id="483" r:id="rId24"/>
    <p:sldId id="485" r:id="rId25"/>
    <p:sldId id="488" r:id="rId26"/>
    <p:sldId id="489" r:id="rId27"/>
    <p:sldId id="545" r:id="rId28"/>
    <p:sldId id="491" r:id="rId29"/>
    <p:sldId id="492" r:id="rId30"/>
    <p:sldId id="493" r:id="rId31"/>
    <p:sldId id="494" r:id="rId32"/>
    <p:sldId id="495" r:id="rId33"/>
    <p:sldId id="496" r:id="rId34"/>
    <p:sldId id="510" r:id="rId35"/>
    <p:sldId id="515" r:id="rId36"/>
    <p:sldId id="516" r:id="rId37"/>
    <p:sldId id="549" r:id="rId38"/>
    <p:sldId id="553" r:id="rId39"/>
    <p:sldId id="497" r:id="rId40"/>
    <p:sldId id="478" r:id="rId41"/>
    <p:sldId id="498" r:id="rId42"/>
    <p:sldId id="499" r:id="rId43"/>
    <p:sldId id="500" r:id="rId44"/>
    <p:sldId id="502" r:id="rId45"/>
    <p:sldId id="503" r:id="rId46"/>
    <p:sldId id="504" r:id="rId47"/>
    <p:sldId id="505" r:id="rId48"/>
    <p:sldId id="506" r:id="rId49"/>
    <p:sldId id="552" r:id="rId50"/>
    <p:sldId id="520" r:id="rId51"/>
    <p:sldId id="547" r:id="rId52"/>
    <p:sldId id="567" r:id="rId53"/>
    <p:sldId id="561" r:id="rId54"/>
    <p:sldId id="508" r:id="rId55"/>
    <p:sldId id="574" r:id="rId56"/>
    <p:sldId id="507" r:id="rId57"/>
    <p:sldId id="562" r:id="rId58"/>
    <p:sldId id="563" r:id="rId59"/>
    <p:sldId id="469" r:id="rId60"/>
    <p:sldId id="575" r:id="rId61"/>
    <p:sldId id="509"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93B29A99-1A07-4AA4-8835-790DA72E2B28}">
          <p14:sldIdLst>
            <p14:sldId id="267"/>
          </p14:sldIdLst>
        </p14:section>
        <p14:section name="Conceptual Framework" id="{9A1494C7-419E-4CC3-8D53-679476D8BDD2}">
          <p14:sldIdLst>
            <p14:sldId id="568"/>
            <p14:sldId id="532"/>
            <p14:sldId id="556"/>
            <p14:sldId id="533"/>
            <p14:sldId id="544"/>
            <p14:sldId id="540"/>
          </p14:sldIdLst>
        </p14:section>
        <p14:section name="Nutrition" id="{D3732610-AD5B-40E8-974F-2CB8A898E5A9}">
          <p14:sldIdLst>
            <p14:sldId id="569"/>
            <p14:sldId id="539"/>
            <p14:sldId id="536"/>
            <p14:sldId id="542"/>
            <p14:sldId id="537"/>
            <p14:sldId id="538"/>
            <p14:sldId id="573"/>
            <p14:sldId id="557"/>
            <p14:sldId id="512"/>
            <p14:sldId id="513"/>
            <p14:sldId id="514"/>
            <p14:sldId id="518"/>
            <p14:sldId id="481"/>
            <p14:sldId id="483"/>
            <p14:sldId id="485"/>
            <p14:sldId id="488"/>
            <p14:sldId id="489"/>
            <p14:sldId id="545"/>
            <p14:sldId id="491"/>
            <p14:sldId id="492"/>
            <p14:sldId id="493"/>
            <p14:sldId id="494"/>
            <p14:sldId id="495"/>
            <p14:sldId id="496"/>
            <p14:sldId id="510"/>
            <p14:sldId id="515"/>
            <p14:sldId id="516"/>
            <p14:sldId id="549"/>
          </p14:sldIdLst>
        </p14:section>
        <p14:section name="NSA" id="{482E2D8D-FF88-4D7A-806B-AE7750D8BA8F}">
          <p14:sldIdLst>
            <p14:sldId id="553"/>
            <p14:sldId id="497"/>
            <p14:sldId id="478"/>
            <p14:sldId id="498"/>
            <p14:sldId id="499"/>
            <p14:sldId id="500"/>
            <p14:sldId id="502"/>
            <p14:sldId id="503"/>
            <p14:sldId id="504"/>
            <p14:sldId id="505"/>
            <p14:sldId id="506"/>
          </p14:sldIdLst>
        </p14:section>
        <p14:section name="Social Protection" id="{AA6D61CA-116B-4C61-9F4F-DB9356834F6E}">
          <p14:sldIdLst>
            <p14:sldId id="552"/>
            <p14:sldId id="520"/>
            <p14:sldId id="547"/>
          </p14:sldIdLst>
        </p14:section>
        <p14:section name="Conclusion" id="{3423DA99-3138-4300-8423-753C8DD9BB89}">
          <p14:sldIdLst>
            <p14:sldId id="567"/>
            <p14:sldId id="561"/>
            <p14:sldId id="508"/>
            <p14:sldId id="574"/>
            <p14:sldId id="507"/>
            <p14:sldId id="562"/>
            <p14:sldId id="563"/>
            <p14:sldId id="469"/>
            <p14:sldId id="575"/>
            <p14:sldId id="509"/>
          </p14:sldIdLst>
        </p14:section>
      </p14:sectionLst>
    </p:ext>
    <p:ext uri="{EFAFB233-063F-42B5-8137-9DF3F51BA10A}">
      <p15:sldGuideLst xmlns:p15="http://schemas.microsoft.com/office/powerpoint/2012/main">
        <p15:guide id="1" orient="horz" pos="360" userDrawn="1">
          <p15:clr>
            <a:srgbClr val="A4A3A4"/>
          </p15:clr>
        </p15:guide>
        <p15:guide id="2" pos="450" userDrawn="1">
          <p15:clr>
            <a:srgbClr val="A4A3A4"/>
          </p15:clr>
        </p15:guide>
        <p15:guide id="3" orient="horz" pos="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Qiu, Cheng (IFPRI)" initials="QC(" lastIdx="1" clrIdx="0">
    <p:extLst/>
  </p:cmAuthor>
  <p:cmAuthor id="2" name="de Brauw, Alan (IFPRI)" initials="dBA(" lastIdx="6"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283B"/>
    <a:srgbClr val="439E2E"/>
    <a:srgbClr val="435464"/>
    <a:srgbClr val="000000"/>
    <a:srgbClr val="89A527"/>
    <a:srgbClr val="748B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06" autoAdjust="0"/>
    <p:restoredTop sz="81943" autoAdjust="0"/>
  </p:normalViewPr>
  <p:slideViewPr>
    <p:cSldViewPr snapToGrid="0">
      <p:cViewPr varScale="1">
        <p:scale>
          <a:sx n="71" d="100"/>
          <a:sy n="71" d="100"/>
        </p:scale>
        <p:origin x="1574" y="48"/>
      </p:cViewPr>
      <p:guideLst>
        <p:guide orient="horz" pos="360"/>
        <p:guide pos="450"/>
        <p:guide orient="horz" pos="840"/>
      </p:guideLst>
    </p:cSldViewPr>
  </p:slideViewPr>
  <p:notesTextViewPr>
    <p:cViewPr>
      <p:scale>
        <a:sx n="1" d="1"/>
        <a:sy n="1" d="1"/>
      </p:scale>
      <p:origin x="0" y="0"/>
    </p:cViewPr>
  </p:notesTextViewPr>
  <p:sorterViewPr>
    <p:cViewPr varScale="1">
      <p:scale>
        <a:sx n="1" d="1"/>
        <a:sy n="1" d="1"/>
      </p:scale>
      <p:origin x="0" y="-5040"/>
    </p:cViewPr>
  </p:sorterViewPr>
  <p:notesViewPr>
    <p:cSldViewPr snapToGrid="0">
      <p:cViewPr varScale="1">
        <p:scale>
          <a:sx n="121" d="100"/>
          <a:sy n="121" d="100"/>
        </p:scale>
        <p:origin x="4808" y="1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microsoft.com/office/2015/10/relationships/revisionInfo" Target="revisionInfo.xml"/></Relationships>
</file>

<file path=ppt/charts/_rels/chart1.xml.rels><?xml version="1.0" encoding="UTF-8" standalone="yes"?>
<Relationships xmlns="http://schemas.openxmlformats.org/package/2006/relationships"><Relationship Id="rId2" Type="http://schemas.openxmlformats.org/officeDocument/2006/relationships/oleObject" Target="Workbook3"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4.xml"/><Relationship Id="rId1" Type="http://schemas.microsoft.com/office/2011/relationships/chartStyle" Target="style14.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6.xml"/><Relationship Id="rId1" Type="http://schemas.microsoft.com/office/2011/relationships/chartStyle" Target="style16.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7.xml"/><Relationship Id="rId1" Type="http://schemas.microsoft.com/office/2011/relationships/chartStyle" Target="style17.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8.xml"/><Relationship Id="rId1" Type="http://schemas.microsoft.com/office/2011/relationships/chartStyle" Target="style18.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9.xml"/><Relationship Id="rId1" Type="http://schemas.microsoft.com/office/2011/relationships/chartStyle" Target="style19.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0.xml"/><Relationship Id="rId1" Type="http://schemas.microsoft.com/office/2011/relationships/chartStyle" Target="style20.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1.xml"/><Relationship Id="rId1" Type="http://schemas.microsoft.com/office/2011/relationships/chartStyle" Target="style21.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2.xml"/><Relationship Id="rId1" Type="http://schemas.microsoft.com/office/2011/relationships/chartStyle" Target="style22.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3.xml"/><Relationship Id="rId1" Type="http://schemas.microsoft.com/office/2011/relationships/chartStyle" Target="style23.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4.xml"/><Relationship Id="rId1" Type="http://schemas.microsoft.com/office/2011/relationships/chartStyle" Target="style24.xml"/></Relationships>
</file>

<file path=ppt/charts/_rels/chart29.xml.rels><?xml version="1.0" encoding="UTF-8" standalone="yes"?>
<Relationships xmlns="http://schemas.openxmlformats.org/package/2006/relationships"><Relationship Id="rId3" Type="http://schemas.openxmlformats.org/officeDocument/2006/relationships/oleObject" Target="file:///C:\Bangla_TMRI\ResQ1\results\child_feeding.xlsx" TargetMode="External"/><Relationship Id="rId2" Type="http://schemas.microsoft.com/office/2011/relationships/chartColorStyle" Target="colors25.xml"/><Relationship Id="rId1" Type="http://schemas.microsoft.com/office/2011/relationships/chartStyle" Target="style25.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30492722500596E-2"/>
          <c:y val="6.3289125519187903E-2"/>
          <c:w val="0.83562502982581699"/>
          <c:h val="0.68984251968503896"/>
        </c:manualLayout>
      </c:layout>
      <c:scatterChart>
        <c:scatterStyle val="lineMarker"/>
        <c:varyColors val="0"/>
        <c:ser>
          <c:idx val="0"/>
          <c:order val="0"/>
          <c:tx>
            <c:strRef>
              <c:f>Sheet1!$A$1</c:f>
              <c:strCache>
                <c:ptCount val="1"/>
                <c:pt idx="0">
                  <c:v>Per capita agriculture GDP growth rate-Stunting</c:v>
                </c:pt>
              </c:strCache>
            </c:strRef>
          </c:tx>
          <c:spPr>
            <a:ln w="47625">
              <a:noFill/>
            </a:ln>
          </c:spPr>
          <c:marker>
            <c:spPr>
              <a:solidFill>
                <a:srgbClr val="FF0000"/>
              </a:solidFill>
              <a:ln>
                <a:noFill/>
              </a:ln>
            </c:spPr>
          </c:marker>
          <c:dLbls>
            <c:spPr>
              <a:noFill/>
              <a:ln>
                <a:noFill/>
              </a:ln>
              <a:effectLst/>
            </c:spPr>
            <c:txPr>
              <a:bodyPr wrap="square" lIns="38100" tIns="19050" rIns="38100" bIns="19050" anchor="ctr">
                <a:spAutoFit/>
              </a:bodyPr>
              <a:lstStyle/>
              <a:p>
                <a:pPr>
                  <a:defRPr sz="16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spPr>
              <a:ln w="19050" cmpd="sng">
                <a:solidFill>
                  <a:srgbClr val="FF0000"/>
                </a:solidFill>
              </a:ln>
            </c:spPr>
            <c:trendlineType val="exp"/>
            <c:dispRSqr val="0"/>
            <c:dispEq val="0"/>
          </c:trendline>
          <c:xVal>
            <c:numRef>
              <c:f>Sheet1!$A$2:$A$16</c:f>
              <c:numCache>
                <c:formatCode>General</c:formatCode>
                <c:ptCount val="15"/>
                <c:pt idx="0">
                  <c:v>3.85</c:v>
                </c:pt>
                <c:pt idx="1">
                  <c:v>1.05</c:v>
                </c:pt>
                <c:pt idx="2">
                  <c:v>2.59</c:v>
                </c:pt>
                <c:pt idx="3">
                  <c:v>5.23</c:v>
                </c:pt>
                <c:pt idx="4">
                  <c:v>1.6</c:v>
                </c:pt>
                <c:pt idx="5">
                  <c:v>1.54</c:v>
                </c:pt>
                <c:pt idx="6">
                  <c:v>2.5499999999999998</c:v>
                </c:pt>
                <c:pt idx="7">
                  <c:v>0.67</c:v>
                </c:pt>
                <c:pt idx="8">
                  <c:v>3.4</c:v>
                </c:pt>
                <c:pt idx="9">
                  <c:v>3.02</c:v>
                </c:pt>
                <c:pt idx="10">
                  <c:v>1.66</c:v>
                </c:pt>
                <c:pt idx="11">
                  <c:v>2.58</c:v>
                </c:pt>
                <c:pt idx="12">
                  <c:v>3.7</c:v>
                </c:pt>
                <c:pt idx="13">
                  <c:v>3.79</c:v>
                </c:pt>
                <c:pt idx="14">
                  <c:v>1.19</c:v>
                </c:pt>
              </c:numCache>
            </c:numRef>
          </c:xVal>
          <c:yVal>
            <c:numRef>
              <c:f>Sheet1!$C$2:$C$16</c:f>
              <c:numCache>
                <c:formatCode>General</c:formatCode>
                <c:ptCount val="15"/>
                <c:pt idx="0">
                  <c:v>55</c:v>
                </c:pt>
                <c:pt idx="3">
                  <c:v>45</c:v>
                </c:pt>
                <c:pt idx="7">
                  <c:v>51</c:v>
                </c:pt>
                <c:pt idx="10">
                  <c:v>43</c:v>
                </c:pt>
                <c:pt idx="14">
                  <c:v>41</c:v>
                </c:pt>
              </c:numCache>
            </c:numRef>
          </c:yVal>
          <c:smooth val="0"/>
          <c:extLst>
            <c:ext xmlns:c16="http://schemas.microsoft.com/office/drawing/2014/chart" uri="{C3380CC4-5D6E-409C-BE32-E72D297353CC}">
              <c16:uniqueId val="{00000001-B45E-4C86-9E87-D3826108D395}"/>
            </c:ext>
          </c:extLst>
        </c:ser>
        <c:ser>
          <c:idx val="1"/>
          <c:order val="1"/>
          <c:tx>
            <c:strRef>
              <c:f>Sheet1!$B$1</c:f>
              <c:strCache>
                <c:ptCount val="1"/>
                <c:pt idx="0">
                  <c:v>Per capita GDP growth rate-Stunting</c:v>
                </c:pt>
              </c:strCache>
            </c:strRef>
          </c:tx>
          <c:spPr>
            <a:ln w="47625">
              <a:noFill/>
            </a:ln>
          </c:spPr>
          <c:marker>
            <c:spPr>
              <a:solidFill>
                <a:srgbClr val="0000FF"/>
              </a:solidFill>
              <a:ln>
                <a:noFill/>
              </a:ln>
            </c:spPr>
          </c:marker>
          <c:dLbls>
            <c:spPr>
              <a:noFill/>
              <a:ln>
                <a:noFill/>
              </a:ln>
              <a:effectLst/>
            </c:spPr>
            <c:txPr>
              <a:bodyPr wrap="square" lIns="38100" tIns="19050" rIns="38100" bIns="19050" anchor="ctr">
                <a:spAutoFit/>
              </a:bodyPr>
              <a:lstStyle/>
              <a:p>
                <a:pPr>
                  <a:defRPr sz="16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spPr>
              <a:ln w="19050" cmpd="sng">
                <a:solidFill>
                  <a:srgbClr val="0000FF"/>
                </a:solidFill>
              </a:ln>
            </c:spPr>
            <c:trendlineType val="exp"/>
            <c:dispRSqr val="0"/>
            <c:dispEq val="0"/>
          </c:trendline>
          <c:xVal>
            <c:numRef>
              <c:f>Sheet1!$B$2:$B$16</c:f>
              <c:numCache>
                <c:formatCode>General</c:formatCode>
                <c:ptCount val="15"/>
                <c:pt idx="0">
                  <c:v>3.24</c:v>
                </c:pt>
                <c:pt idx="1">
                  <c:v>3.08</c:v>
                </c:pt>
                <c:pt idx="2">
                  <c:v>2.72</c:v>
                </c:pt>
                <c:pt idx="3">
                  <c:v>3.79</c:v>
                </c:pt>
                <c:pt idx="4">
                  <c:v>3.73</c:v>
                </c:pt>
                <c:pt idx="5">
                  <c:v>3.72</c:v>
                </c:pt>
                <c:pt idx="6">
                  <c:v>4.7299999999999986</c:v>
                </c:pt>
                <c:pt idx="7">
                  <c:v>4.42</c:v>
                </c:pt>
                <c:pt idx="8">
                  <c:v>5.09</c:v>
                </c:pt>
                <c:pt idx="9">
                  <c:v>4.8899999999999997</c:v>
                </c:pt>
                <c:pt idx="10">
                  <c:v>4.6499999999999986</c:v>
                </c:pt>
                <c:pt idx="11">
                  <c:v>4.2</c:v>
                </c:pt>
                <c:pt idx="12">
                  <c:v>4.53</c:v>
                </c:pt>
                <c:pt idx="13">
                  <c:v>5.37</c:v>
                </c:pt>
                <c:pt idx="14">
                  <c:v>4.9800000000000004</c:v>
                </c:pt>
              </c:numCache>
            </c:numRef>
          </c:xVal>
          <c:yVal>
            <c:numRef>
              <c:f>Sheet1!$C$2:$C$16</c:f>
              <c:numCache>
                <c:formatCode>General</c:formatCode>
                <c:ptCount val="15"/>
                <c:pt idx="0">
                  <c:v>55</c:v>
                </c:pt>
                <c:pt idx="3">
                  <c:v>45</c:v>
                </c:pt>
                <c:pt idx="7">
                  <c:v>51</c:v>
                </c:pt>
                <c:pt idx="10">
                  <c:v>43</c:v>
                </c:pt>
                <c:pt idx="14">
                  <c:v>41</c:v>
                </c:pt>
              </c:numCache>
            </c:numRef>
          </c:yVal>
          <c:smooth val="0"/>
          <c:extLst>
            <c:ext xmlns:c16="http://schemas.microsoft.com/office/drawing/2014/chart" uri="{C3380CC4-5D6E-409C-BE32-E72D297353CC}">
              <c16:uniqueId val="{00000003-B45E-4C86-9E87-D3826108D395}"/>
            </c:ext>
          </c:extLst>
        </c:ser>
        <c:dLbls>
          <c:showLegendKey val="0"/>
          <c:showVal val="1"/>
          <c:showCatName val="0"/>
          <c:showSerName val="0"/>
          <c:showPercent val="0"/>
          <c:showBubbleSize val="0"/>
        </c:dLbls>
        <c:axId val="212044352"/>
        <c:axId val="216139096"/>
      </c:scatterChart>
      <c:valAx>
        <c:axId val="212044352"/>
        <c:scaling>
          <c:orientation val="minMax"/>
        </c:scaling>
        <c:delete val="0"/>
        <c:axPos val="b"/>
        <c:title>
          <c:tx>
            <c:rich>
              <a:bodyPr/>
              <a:lstStyle/>
              <a:p>
                <a:pPr>
                  <a:defRPr sz="1600">
                    <a:latin typeface="+mn-lt"/>
                  </a:defRPr>
                </a:pPr>
                <a:r>
                  <a:rPr lang="en-US" sz="1600" dirty="0">
                    <a:latin typeface="+mn-lt"/>
                  </a:rPr>
                  <a:t>Per capita GDP growth rate and per capita agricultural GDP growth rate</a:t>
                </a:r>
              </a:p>
            </c:rich>
          </c:tx>
          <c:layout>
            <c:manualLayout>
              <c:xMode val="edge"/>
              <c:yMode val="edge"/>
              <c:x val="0.13904947629209899"/>
              <c:y val="0.79852473248536204"/>
            </c:manualLayout>
          </c:layout>
          <c:overlay val="0"/>
        </c:title>
        <c:numFmt formatCode="General" sourceLinked="1"/>
        <c:majorTickMark val="out"/>
        <c:minorTickMark val="none"/>
        <c:tickLblPos val="nextTo"/>
        <c:txPr>
          <a:bodyPr/>
          <a:lstStyle/>
          <a:p>
            <a:pPr>
              <a:defRPr sz="1400"/>
            </a:pPr>
            <a:endParaRPr lang="en-US"/>
          </a:p>
        </c:txPr>
        <c:crossAx val="216139096"/>
        <c:crosses val="autoZero"/>
        <c:crossBetween val="midCat"/>
      </c:valAx>
      <c:valAx>
        <c:axId val="216139096"/>
        <c:scaling>
          <c:orientation val="minMax"/>
        </c:scaling>
        <c:delete val="0"/>
        <c:axPos val="l"/>
        <c:majorGridlines/>
        <c:title>
          <c:tx>
            <c:rich>
              <a:bodyPr rot="-5400000" vert="horz"/>
              <a:lstStyle/>
              <a:p>
                <a:pPr>
                  <a:defRPr sz="1600"/>
                </a:pPr>
                <a:r>
                  <a:rPr lang="en-US" sz="1600" dirty="0"/>
                  <a:t>Stunting rate</a:t>
                </a:r>
              </a:p>
              <a:p>
                <a:pPr>
                  <a:defRPr sz="1600"/>
                </a:pPr>
                <a:r>
                  <a:rPr lang="en-US" sz="1600" dirty="0"/>
                  <a:t>(% of under-5 children)</a:t>
                </a:r>
              </a:p>
            </c:rich>
          </c:tx>
          <c:overlay val="0"/>
        </c:title>
        <c:numFmt formatCode="General" sourceLinked="1"/>
        <c:majorTickMark val="out"/>
        <c:minorTickMark val="none"/>
        <c:tickLblPos val="nextTo"/>
        <c:crossAx val="212044352"/>
        <c:crosses val="autoZero"/>
        <c:crossBetween val="midCat"/>
      </c:valAx>
    </c:plotArea>
    <c:legend>
      <c:legendPos val="b"/>
      <c:legendEntry>
        <c:idx val="1"/>
        <c:txPr>
          <a:bodyPr/>
          <a:lstStyle/>
          <a:p>
            <a:pPr>
              <a:defRPr sz="1600">
                <a:latin typeface="+mn-lt"/>
              </a:defRPr>
            </a:pPr>
            <a:endParaRPr lang="en-US"/>
          </a:p>
        </c:txPr>
      </c:legendEntry>
      <c:layout>
        <c:manualLayout>
          <c:xMode val="edge"/>
          <c:yMode val="edge"/>
          <c:x val="8.1136703706429208E-3"/>
          <c:y val="0.86271189178275798"/>
          <c:w val="0.99000318885372995"/>
          <c:h val="0.121903492832627"/>
        </c:manualLayout>
      </c:layout>
      <c:overlay val="0"/>
      <c:txPr>
        <a:bodyPr/>
        <a:lstStyle/>
        <a:p>
          <a:pPr>
            <a:defRPr sz="1600"/>
          </a:pPr>
          <a:endParaRPr lang="en-US"/>
        </a:p>
      </c:txPr>
    </c:legend>
    <c:plotVisOnly val="1"/>
    <c:dispBlanksAs val="gap"/>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34896829913364"/>
          <c:y val="2.2615044500429757E-2"/>
          <c:w val="0.87646926025211358"/>
          <c:h val="0.68739075878259759"/>
        </c:manualLayout>
      </c:layout>
      <c:barChart>
        <c:barDir val="col"/>
        <c:grouping val="clustered"/>
        <c:varyColors val="0"/>
        <c:ser>
          <c:idx val="0"/>
          <c:order val="0"/>
          <c:tx>
            <c:strRef>
              <c:f>Sheet1!$B$1</c:f>
              <c:strCache>
                <c:ptCount val="1"/>
                <c:pt idx="0">
                  <c:v>Male </c:v>
                </c:pt>
              </c:strCache>
            </c:strRef>
          </c:tx>
          <c:spPr>
            <a:solidFill>
              <a:srgbClr val="003366"/>
            </a:solidFill>
            <a:ln>
              <a:noFill/>
            </a:ln>
            <a:effectLst/>
          </c:spPr>
          <c:invertIfNegative val="0"/>
          <c:dLbls>
            <c:dLbl>
              <c:idx val="6"/>
              <c:layout>
                <c:manualLayout>
                  <c:x val="-6.1728395061728392E-3"/>
                  <c:y val="4.85039213701784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1C7-4830-85B3-07D9D7D3ED5F}"/>
                </c:ext>
              </c:extLst>
            </c:dLbl>
            <c:dLbl>
              <c:idx val="7"/>
              <c:layout>
                <c:manualLayout>
                  <c:x val="-1.6975308641975308E-2"/>
                  <c:y val="9.70078427403569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1C7-4830-85B3-07D9D7D3ED5F}"/>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1st Quintile
(Poorest)</c:v>
                </c:pt>
                <c:pt idx="1">
                  <c:v>2nd Quintile</c:v>
                </c:pt>
                <c:pt idx="2">
                  <c:v>3rd Quintile</c:v>
                </c:pt>
                <c:pt idx="3">
                  <c:v>4th Quintile</c:v>
                </c:pt>
                <c:pt idx="4">
                  <c:v>5th Quintile
(Richest)</c:v>
                </c:pt>
                <c:pt idx="5">
                  <c:v>All</c:v>
                </c:pt>
              </c:strCache>
            </c:strRef>
          </c:cat>
          <c:val>
            <c:numRef>
              <c:f>Sheet1!$B$2:$B$7</c:f>
              <c:numCache>
                <c:formatCode>General</c:formatCode>
                <c:ptCount val="6"/>
                <c:pt idx="0">
                  <c:v>2.63</c:v>
                </c:pt>
                <c:pt idx="1">
                  <c:v>3.18</c:v>
                </c:pt>
                <c:pt idx="2">
                  <c:v>5.23</c:v>
                </c:pt>
                <c:pt idx="3">
                  <c:v>8.52</c:v>
                </c:pt>
                <c:pt idx="4">
                  <c:v>10.84</c:v>
                </c:pt>
                <c:pt idx="5">
                  <c:v>5.98</c:v>
                </c:pt>
              </c:numCache>
            </c:numRef>
          </c:val>
          <c:extLst>
            <c:ext xmlns:c16="http://schemas.microsoft.com/office/drawing/2014/chart" uri="{C3380CC4-5D6E-409C-BE32-E72D297353CC}">
              <c16:uniqueId val="{00000002-91C7-4830-85B3-07D9D7D3ED5F}"/>
            </c:ext>
          </c:extLst>
        </c:ser>
        <c:ser>
          <c:idx val="1"/>
          <c:order val="1"/>
          <c:tx>
            <c:strRef>
              <c:f>Sheet1!$C$1</c:f>
              <c:strCache>
                <c:ptCount val="1"/>
                <c:pt idx="0">
                  <c:v>Female</c:v>
                </c:pt>
              </c:strCache>
            </c:strRef>
          </c:tx>
          <c:spPr>
            <a:solidFill>
              <a:srgbClr val="FF0000"/>
            </a:solidFill>
            <a:ln>
              <a:noFill/>
            </a:ln>
            <a:effectLst/>
          </c:spPr>
          <c:invertIfNegative val="0"/>
          <c:dLbls>
            <c:dLbl>
              <c:idx val="0"/>
              <c:layout>
                <c:manualLayout>
                  <c:x val="1.69753086419752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1C7-4830-85B3-07D9D7D3ED5F}"/>
                </c:ext>
              </c:extLst>
            </c:dLbl>
            <c:dLbl>
              <c:idx val="1"/>
              <c:layout>
                <c:manualLayout>
                  <c:x val="9.2592592592592587E-3"/>
                  <c:y val="-9.700784274035742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1C7-4830-85B3-07D9D7D3ED5F}"/>
                </c:ext>
              </c:extLst>
            </c:dLbl>
            <c:dLbl>
              <c:idx val="2"/>
              <c:layout>
                <c:manualLayout>
                  <c:x val="9.2592592592592587E-3"/>
                  <c:y val="-4.85039213701784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1C7-4830-85B3-07D9D7D3ED5F}"/>
                </c:ext>
              </c:extLst>
            </c:dLbl>
            <c:dLbl>
              <c:idx val="3"/>
              <c:layout>
                <c:manualLayout>
                  <c:x val="1.0802469135802413E-2"/>
                  <c:y val="-2.425196068508924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1C7-4830-85B3-07D9D7D3ED5F}"/>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1st Quintile
(Poorest)</c:v>
                </c:pt>
                <c:pt idx="1">
                  <c:v>2nd Quintile</c:v>
                </c:pt>
                <c:pt idx="2">
                  <c:v>3rd Quintile</c:v>
                </c:pt>
                <c:pt idx="3">
                  <c:v>4th Quintile</c:v>
                </c:pt>
                <c:pt idx="4">
                  <c:v>5th Quintile
(Richest)</c:v>
                </c:pt>
                <c:pt idx="5">
                  <c:v>All</c:v>
                </c:pt>
              </c:strCache>
            </c:strRef>
          </c:cat>
          <c:val>
            <c:numRef>
              <c:f>Sheet1!$C$2:$C$7</c:f>
              <c:numCache>
                <c:formatCode>General</c:formatCode>
                <c:ptCount val="6"/>
                <c:pt idx="0">
                  <c:v>4.71</c:v>
                </c:pt>
                <c:pt idx="1">
                  <c:v>8.57</c:v>
                </c:pt>
                <c:pt idx="2">
                  <c:v>7.94</c:v>
                </c:pt>
                <c:pt idx="3">
                  <c:v>11.22</c:v>
                </c:pt>
                <c:pt idx="4">
                  <c:v>18.05</c:v>
                </c:pt>
                <c:pt idx="5">
                  <c:v>9.59</c:v>
                </c:pt>
              </c:numCache>
            </c:numRef>
          </c:val>
          <c:extLst>
            <c:ext xmlns:c16="http://schemas.microsoft.com/office/drawing/2014/chart" uri="{C3380CC4-5D6E-409C-BE32-E72D297353CC}">
              <c16:uniqueId val="{00000007-91C7-4830-85B3-07D9D7D3ED5F}"/>
            </c:ext>
          </c:extLst>
        </c:ser>
        <c:dLbls>
          <c:showLegendKey val="0"/>
          <c:showVal val="0"/>
          <c:showCatName val="0"/>
          <c:showSerName val="0"/>
          <c:showPercent val="0"/>
          <c:showBubbleSize val="0"/>
        </c:dLbls>
        <c:gapWidth val="219"/>
        <c:overlap val="-27"/>
        <c:axId val="231329336"/>
        <c:axId val="231329728"/>
      </c:barChart>
      <c:catAx>
        <c:axId val="231329336"/>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sz="1600" b="1" dirty="0">
                    <a:solidFill>
                      <a:schemeClr val="tx1"/>
                    </a:solidFill>
                  </a:rPr>
                  <a:t>Per capita household expenditure quintile</a:t>
                </a:r>
                <a:r>
                  <a:rPr lang="en-US" sz="1600" b="1" baseline="0" dirty="0">
                    <a:solidFill>
                      <a:schemeClr val="tx1"/>
                    </a:solidFill>
                  </a:rPr>
                  <a:t> (proxy for income)</a:t>
                </a:r>
                <a:endParaRPr lang="en-US" sz="1600" b="1" dirty="0">
                  <a:solidFill>
                    <a:schemeClr val="tx1"/>
                  </a:solidFill>
                </a:endParaRP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231329728"/>
        <c:crosses val="autoZero"/>
        <c:auto val="1"/>
        <c:lblAlgn val="ctr"/>
        <c:lblOffset val="100"/>
        <c:noMultiLvlLbl val="0"/>
      </c:catAx>
      <c:valAx>
        <c:axId val="231329728"/>
        <c:scaling>
          <c:orientation val="minMax"/>
          <c:max val="20"/>
          <c:min val="0"/>
        </c:scaling>
        <c:delete val="0"/>
        <c:axPos val="l"/>
        <c:majorGridlines>
          <c:spPr>
            <a:ln w="9525" cap="flat" cmpd="sng" algn="ctr">
              <a:no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1" i="0" u="none" strike="noStrike" kern="1200" baseline="0">
                    <a:solidFill>
                      <a:schemeClr val="tx1"/>
                    </a:solidFill>
                    <a:latin typeface="+mn-lt"/>
                    <a:ea typeface="+mn-ea"/>
                    <a:cs typeface="+mn-cs"/>
                  </a:defRPr>
                </a:pPr>
                <a:r>
                  <a:rPr lang="en-US" sz="1400" b="1" i="0" baseline="0" dirty="0">
                    <a:solidFill>
                      <a:schemeClr val="tx1"/>
                    </a:solidFill>
                    <a:effectLst/>
                  </a:rPr>
                  <a:t>Prevalence of overweight (%)</a:t>
                </a:r>
                <a:endParaRPr lang="en-US" sz="1400" b="1" dirty="0">
                  <a:solidFill>
                    <a:schemeClr val="tx1"/>
                  </a:solidFill>
                  <a:effectLst/>
                </a:endParaRPr>
              </a:p>
              <a:p>
                <a:pPr marL="0" marR="0" lvl="0" indent="0" algn="ctr" defTabSz="914400" rtl="0" eaLnBrk="1" fontAlgn="auto" latinLnBrk="0" hangingPunct="1">
                  <a:lnSpc>
                    <a:spcPct val="100000"/>
                  </a:lnSpc>
                  <a:spcBef>
                    <a:spcPts val="0"/>
                  </a:spcBef>
                  <a:spcAft>
                    <a:spcPts val="0"/>
                  </a:spcAft>
                  <a:buClrTx/>
                  <a:buSzTx/>
                  <a:buFontTx/>
                  <a:buNone/>
                  <a:tabLst/>
                  <a:defRPr sz="1400" b="1">
                    <a:solidFill>
                      <a:schemeClr val="tx1"/>
                    </a:solidFill>
                  </a:defRPr>
                </a:pPr>
                <a:endParaRPr lang="en-US" sz="1400" b="1" dirty="0">
                  <a:solidFill>
                    <a:schemeClr val="tx1"/>
                  </a:solidFill>
                </a:endParaRPr>
              </a:p>
            </c:rich>
          </c:tx>
          <c:layout>
            <c:manualLayout>
              <c:xMode val="edge"/>
              <c:yMode val="edge"/>
              <c:x val="2.6479262370686277E-2"/>
              <c:y val="0.15089834401151414"/>
            </c:manualLayout>
          </c:layout>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1" i="0" u="none" strike="noStrike" kern="1200" baseline="0">
                  <a:solidFill>
                    <a:schemeClr val="tx1"/>
                  </a:solidFill>
                  <a:latin typeface="+mn-lt"/>
                  <a:ea typeface="+mn-ea"/>
                  <a:cs typeface="+mn-cs"/>
                </a:defRPr>
              </a:pPr>
              <a:endParaRPr lang="en-US"/>
            </a:p>
          </c:txPr>
        </c:title>
        <c:numFmt formatCode="#,##0" sourceLinked="0"/>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31329336"/>
        <c:crosses val="autoZero"/>
        <c:crossBetween val="between"/>
        <c:majorUnit val="5"/>
      </c:valAx>
      <c:spPr>
        <a:noFill/>
        <a:ln>
          <a:noFill/>
        </a:ln>
        <a:effectLst/>
      </c:spPr>
    </c:plotArea>
    <c:legend>
      <c:legendPos val="b"/>
      <c:layout>
        <c:manualLayout>
          <c:xMode val="edge"/>
          <c:yMode val="edge"/>
          <c:x val="0.31126129668924662"/>
          <c:y val="0.88863750028405342"/>
          <c:w val="0.40391919078557492"/>
          <c:h val="4.5882227132024236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60699623078741"/>
          <c:y val="3.3186448612397342E-2"/>
          <c:w val="0.8828491116510212"/>
          <c:h val="0.73908498960273283"/>
        </c:manualLayout>
      </c:layout>
      <c:barChart>
        <c:barDir val="col"/>
        <c:grouping val="clustered"/>
        <c:varyColors val="0"/>
        <c:ser>
          <c:idx val="0"/>
          <c:order val="0"/>
          <c:tx>
            <c:strRef>
              <c:f>Sheet1!$B$1</c:f>
              <c:strCache>
                <c:ptCount val="1"/>
                <c:pt idx="0">
                  <c:v>2011/12</c:v>
                </c:pt>
              </c:strCache>
            </c:strRef>
          </c:tx>
          <c:spPr>
            <a:solidFill>
              <a:srgbClr val="003366"/>
            </a:solidFill>
            <a:ln>
              <a:noFill/>
            </a:ln>
            <a:effectLst/>
          </c:spPr>
          <c:invertIfNegative val="0"/>
          <c:dLbls>
            <c:dLbl>
              <c:idx val="0"/>
              <c:layout>
                <c:manualLayout>
                  <c:x val="0"/>
                  <c:y val="-2.80426135314342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4BA-47BF-8AE7-C28B13A487E2}"/>
                </c:ext>
              </c:extLst>
            </c:dLbl>
            <c:dLbl>
              <c:idx val="6"/>
              <c:layout>
                <c:manualLayout>
                  <c:x val="-6.17283950617284E-3"/>
                  <c:y val="4.850392137017850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4BA-47BF-8AE7-C28B13A487E2}"/>
                </c:ext>
              </c:extLst>
            </c:dLbl>
            <c:dLbl>
              <c:idx val="7"/>
              <c:layout>
                <c:manualLayout>
                  <c:x val="-1.6975308641975325E-2"/>
                  <c:y val="9.700784274035706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4BA-47BF-8AE7-C28B13A487E2}"/>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Barisal</c:v>
                </c:pt>
                <c:pt idx="1">
                  <c:v>Chittagong</c:v>
                </c:pt>
                <c:pt idx="2">
                  <c:v>Dhaka</c:v>
                </c:pt>
                <c:pt idx="3">
                  <c:v>Khulna</c:v>
                </c:pt>
                <c:pt idx="4">
                  <c:v>Rajshahi</c:v>
                </c:pt>
                <c:pt idx="5">
                  <c:v>Rangpur</c:v>
                </c:pt>
                <c:pt idx="6">
                  <c:v>Sylhet</c:v>
                </c:pt>
                <c:pt idx="7">
                  <c:v>Rural Bangladesh</c:v>
                </c:pt>
              </c:strCache>
            </c:strRef>
          </c:cat>
          <c:val>
            <c:numRef>
              <c:f>Sheet1!$B$2:$B$9</c:f>
              <c:numCache>
                <c:formatCode>0.0</c:formatCode>
                <c:ptCount val="8"/>
                <c:pt idx="0">
                  <c:v>7.2870160000000004</c:v>
                </c:pt>
                <c:pt idx="1">
                  <c:v>7.7190019999999997</c:v>
                </c:pt>
                <c:pt idx="2">
                  <c:v>7.4545979999999998</c:v>
                </c:pt>
                <c:pt idx="3">
                  <c:v>7.2785710000000003</c:v>
                </c:pt>
                <c:pt idx="4">
                  <c:v>7.484127</c:v>
                </c:pt>
                <c:pt idx="5">
                  <c:v>6.6804319999999997</c:v>
                </c:pt>
                <c:pt idx="6">
                  <c:v>7.7265620000000004</c:v>
                </c:pt>
                <c:pt idx="7">
                  <c:v>7.3957949999999997</c:v>
                </c:pt>
              </c:numCache>
            </c:numRef>
          </c:val>
          <c:extLst>
            <c:ext xmlns:c16="http://schemas.microsoft.com/office/drawing/2014/chart" uri="{C3380CC4-5D6E-409C-BE32-E72D297353CC}">
              <c16:uniqueId val="{00000003-E4BA-47BF-8AE7-C28B13A487E2}"/>
            </c:ext>
          </c:extLst>
        </c:ser>
        <c:ser>
          <c:idx val="1"/>
          <c:order val="1"/>
          <c:tx>
            <c:strRef>
              <c:f>Sheet1!$C$1</c:f>
              <c:strCache>
                <c:ptCount val="1"/>
                <c:pt idx="0">
                  <c:v>2015</c:v>
                </c:pt>
              </c:strCache>
            </c:strRef>
          </c:tx>
          <c:spPr>
            <a:solidFill>
              <a:srgbClr val="FF0000"/>
            </a:solidFill>
            <a:ln>
              <a:noFill/>
            </a:ln>
            <a:effectLst/>
          </c:spPr>
          <c:invertIfNegative val="0"/>
          <c:dLbls>
            <c:dLbl>
              <c:idx val="0"/>
              <c:layout>
                <c:manualLayout>
                  <c:x val="1.2505491554177957E-3"/>
                  <c:y val="-7.09072687394790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4BA-47BF-8AE7-C28B13A487E2}"/>
                </c:ext>
              </c:extLst>
            </c:dLbl>
            <c:dLbl>
              <c:idx val="1"/>
              <c:layout>
                <c:manualLayout>
                  <c:x val="3.5411589945494753E-3"/>
                  <c:y val="-9.700709910174822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4BA-47BF-8AE7-C28B13A487E2}"/>
                </c:ext>
              </c:extLst>
            </c:dLbl>
            <c:dLbl>
              <c:idx val="2"/>
              <c:layout>
                <c:manualLayout>
                  <c:x val="9.2592592592592744E-3"/>
                  <c:y val="-4.850392137017850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4BA-47BF-8AE7-C28B13A487E2}"/>
                </c:ext>
              </c:extLst>
            </c:dLbl>
            <c:dLbl>
              <c:idx val="3"/>
              <c:layout>
                <c:manualLayout>
                  <c:x val="-4.9222785388319083E-3"/>
                  <c:y val="-6.1601852894403088E-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4BA-47BF-8AE7-C28B13A487E2}"/>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Barisal</c:v>
                </c:pt>
                <c:pt idx="1">
                  <c:v>Chittagong</c:v>
                </c:pt>
                <c:pt idx="2">
                  <c:v>Dhaka</c:v>
                </c:pt>
                <c:pt idx="3">
                  <c:v>Khulna</c:v>
                </c:pt>
                <c:pt idx="4">
                  <c:v>Rajshahi</c:v>
                </c:pt>
                <c:pt idx="5">
                  <c:v>Rangpur</c:v>
                </c:pt>
                <c:pt idx="6">
                  <c:v>Sylhet</c:v>
                </c:pt>
                <c:pt idx="7">
                  <c:v>Rural Bangladesh</c:v>
                </c:pt>
              </c:strCache>
            </c:strRef>
          </c:cat>
          <c:val>
            <c:numRef>
              <c:f>Sheet1!$C$2:$C$9</c:f>
              <c:numCache>
                <c:formatCode>0.0</c:formatCode>
                <c:ptCount val="8"/>
                <c:pt idx="0">
                  <c:v>7.8845210000000003</c:v>
                </c:pt>
                <c:pt idx="1">
                  <c:v>8.0634920000000001</c:v>
                </c:pt>
                <c:pt idx="2">
                  <c:v>7.9557260000000003</c:v>
                </c:pt>
                <c:pt idx="3">
                  <c:v>7.853974</c:v>
                </c:pt>
                <c:pt idx="4">
                  <c:v>7.1556680000000004</c:v>
                </c:pt>
                <c:pt idx="5">
                  <c:v>7.2587159999999997</c:v>
                </c:pt>
                <c:pt idx="6">
                  <c:v>7.8888889999999998</c:v>
                </c:pt>
                <c:pt idx="7">
                  <c:v>7.739833</c:v>
                </c:pt>
              </c:numCache>
            </c:numRef>
          </c:val>
          <c:extLst>
            <c:ext xmlns:c16="http://schemas.microsoft.com/office/drawing/2014/chart" uri="{C3380CC4-5D6E-409C-BE32-E72D297353CC}">
              <c16:uniqueId val="{00000008-E4BA-47BF-8AE7-C28B13A487E2}"/>
            </c:ext>
          </c:extLst>
        </c:ser>
        <c:dLbls>
          <c:showLegendKey val="0"/>
          <c:showVal val="0"/>
          <c:showCatName val="0"/>
          <c:showSerName val="0"/>
          <c:showPercent val="0"/>
          <c:showBubbleSize val="0"/>
        </c:dLbls>
        <c:gapWidth val="219"/>
        <c:overlap val="-27"/>
        <c:axId val="164153984"/>
        <c:axId val="164192640"/>
      </c:barChart>
      <c:catAx>
        <c:axId val="164153984"/>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sz="1400" b="1" dirty="0">
                    <a:solidFill>
                      <a:schemeClr val="tx1"/>
                    </a:solidFill>
                  </a:rPr>
                  <a:t>Divisions</a:t>
                </a:r>
              </a:p>
            </c:rich>
          </c:tx>
          <c:layout>
            <c:manualLayout>
              <c:xMode val="edge"/>
              <c:yMode val="edge"/>
              <c:x val="0.45722438728386949"/>
              <c:y val="0.87547364386052384"/>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64192640"/>
        <c:crosses val="autoZero"/>
        <c:auto val="1"/>
        <c:lblAlgn val="ctr"/>
        <c:lblOffset val="100"/>
        <c:noMultiLvlLbl val="0"/>
      </c:catAx>
      <c:valAx>
        <c:axId val="164192640"/>
        <c:scaling>
          <c:orientation val="minMax"/>
          <c:max val="9"/>
          <c:min val="0"/>
        </c:scaling>
        <c:delete val="0"/>
        <c:axPos val="l"/>
        <c:majorGridlines>
          <c:spPr>
            <a:ln w="9525" cap="flat" cmpd="sng" algn="ctr">
              <a:no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600" b="0" i="0" u="none" strike="noStrike" kern="1200" baseline="0">
                    <a:solidFill>
                      <a:schemeClr val="tx1"/>
                    </a:solidFill>
                    <a:latin typeface="+mn-lt"/>
                    <a:ea typeface="+mn-ea"/>
                    <a:cs typeface="+mn-cs"/>
                  </a:defRPr>
                </a:pPr>
                <a:r>
                  <a:rPr lang="en-US" sz="1600" b="0" i="0" baseline="0" dirty="0">
                    <a:solidFill>
                      <a:schemeClr val="tx1"/>
                    </a:solidFill>
                    <a:effectLst/>
                  </a:rPr>
                  <a:t>Mean number of food groups</a:t>
                </a:r>
                <a:endParaRPr lang="en-US" sz="1600" b="0" dirty="0">
                  <a:solidFill>
                    <a:schemeClr val="tx1"/>
                  </a:solidFill>
                  <a:effectLst/>
                </a:endParaRPr>
              </a:p>
              <a:p>
                <a:pPr marL="0" marR="0" lvl="0" indent="0" algn="ctr" defTabSz="914400" rtl="0" eaLnBrk="1" fontAlgn="auto" latinLnBrk="0" hangingPunct="1">
                  <a:lnSpc>
                    <a:spcPct val="100000"/>
                  </a:lnSpc>
                  <a:spcBef>
                    <a:spcPts val="0"/>
                  </a:spcBef>
                  <a:spcAft>
                    <a:spcPts val="0"/>
                  </a:spcAft>
                  <a:buClrTx/>
                  <a:buSzTx/>
                  <a:buFontTx/>
                  <a:buNone/>
                  <a:tabLst/>
                  <a:defRPr sz="1600" b="0" i="0" u="none" strike="noStrike" kern="1200" baseline="0">
                    <a:solidFill>
                      <a:schemeClr val="tx1"/>
                    </a:solidFill>
                    <a:latin typeface="+mn-lt"/>
                    <a:ea typeface="+mn-ea"/>
                    <a:cs typeface="+mn-cs"/>
                  </a:defRPr>
                </a:pPr>
                <a:endParaRPr lang="en-US" sz="1600" b="0" dirty="0">
                  <a:solidFill>
                    <a:schemeClr val="tx1"/>
                  </a:solidFill>
                </a:endParaRPr>
              </a:p>
            </c:rich>
          </c:tx>
          <c:overlay val="0"/>
          <c:spPr>
            <a:noFill/>
            <a:ln>
              <a:noFill/>
            </a:ln>
            <a:effectLst/>
          </c:spPr>
        </c:title>
        <c:numFmt formatCode="0" sourceLinked="0"/>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64153984"/>
        <c:crosses val="autoZero"/>
        <c:crossBetween val="between"/>
        <c:majorUnit val="1"/>
      </c:valAx>
      <c:spPr>
        <a:noFill/>
        <a:ln>
          <a:noFill/>
        </a:ln>
        <a:effectLst/>
      </c:spPr>
    </c:plotArea>
    <c:legend>
      <c:legendPos val="b"/>
      <c:layout>
        <c:manualLayout>
          <c:xMode val="edge"/>
          <c:yMode val="edge"/>
          <c:x val="0.3445380997427348"/>
          <c:y val="0.92489013328177105"/>
          <c:w val="0.30869130941965606"/>
          <c:h val="6.4311396270804733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62552641949227"/>
          <c:y val="3.2079189658617564E-2"/>
          <c:w val="0.88282753434378236"/>
          <c:h val="0.72957100478027637"/>
        </c:manualLayout>
      </c:layout>
      <c:barChart>
        <c:barDir val="col"/>
        <c:grouping val="clustered"/>
        <c:varyColors val="0"/>
        <c:ser>
          <c:idx val="0"/>
          <c:order val="0"/>
          <c:tx>
            <c:strRef>
              <c:f>Sheet1!$B$1</c:f>
              <c:strCache>
                <c:ptCount val="1"/>
                <c:pt idx="0">
                  <c:v>2011/12</c:v>
                </c:pt>
              </c:strCache>
            </c:strRef>
          </c:tx>
          <c:spPr>
            <a:solidFill>
              <a:srgbClr val="003366"/>
            </a:solidFill>
            <a:ln>
              <a:noFill/>
            </a:ln>
            <a:effectLst/>
          </c:spPr>
          <c:invertIfNegative val="0"/>
          <c:dLbls>
            <c:dLbl>
              <c:idx val="0"/>
              <c:layout>
                <c:manualLayout>
                  <c:x val="0"/>
                  <c:y val="-2.80426135314342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3FA-4319-A2A5-546D21C6AAD5}"/>
                </c:ext>
              </c:extLst>
            </c:dLbl>
            <c:dLbl>
              <c:idx val="6"/>
              <c:layout>
                <c:manualLayout>
                  <c:x val="-6.17283950617284E-3"/>
                  <c:y val="4.850392137017850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3FA-4319-A2A5-546D21C6AAD5}"/>
                </c:ext>
              </c:extLst>
            </c:dLbl>
            <c:dLbl>
              <c:idx val="7"/>
              <c:layout>
                <c:manualLayout>
                  <c:x val="-1.6975308641975315E-2"/>
                  <c:y val="9.700784274035702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3FA-4319-A2A5-546D21C6AAD5}"/>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Barisal</c:v>
                </c:pt>
                <c:pt idx="1">
                  <c:v>Chittagong</c:v>
                </c:pt>
                <c:pt idx="2">
                  <c:v>Dhaka</c:v>
                </c:pt>
                <c:pt idx="3">
                  <c:v>Khulna</c:v>
                </c:pt>
                <c:pt idx="4">
                  <c:v>Rajshahi</c:v>
                </c:pt>
                <c:pt idx="5">
                  <c:v>Rangpur</c:v>
                </c:pt>
                <c:pt idx="6">
                  <c:v>Sylhet</c:v>
                </c:pt>
                <c:pt idx="7">
                  <c:v>Rural Bangladesh</c:v>
                </c:pt>
              </c:strCache>
            </c:strRef>
          </c:cat>
          <c:val>
            <c:numRef>
              <c:f>Sheet1!$B$2:$B$9</c:f>
              <c:numCache>
                <c:formatCode>0.0</c:formatCode>
                <c:ptCount val="8"/>
                <c:pt idx="0">
                  <c:v>4.0275590000000001</c:v>
                </c:pt>
                <c:pt idx="1">
                  <c:v>4.7535420000000004</c:v>
                </c:pt>
                <c:pt idx="2">
                  <c:v>4.4002100000000004</c:v>
                </c:pt>
                <c:pt idx="3">
                  <c:v>4.3457980000000003</c:v>
                </c:pt>
                <c:pt idx="4">
                  <c:v>4.1143359999999998</c:v>
                </c:pt>
                <c:pt idx="5">
                  <c:v>3.8403040000000002</c:v>
                </c:pt>
                <c:pt idx="6">
                  <c:v>4.6559889999999999</c:v>
                </c:pt>
                <c:pt idx="7">
                  <c:v>4.3524320000000003</c:v>
                </c:pt>
              </c:numCache>
            </c:numRef>
          </c:val>
          <c:extLst>
            <c:ext xmlns:c16="http://schemas.microsoft.com/office/drawing/2014/chart" uri="{C3380CC4-5D6E-409C-BE32-E72D297353CC}">
              <c16:uniqueId val="{00000003-23FA-4319-A2A5-546D21C6AAD5}"/>
            </c:ext>
          </c:extLst>
        </c:ser>
        <c:ser>
          <c:idx val="1"/>
          <c:order val="1"/>
          <c:tx>
            <c:strRef>
              <c:f>Sheet1!$C$1</c:f>
              <c:strCache>
                <c:ptCount val="1"/>
                <c:pt idx="0">
                  <c:v>2015</c:v>
                </c:pt>
              </c:strCache>
            </c:strRef>
          </c:tx>
          <c:spPr>
            <a:solidFill>
              <a:srgbClr val="FF0000"/>
            </a:solidFill>
            <a:ln>
              <a:noFill/>
            </a:ln>
            <a:effectLst/>
          </c:spPr>
          <c:invertIfNegative val="0"/>
          <c:dLbls>
            <c:dLbl>
              <c:idx val="0"/>
              <c:layout>
                <c:manualLayout>
                  <c:x val="1.2505491554177953E-3"/>
                  <c:y val="-7.09072687394790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3FA-4319-A2A5-546D21C6AAD5}"/>
                </c:ext>
              </c:extLst>
            </c:dLbl>
            <c:dLbl>
              <c:idx val="1"/>
              <c:layout>
                <c:manualLayout>
                  <c:x val="3.5411589945494744E-3"/>
                  <c:y val="-9.700709910174822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3FA-4319-A2A5-546D21C6AAD5}"/>
                </c:ext>
              </c:extLst>
            </c:dLbl>
            <c:dLbl>
              <c:idx val="2"/>
              <c:layout>
                <c:manualLayout>
                  <c:x val="9.2592592592592639E-3"/>
                  <c:y val="-4.850392137017850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3FA-4319-A2A5-546D21C6AAD5}"/>
                </c:ext>
              </c:extLst>
            </c:dLbl>
            <c:dLbl>
              <c:idx val="3"/>
              <c:layout>
                <c:manualLayout>
                  <c:x val="2.5990657671544162E-3"/>
                  <c:y val="-6.1687596386869354E-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3FA-4319-A2A5-546D21C6AAD5}"/>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Barisal</c:v>
                </c:pt>
                <c:pt idx="1">
                  <c:v>Chittagong</c:v>
                </c:pt>
                <c:pt idx="2">
                  <c:v>Dhaka</c:v>
                </c:pt>
                <c:pt idx="3">
                  <c:v>Khulna</c:v>
                </c:pt>
                <c:pt idx="4">
                  <c:v>Rajshahi</c:v>
                </c:pt>
                <c:pt idx="5">
                  <c:v>Rangpur</c:v>
                </c:pt>
                <c:pt idx="6">
                  <c:v>Sylhet</c:v>
                </c:pt>
                <c:pt idx="7">
                  <c:v>Rural Bangladesh</c:v>
                </c:pt>
              </c:strCache>
            </c:strRef>
          </c:cat>
          <c:val>
            <c:numRef>
              <c:f>Sheet1!$C$2:$C$9</c:f>
              <c:numCache>
                <c:formatCode>0.0</c:formatCode>
                <c:ptCount val="8"/>
                <c:pt idx="0">
                  <c:v>4.3772710000000004</c:v>
                </c:pt>
                <c:pt idx="1">
                  <c:v>4.8669890000000002</c:v>
                </c:pt>
                <c:pt idx="2">
                  <c:v>4.7718780000000001</c:v>
                </c:pt>
                <c:pt idx="3">
                  <c:v>4.3931060000000004</c:v>
                </c:pt>
                <c:pt idx="4">
                  <c:v>4.1911199999999997</c:v>
                </c:pt>
                <c:pt idx="5">
                  <c:v>4.3836529999999998</c:v>
                </c:pt>
                <c:pt idx="6">
                  <c:v>4.6458259999999996</c:v>
                </c:pt>
                <c:pt idx="7">
                  <c:v>4.5851850000000001</c:v>
                </c:pt>
              </c:numCache>
            </c:numRef>
          </c:val>
          <c:extLst>
            <c:ext xmlns:c16="http://schemas.microsoft.com/office/drawing/2014/chart" uri="{C3380CC4-5D6E-409C-BE32-E72D297353CC}">
              <c16:uniqueId val="{00000008-23FA-4319-A2A5-546D21C6AAD5}"/>
            </c:ext>
          </c:extLst>
        </c:ser>
        <c:dLbls>
          <c:showLegendKey val="0"/>
          <c:showVal val="0"/>
          <c:showCatName val="0"/>
          <c:showSerName val="0"/>
          <c:showPercent val="0"/>
          <c:showBubbleSize val="0"/>
        </c:dLbls>
        <c:gapWidth val="219"/>
        <c:overlap val="-27"/>
        <c:axId val="157960832"/>
        <c:axId val="158003968"/>
      </c:barChart>
      <c:catAx>
        <c:axId val="157960832"/>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sz="1400" b="1" dirty="0">
                    <a:solidFill>
                      <a:schemeClr val="tx1"/>
                    </a:solidFill>
                  </a:rPr>
                  <a:t>Divisions</a:t>
                </a:r>
              </a:p>
            </c:rich>
          </c:tx>
          <c:layout>
            <c:manualLayout>
              <c:xMode val="edge"/>
              <c:yMode val="edge"/>
              <c:x val="0.47466737039523971"/>
              <c:y val="0.86084261977589571"/>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58003968"/>
        <c:crosses val="autoZero"/>
        <c:auto val="1"/>
        <c:lblAlgn val="ctr"/>
        <c:lblOffset val="100"/>
        <c:noMultiLvlLbl val="0"/>
      </c:catAx>
      <c:valAx>
        <c:axId val="158003968"/>
        <c:scaling>
          <c:orientation val="minMax"/>
          <c:max val="5"/>
          <c:min val="0"/>
        </c:scaling>
        <c:delete val="0"/>
        <c:axPos val="l"/>
        <c:majorGridlines>
          <c:spPr>
            <a:ln w="9525" cap="flat" cmpd="sng" algn="ctr">
              <a:no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600" b="0" i="0" u="none" strike="noStrike" kern="1200" baseline="0">
                    <a:solidFill>
                      <a:schemeClr val="tx1"/>
                    </a:solidFill>
                    <a:latin typeface="+mn-lt"/>
                    <a:ea typeface="+mn-ea"/>
                    <a:cs typeface="+mn-cs"/>
                  </a:defRPr>
                </a:pPr>
                <a:r>
                  <a:rPr lang="en-US" sz="1600" b="0" i="0" baseline="0" dirty="0">
                    <a:solidFill>
                      <a:schemeClr val="tx1"/>
                    </a:solidFill>
                    <a:effectLst/>
                  </a:rPr>
                  <a:t>Mean number of food groups</a:t>
                </a:r>
                <a:endParaRPr lang="en-US" sz="1600" b="0" dirty="0">
                  <a:solidFill>
                    <a:schemeClr val="tx1"/>
                  </a:solidFill>
                  <a:effectLst/>
                </a:endParaRPr>
              </a:p>
              <a:p>
                <a:pPr marL="0" marR="0" lvl="0" indent="0" algn="ctr" defTabSz="914400" rtl="0" eaLnBrk="1" fontAlgn="auto" latinLnBrk="0" hangingPunct="1">
                  <a:lnSpc>
                    <a:spcPct val="100000"/>
                  </a:lnSpc>
                  <a:spcBef>
                    <a:spcPts val="0"/>
                  </a:spcBef>
                  <a:spcAft>
                    <a:spcPts val="0"/>
                  </a:spcAft>
                  <a:buClrTx/>
                  <a:buSzTx/>
                  <a:buFontTx/>
                  <a:buNone/>
                  <a:tabLst/>
                  <a:defRPr sz="1600">
                    <a:solidFill>
                      <a:schemeClr val="tx1"/>
                    </a:solidFill>
                  </a:defRPr>
                </a:pPr>
                <a:endParaRPr lang="en-US" sz="1600" b="0" dirty="0">
                  <a:solidFill>
                    <a:schemeClr val="tx1"/>
                  </a:solidFill>
                </a:endParaRPr>
              </a:p>
            </c:rich>
          </c:tx>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600" b="0" i="0" u="none" strike="noStrike" kern="1200" baseline="0">
                  <a:solidFill>
                    <a:schemeClr val="tx1"/>
                  </a:solidFill>
                  <a:latin typeface="+mn-lt"/>
                  <a:ea typeface="+mn-ea"/>
                  <a:cs typeface="+mn-cs"/>
                </a:defRPr>
              </a:pPr>
              <a:endParaRPr lang="en-US"/>
            </a:p>
          </c:txPr>
        </c:title>
        <c:numFmt formatCode="0" sourceLinked="0"/>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7960832"/>
        <c:crosses val="autoZero"/>
        <c:crossBetween val="between"/>
        <c:majorUnit val="1"/>
      </c:valAx>
      <c:spPr>
        <a:noFill/>
        <a:ln>
          <a:noFill/>
        </a:ln>
        <a:effectLst/>
      </c:spPr>
    </c:plotArea>
    <c:legend>
      <c:legendPos val="b"/>
      <c:layout>
        <c:manualLayout>
          <c:xMode val="edge"/>
          <c:yMode val="edge"/>
          <c:x val="0.34619501533227304"/>
          <c:y val="0.91301802978834612"/>
          <c:w val="0.30869130941965595"/>
          <c:h val="6.4311396270804705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162019452912263E-2"/>
          <c:y val="2.6091828441431087E-2"/>
          <c:w val="0.9045991287745595"/>
          <c:h val="0.72234975412676328"/>
        </c:manualLayout>
      </c:layout>
      <c:barChart>
        <c:barDir val="col"/>
        <c:grouping val="clustered"/>
        <c:varyColors val="0"/>
        <c:ser>
          <c:idx val="0"/>
          <c:order val="0"/>
          <c:tx>
            <c:strRef>
              <c:f>Sheet1!$B$1</c:f>
              <c:strCache>
                <c:ptCount val="1"/>
                <c:pt idx="0">
                  <c:v>2011/12</c:v>
                </c:pt>
              </c:strCache>
            </c:strRef>
          </c:tx>
          <c:spPr>
            <a:solidFill>
              <a:srgbClr val="003366"/>
            </a:solidFill>
            <a:ln>
              <a:noFill/>
            </a:ln>
            <a:effectLst/>
          </c:spPr>
          <c:invertIfNegative val="0"/>
          <c:dLbls>
            <c:dLbl>
              <c:idx val="0"/>
              <c:layout>
                <c:manualLayout>
                  <c:x val="0"/>
                  <c:y val="-2.80426135314342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09F-46A4-80AD-A09362B255BA}"/>
                </c:ext>
              </c:extLst>
            </c:dLbl>
            <c:dLbl>
              <c:idx val="4"/>
              <c:layout>
                <c:manualLayout>
                  <c:x val="-1.476259252048019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DCC-4B28-8765-6FB622897BD6}"/>
                </c:ext>
              </c:extLst>
            </c:dLbl>
            <c:dLbl>
              <c:idx val="5"/>
              <c:layout>
                <c:manualLayout>
                  <c:x val="-3.08641975308642E-3"/>
                  <c:y val="-1.96422286262614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09F-46A4-80AD-A09362B255BA}"/>
                </c:ext>
              </c:extLst>
            </c:dLbl>
            <c:dLbl>
              <c:idx val="6"/>
              <c:layout>
                <c:manualLayout>
                  <c:x val="-6.1728395061728392E-3"/>
                  <c:y val="4.850392137017849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09F-46A4-80AD-A09362B255BA}"/>
                </c:ext>
              </c:extLst>
            </c:dLbl>
            <c:dLbl>
              <c:idx val="7"/>
              <c:layout>
                <c:manualLayout>
                  <c:x val="-1.4022835522052241E-2"/>
                  <c:y val="4.356773185436999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09F-46A4-80AD-A09362B255BA}"/>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Barisal</c:v>
                </c:pt>
                <c:pt idx="1">
                  <c:v>Chittagong</c:v>
                </c:pt>
                <c:pt idx="2">
                  <c:v>Dhaka</c:v>
                </c:pt>
                <c:pt idx="3">
                  <c:v>Khulna</c:v>
                </c:pt>
                <c:pt idx="4">
                  <c:v>Rajshahi</c:v>
                </c:pt>
                <c:pt idx="5">
                  <c:v>Rangpur</c:v>
                </c:pt>
                <c:pt idx="6">
                  <c:v>Sylhet</c:v>
                </c:pt>
                <c:pt idx="7">
                  <c:v>Rural Bangladesh</c:v>
                </c:pt>
              </c:strCache>
            </c:strRef>
          </c:cat>
          <c:val>
            <c:numRef>
              <c:f>Sheet1!$B$2:$B$9</c:f>
              <c:numCache>
                <c:formatCode>0.0</c:formatCode>
                <c:ptCount val="8"/>
                <c:pt idx="0">
                  <c:v>25.38</c:v>
                </c:pt>
                <c:pt idx="1">
                  <c:v>12.64</c:v>
                </c:pt>
                <c:pt idx="2">
                  <c:v>16.97</c:v>
                </c:pt>
                <c:pt idx="3">
                  <c:v>15.16</c:v>
                </c:pt>
                <c:pt idx="4">
                  <c:v>19.62</c:v>
                </c:pt>
                <c:pt idx="5">
                  <c:v>19.37</c:v>
                </c:pt>
                <c:pt idx="6">
                  <c:v>14.01</c:v>
                </c:pt>
                <c:pt idx="7">
                  <c:v>16.850000000000001</c:v>
                </c:pt>
              </c:numCache>
            </c:numRef>
          </c:val>
          <c:extLst>
            <c:ext xmlns:c16="http://schemas.microsoft.com/office/drawing/2014/chart" uri="{C3380CC4-5D6E-409C-BE32-E72D297353CC}">
              <c16:uniqueId val="{00000004-309F-46A4-80AD-A09362B255BA}"/>
            </c:ext>
          </c:extLst>
        </c:ser>
        <c:ser>
          <c:idx val="1"/>
          <c:order val="1"/>
          <c:tx>
            <c:strRef>
              <c:f>Sheet1!$C$1</c:f>
              <c:strCache>
                <c:ptCount val="1"/>
                <c:pt idx="0">
                  <c:v>2015</c:v>
                </c:pt>
              </c:strCache>
            </c:strRef>
          </c:tx>
          <c:spPr>
            <a:solidFill>
              <a:srgbClr val="FF0000"/>
            </a:solidFill>
            <a:ln>
              <a:noFill/>
            </a:ln>
            <a:effectLst/>
          </c:spPr>
          <c:invertIfNegative val="0"/>
          <c:dLbls>
            <c:dLbl>
              <c:idx val="0"/>
              <c:layout>
                <c:manualLayout>
                  <c:x val="1.2505491554177953E-3"/>
                  <c:y val="-7.09072687394790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09F-46A4-80AD-A09362B255BA}"/>
                </c:ext>
              </c:extLst>
            </c:dLbl>
            <c:dLbl>
              <c:idx val="1"/>
              <c:layout>
                <c:manualLayout>
                  <c:x val="3.5411589945494744E-3"/>
                  <c:y val="-9.700709910174822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09F-46A4-80AD-A09362B255BA}"/>
                </c:ext>
              </c:extLst>
            </c:dLbl>
            <c:dLbl>
              <c:idx val="2"/>
              <c:layout>
                <c:manualLayout>
                  <c:x val="9.2592592592592622E-3"/>
                  <c:y val="-4.850392137017849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09F-46A4-80AD-A09362B255BA}"/>
                </c:ext>
              </c:extLst>
            </c:dLbl>
            <c:dLbl>
              <c:idx val="3"/>
              <c:layout>
                <c:manualLayout>
                  <c:x val="-4.9222785388319083E-3"/>
                  <c:y val="-6.1601852894403074E-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09F-46A4-80AD-A09362B255BA}"/>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Barisal</c:v>
                </c:pt>
                <c:pt idx="1">
                  <c:v>Chittagong</c:v>
                </c:pt>
                <c:pt idx="2">
                  <c:v>Dhaka</c:v>
                </c:pt>
                <c:pt idx="3">
                  <c:v>Khulna</c:v>
                </c:pt>
                <c:pt idx="4">
                  <c:v>Rajshahi</c:v>
                </c:pt>
                <c:pt idx="5">
                  <c:v>Rangpur</c:v>
                </c:pt>
                <c:pt idx="6">
                  <c:v>Sylhet</c:v>
                </c:pt>
                <c:pt idx="7">
                  <c:v>Rural Bangladesh</c:v>
                </c:pt>
              </c:strCache>
            </c:strRef>
          </c:cat>
          <c:val>
            <c:numRef>
              <c:f>Sheet1!$C$2:$C$9</c:f>
              <c:numCache>
                <c:formatCode>0.0</c:formatCode>
                <c:ptCount val="8"/>
                <c:pt idx="0">
                  <c:v>23.14</c:v>
                </c:pt>
                <c:pt idx="1">
                  <c:v>22.08</c:v>
                </c:pt>
                <c:pt idx="2">
                  <c:v>22.44</c:v>
                </c:pt>
                <c:pt idx="3">
                  <c:v>35.25</c:v>
                </c:pt>
                <c:pt idx="4">
                  <c:v>20.73</c:v>
                </c:pt>
                <c:pt idx="5">
                  <c:v>18.489999999999998</c:v>
                </c:pt>
                <c:pt idx="6">
                  <c:v>25.83</c:v>
                </c:pt>
                <c:pt idx="7">
                  <c:v>23.36</c:v>
                </c:pt>
              </c:numCache>
            </c:numRef>
          </c:val>
          <c:extLst>
            <c:ext xmlns:c16="http://schemas.microsoft.com/office/drawing/2014/chart" uri="{C3380CC4-5D6E-409C-BE32-E72D297353CC}">
              <c16:uniqueId val="{00000009-309F-46A4-80AD-A09362B255BA}"/>
            </c:ext>
          </c:extLst>
        </c:ser>
        <c:dLbls>
          <c:showLegendKey val="0"/>
          <c:showVal val="0"/>
          <c:showCatName val="0"/>
          <c:showSerName val="0"/>
          <c:showPercent val="0"/>
          <c:showBubbleSize val="0"/>
        </c:dLbls>
        <c:gapWidth val="219"/>
        <c:overlap val="-27"/>
        <c:axId val="184052352"/>
        <c:axId val="184275712"/>
      </c:barChart>
      <c:catAx>
        <c:axId val="184052352"/>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sz="1600" b="1" dirty="0">
                    <a:solidFill>
                      <a:schemeClr val="tx1"/>
                    </a:solidFill>
                  </a:rPr>
                  <a:t>Divisions</a:t>
                </a:r>
              </a:p>
            </c:rich>
          </c:tx>
          <c:layout>
            <c:manualLayout>
              <c:xMode val="edge"/>
              <c:yMode val="edge"/>
              <c:x val="0.47973892297007081"/>
              <c:y val="0.85639837418386766"/>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184275712"/>
        <c:crosses val="autoZero"/>
        <c:auto val="1"/>
        <c:lblAlgn val="ctr"/>
        <c:lblOffset val="100"/>
        <c:noMultiLvlLbl val="0"/>
      </c:catAx>
      <c:valAx>
        <c:axId val="184275712"/>
        <c:scaling>
          <c:orientation val="minMax"/>
          <c:max val="40"/>
          <c:min val="0"/>
        </c:scaling>
        <c:delete val="0"/>
        <c:axPos val="l"/>
        <c:majorGridlines>
          <c:spPr>
            <a:ln w="9525" cap="flat" cmpd="sng" algn="ctr">
              <a:no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schemeClr val="tx1"/>
                    </a:solidFill>
                    <a:latin typeface="+mn-lt"/>
                    <a:ea typeface="+mn-ea"/>
                    <a:cs typeface="+mn-cs"/>
                  </a:defRPr>
                </a:pPr>
                <a:r>
                  <a:rPr lang="en-US" sz="1600" b="1" i="0" baseline="0" dirty="0">
                    <a:solidFill>
                      <a:schemeClr val="tx1"/>
                    </a:solidFill>
                    <a:effectLst/>
                  </a:rPr>
                  <a:t>Percent of children</a:t>
                </a:r>
                <a:endParaRPr lang="en-US" sz="1600" b="1" dirty="0">
                  <a:solidFill>
                    <a:schemeClr val="tx1"/>
                  </a:solidFill>
                  <a:effectLst/>
                </a:endParaRPr>
              </a:p>
              <a:p>
                <a:pPr marL="0" marR="0" lvl="0" indent="0" algn="ctr" defTabSz="914400" rtl="0" eaLnBrk="1" fontAlgn="auto" latinLnBrk="0" hangingPunct="1">
                  <a:lnSpc>
                    <a:spcPct val="100000"/>
                  </a:lnSpc>
                  <a:spcBef>
                    <a:spcPts val="0"/>
                  </a:spcBef>
                  <a:spcAft>
                    <a:spcPts val="0"/>
                  </a:spcAft>
                  <a:buClrTx/>
                  <a:buSzTx/>
                  <a:buFontTx/>
                  <a:buNone/>
                  <a:tabLst/>
                  <a:defRPr sz="1600" b="1">
                    <a:solidFill>
                      <a:schemeClr val="tx1"/>
                    </a:solidFill>
                  </a:defRPr>
                </a:pPr>
                <a:endParaRPr lang="en-US" sz="1600" b="1" dirty="0">
                  <a:solidFill>
                    <a:schemeClr val="tx1"/>
                  </a:solidFill>
                </a:endParaRPr>
              </a:p>
            </c:rich>
          </c:tx>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schemeClr val="tx1"/>
                  </a:solidFill>
                  <a:latin typeface="+mn-lt"/>
                  <a:ea typeface="+mn-ea"/>
                  <a:cs typeface="+mn-cs"/>
                </a:defRPr>
              </a:pPr>
              <a:endParaRPr lang="en-US"/>
            </a:p>
          </c:txPr>
        </c:title>
        <c:numFmt formatCode="0" sourceLinked="0"/>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84052352"/>
        <c:crosses val="autoZero"/>
        <c:crossBetween val="between"/>
        <c:majorUnit val="5"/>
      </c:valAx>
      <c:spPr>
        <a:noFill/>
        <a:ln>
          <a:noFill/>
        </a:ln>
        <a:effectLst/>
      </c:spPr>
    </c:plotArea>
    <c:legend>
      <c:legendPos val="b"/>
      <c:layout>
        <c:manualLayout>
          <c:xMode val="edge"/>
          <c:yMode val="edge"/>
          <c:x val="0.35490911456729934"/>
          <c:y val="0.92928423671861249"/>
          <c:w val="0.30869130941965595"/>
          <c:h val="6.4311396270804705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997160900841833"/>
          <c:y val="2.0909455615807291E-2"/>
          <c:w val="0.79002839099158162"/>
          <c:h val="0.87181999305827895"/>
        </c:manualLayout>
      </c:layout>
      <c:barChart>
        <c:barDir val="col"/>
        <c:grouping val="clustered"/>
        <c:varyColors val="0"/>
        <c:ser>
          <c:idx val="0"/>
          <c:order val="0"/>
          <c:tx>
            <c:strRef>
              <c:f>Sheet1!$B$1</c:f>
              <c:strCache>
                <c:ptCount val="1"/>
                <c:pt idx="0">
                  <c:v>Column2</c:v>
                </c:pt>
              </c:strCache>
            </c:strRef>
          </c:tx>
          <c:spPr>
            <a:solidFill>
              <a:schemeClr val="accent1"/>
            </a:solidFill>
            <a:ln>
              <a:noFill/>
            </a:ln>
            <a:effectLst/>
          </c:spPr>
          <c:invertIfNegative val="0"/>
          <c:dPt>
            <c:idx val="0"/>
            <c:invertIfNegative val="0"/>
            <c:bubble3D val="0"/>
            <c:spPr>
              <a:solidFill>
                <a:schemeClr val="tx2">
                  <a:lumMod val="75000"/>
                </a:schemeClr>
              </a:solidFill>
              <a:ln>
                <a:noFill/>
              </a:ln>
              <a:effectLst/>
            </c:spPr>
            <c:extLst>
              <c:ext xmlns:c16="http://schemas.microsoft.com/office/drawing/2014/chart" uri="{C3380CC4-5D6E-409C-BE32-E72D297353CC}">
                <c16:uniqueId val="{00000001-8AFA-4BD4-B7EC-D101EB124FBF}"/>
              </c:ext>
            </c:extLst>
          </c:dPt>
          <c:dPt>
            <c:idx val="1"/>
            <c:invertIfNegative val="0"/>
            <c:bubble3D val="0"/>
            <c:spPr>
              <a:solidFill>
                <a:srgbClr val="FF0000"/>
              </a:solidFill>
              <a:ln>
                <a:noFill/>
              </a:ln>
              <a:effectLst/>
            </c:spPr>
            <c:extLst>
              <c:ext xmlns:c16="http://schemas.microsoft.com/office/drawing/2014/chart" uri="{C3380CC4-5D6E-409C-BE32-E72D297353CC}">
                <c16:uniqueId val="{00000003-8AFA-4BD4-B7EC-D101EB124FBF}"/>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AFA-4BD4-B7EC-D101EB124FBF}"/>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AFA-4BD4-B7EC-D101EB124FBF}"/>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2011/12</c:v>
                </c:pt>
                <c:pt idx="1">
                  <c:v>2015</c:v>
                </c:pt>
              </c:strCache>
            </c:strRef>
          </c:cat>
          <c:val>
            <c:numRef>
              <c:f>Sheet1!$B$2:$B$3</c:f>
              <c:numCache>
                <c:formatCode>#,##0.00</c:formatCode>
                <c:ptCount val="2"/>
                <c:pt idx="0" formatCode="General">
                  <c:v>23.115659999999998</c:v>
                </c:pt>
                <c:pt idx="1">
                  <c:v>8.3638890000000004</c:v>
                </c:pt>
              </c:numCache>
            </c:numRef>
          </c:val>
          <c:extLst>
            <c:ext xmlns:c16="http://schemas.microsoft.com/office/drawing/2014/chart" uri="{C3380CC4-5D6E-409C-BE32-E72D297353CC}">
              <c16:uniqueId val="{00000004-8AFA-4BD4-B7EC-D101EB124FBF}"/>
            </c:ext>
          </c:extLst>
        </c:ser>
        <c:dLbls>
          <c:showLegendKey val="0"/>
          <c:showVal val="0"/>
          <c:showCatName val="0"/>
          <c:showSerName val="0"/>
          <c:showPercent val="0"/>
          <c:showBubbleSize val="0"/>
        </c:dLbls>
        <c:gapWidth val="219"/>
        <c:overlap val="-27"/>
        <c:axId val="287808656"/>
        <c:axId val="289602992"/>
      </c:barChart>
      <c:catAx>
        <c:axId val="287808656"/>
        <c:scaling>
          <c:orientation val="minMax"/>
        </c:scaling>
        <c:delete val="0"/>
        <c:axPos val="b"/>
        <c:numFmt formatCode="General" sourceLinked="1"/>
        <c:majorTickMark val="none"/>
        <c:minorTickMark val="none"/>
        <c:tickLblPos val="nextTo"/>
        <c:spPr>
          <a:noFill/>
          <a:ln w="9525" cap="flat" cmpd="sng" algn="ctr">
            <a:solidFill>
              <a:schemeClr val="tx1">
                <a:lumMod val="75000"/>
                <a:lumOff val="2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289602992"/>
        <c:crosses val="autoZero"/>
        <c:auto val="1"/>
        <c:lblAlgn val="ctr"/>
        <c:lblOffset val="100"/>
        <c:noMultiLvlLbl val="0"/>
      </c:catAx>
      <c:valAx>
        <c:axId val="289602992"/>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400" b="1" dirty="0">
                    <a:solidFill>
                      <a:schemeClr val="tx1"/>
                    </a:solidFill>
                  </a:rPr>
                  <a:t>Percent</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78086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748041427775143"/>
          <c:y val="2.3771788665161126E-2"/>
          <c:w val="0.78994591340798992"/>
          <c:h val="0.87181999305827895"/>
        </c:manualLayout>
      </c:layout>
      <c:barChart>
        <c:barDir val="col"/>
        <c:grouping val="clustered"/>
        <c:varyColors val="0"/>
        <c:ser>
          <c:idx val="0"/>
          <c:order val="0"/>
          <c:tx>
            <c:strRef>
              <c:f>Sheet1!$B$1</c:f>
              <c:strCache>
                <c:ptCount val="1"/>
                <c:pt idx="0">
                  <c:v>Column2</c:v>
                </c:pt>
              </c:strCache>
            </c:strRef>
          </c:tx>
          <c:spPr>
            <a:solidFill>
              <a:schemeClr val="accent1"/>
            </a:solidFill>
            <a:ln>
              <a:noFill/>
            </a:ln>
            <a:effectLst/>
          </c:spPr>
          <c:invertIfNegative val="0"/>
          <c:dPt>
            <c:idx val="0"/>
            <c:invertIfNegative val="0"/>
            <c:bubble3D val="0"/>
            <c:spPr>
              <a:solidFill>
                <a:schemeClr val="tx2">
                  <a:lumMod val="75000"/>
                </a:schemeClr>
              </a:solidFill>
              <a:ln>
                <a:noFill/>
              </a:ln>
              <a:effectLst/>
            </c:spPr>
            <c:extLst>
              <c:ext xmlns:c16="http://schemas.microsoft.com/office/drawing/2014/chart" uri="{C3380CC4-5D6E-409C-BE32-E72D297353CC}">
                <c16:uniqueId val="{00000001-4AEA-42D5-BD97-EAC77202BC1D}"/>
              </c:ext>
            </c:extLst>
          </c:dPt>
          <c:dPt>
            <c:idx val="1"/>
            <c:invertIfNegative val="0"/>
            <c:bubble3D val="0"/>
            <c:spPr>
              <a:solidFill>
                <a:srgbClr val="FF0000"/>
              </a:solidFill>
              <a:ln>
                <a:noFill/>
              </a:ln>
              <a:effectLst/>
            </c:spPr>
            <c:extLst>
              <c:ext xmlns:c16="http://schemas.microsoft.com/office/drawing/2014/chart" uri="{C3380CC4-5D6E-409C-BE32-E72D297353CC}">
                <c16:uniqueId val="{00000003-4AEA-42D5-BD97-EAC77202BC1D}"/>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AEA-42D5-BD97-EAC77202BC1D}"/>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AEA-42D5-BD97-EAC77202BC1D}"/>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2011/12</c:v>
                </c:pt>
                <c:pt idx="1">
                  <c:v>2015</c:v>
                </c:pt>
              </c:strCache>
            </c:strRef>
          </c:cat>
          <c:val>
            <c:numRef>
              <c:f>Sheet1!$B$2:$B$3</c:f>
              <c:numCache>
                <c:formatCode>#,##0.00</c:formatCode>
                <c:ptCount val="2"/>
                <c:pt idx="0" formatCode="General">
                  <c:v>56.406999999999996</c:v>
                </c:pt>
                <c:pt idx="1">
                  <c:v>66.688379999999995</c:v>
                </c:pt>
              </c:numCache>
            </c:numRef>
          </c:val>
          <c:extLst>
            <c:ext xmlns:c16="http://schemas.microsoft.com/office/drawing/2014/chart" uri="{C3380CC4-5D6E-409C-BE32-E72D297353CC}">
              <c16:uniqueId val="{00000004-4AEA-42D5-BD97-EAC77202BC1D}"/>
            </c:ext>
          </c:extLst>
        </c:ser>
        <c:dLbls>
          <c:showLegendKey val="0"/>
          <c:showVal val="0"/>
          <c:showCatName val="0"/>
          <c:showSerName val="0"/>
          <c:showPercent val="0"/>
          <c:showBubbleSize val="0"/>
        </c:dLbls>
        <c:gapWidth val="219"/>
        <c:overlap val="-27"/>
        <c:axId val="289603776"/>
        <c:axId val="289604168"/>
      </c:barChart>
      <c:catAx>
        <c:axId val="289603776"/>
        <c:scaling>
          <c:orientation val="minMax"/>
        </c:scaling>
        <c:delete val="0"/>
        <c:axPos val="b"/>
        <c:numFmt formatCode="General" sourceLinked="1"/>
        <c:majorTickMark val="none"/>
        <c:minorTickMark val="none"/>
        <c:tickLblPos val="nextTo"/>
        <c:spPr>
          <a:noFill/>
          <a:ln w="9525" cap="flat" cmpd="sng" algn="ctr">
            <a:solidFill>
              <a:schemeClr val="tx1">
                <a:lumMod val="75000"/>
                <a:lumOff val="2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289604168"/>
        <c:crosses val="autoZero"/>
        <c:auto val="1"/>
        <c:lblAlgn val="ctr"/>
        <c:lblOffset val="100"/>
        <c:noMultiLvlLbl val="0"/>
      </c:catAx>
      <c:valAx>
        <c:axId val="289604168"/>
        <c:scaling>
          <c:orientation val="minMax"/>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400" b="1" dirty="0">
                    <a:solidFill>
                      <a:schemeClr val="tx1"/>
                    </a:solidFill>
                  </a:rPr>
                  <a:t>Food consumption score</a:t>
                </a:r>
              </a:p>
            </c:rich>
          </c:tx>
          <c:layout>
            <c:manualLayout>
              <c:xMode val="edge"/>
              <c:yMode val="edge"/>
              <c:x val="1.2573672314258643E-2"/>
              <c:y val="0.22968004357060279"/>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96037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solidFill>
                <a:latin typeface="+mn-lt"/>
                <a:ea typeface="+mn-ea"/>
                <a:cs typeface="+mn-cs"/>
              </a:defRPr>
            </a:pPr>
            <a:r>
              <a:rPr lang="en-US" sz="2400" b="1" dirty="0">
                <a:solidFill>
                  <a:schemeClr val="tx1"/>
                </a:solidFill>
              </a:rPr>
              <a:t>Average FCS</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2011/12 </c:v>
                </c:pt>
              </c:strCache>
            </c:strRef>
          </c:tx>
          <c:spPr>
            <a:solidFill>
              <a:schemeClr val="tx2">
                <a:lumMod val="7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1st Quintile
(Poorest)</c:v>
                </c:pt>
                <c:pt idx="1">
                  <c:v>2nd Quintile</c:v>
                </c:pt>
                <c:pt idx="2">
                  <c:v>3rd Quintile</c:v>
                </c:pt>
                <c:pt idx="3">
                  <c:v>4th Quintile</c:v>
                </c:pt>
                <c:pt idx="4">
                  <c:v>5th Quintile
(Richest)</c:v>
                </c:pt>
                <c:pt idx="5">
                  <c:v>All</c:v>
                </c:pt>
              </c:strCache>
            </c:strRef>
          </c:cat>
          <c:val>
            <c:numRef>
              <c:f>Sheet1!$B$2:$B$7</c:f>
              <c:numCache>
                <c:formatCode>0.00</c:formatCode>
                <c:ptCount val="6"/>
                <c:pt idx="0">
                  <c:v>42.252670000000002</c:v>
                </c:pt>
                <c:pt idx="1">
                  <c:v>50.534640000000003</c:v>
                </c:pt>
                <c:pt idx="2">
                  <c:v>55.521920000000001</c:v>
                </c:pt>
                <c:pt idx="3">
                  <c:v>62.704349999999998</c:v>
                </c:pt>
                <c:pt idx="4">
                  <c:v>71.02731</c:v>
                </c:pt>
                <c:pt idx="5" formatCode="#,##0.00">
                  <c:v>56.407130000000002</c:v>
                </c:pt>
              </c:numCache>
            </c:numRef>
          </c:val>
          <c:extLst>
            <c:ext xmlns:c16="http://schemas.microsoft.com/office/drawing/2014/chart" uri="{C3380CC4-5D6E-409C-BE32-E72D297353CC}">
              <c16:uniqueId val="{00000000-C3B7-4800-BB2A-D725FAEB0493}"/>
            </c:ext>
          </c:extLst>
        </c:ser>
        <c:ser>
          <c:idx val="1"/>
          <c:order val="1"/>
          <c:tx>
            <c:strRef>
              <c:f>Sheet1!$C$1</c:f>
              <c:strCache>
                <c:ptCount val="1"/>
                <c:pt idx="0">
                  <c:v>2015</c:v>
                </c:pt>
              </c:strCache>
            </c:strRef>
          </c:tx>
          <c:spPr>
            <a:solidFill>
              <a:srgbClr val="FF0000"/>
            </a:solidFill>
            <a:ln>
              <a:noFill/>
            </a:ln>
            <a:effectLst/>
          </c:spPr>
          <c:invertIfNegative val="0"/>
          <c:dLbls>
            <c:dLbl>
              <c:idx val="0"/>
              <c:layout>
                <c:manualLayout>
                  <c:x val="1.69753086419752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3B7-4800-BB2A-D725FAEB0493}"/>
                </c:ext>
              </c:extLst>
            </c:dLbl>
            <c:dLbl>
              <c:idx val="1"/>
              <c:layout>
                <c:manualLayout>
                  <c:x val="9.2592592592592587E-3"/>
                  <c:y val="-9.700784274035742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3B7-4800-BB2A-D725FAEB0493}"/>
                </c:ext>
              </c:extLst>
            </c:dLbl>
            <c:dLbl>
              <c:idx val="2"/>
              <c:layout>
                <c:manualLayout>
                  <c:x val="9.2592592592592587E-3"/>
                  <c:y val="-4.85039213701784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3B7-4800-BB2A-D725FAEB0493}"/>
                </c:ext>
              </c:extLst>
            </c:dLbl>
            <c:dLbl>
              <c:idx val="3"/>
              <c:layout>
                <c:manualLayout>
                  <c:x val="1.0802469135802413E-2"/>
                  <c:y val="-2.425196068508924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3B7-4800-BB2A-D725FAEB0493}"/>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1st Quintile
(Poorest)</c:v>
                </c:pt>
                <c:pt idx="1">
                  <c:v>2nd Quintile</c:v>
                </c:pt>
                <c:pt idx="2">
                  <c:v>3rd Quintile</c:v>
                </c:pt>
                <c:pt idx="3">
                  <c:v>4th Quintile</c:v>
                </c:pt>
                <c:pt idx="4">
                  <c:v>5th Quintile
(Richest)</c:v>
                </c:pt>
                <c:pt idx="5">
                  <c:v>All</c:v>
                </c:pt>
              </c:strCache>
            </c:strRef>
          </c:cat>
          <c:val>
            <c:numRef>
              <c:f>Sheet1!$C$2:$C$7</c:f>
              <c:numCache>
                <c:formatCode>0.00</c:formatCode>
                <c:ptCount val="6"/>
                <c:pt idx="0">
                  <c:v>52.605589999999999</c:v>
                </c:pt>
                <c:pt idx="1">
                  <c:v>61.43591</c:v>
                </c:pt>
                <c:pt idx="2">
                  <c:v>67.024749999999997</c:v>
                </c:pt>
                <c:pt idx="3">
                  <c:v>72.683949999999996</c:v>
                </c:pt>
                <c:pt idx="4">
                  <c:v>79.697029999999998</c:v>
                </c:pt>
                <c:pt idx="5" formatCode="#,##0.00">
                  <c:v>66.688379999999995</c:v>
                </c:pt>
              </c:numCache>
            </c:numRef>
          </c:val>
          <c:extLst>
            <c:ext xmlns:c16="http://schemas.microsoft.com/office/drawing/2014/chart" uri="{C3380CC4-5D6E-409C-BE32-E72D297353CC}">
              <c16:uniqueId val="{00000005-C3B7-4800-BB2A-D725FAEB0493}"/>
            </c:ext>
          </c:extLst>
        </c:ser>
        <c:dLbls>
          <c:showLegendKey val="0"/>
          <c:showVal val="0"/>
          <c:showCatName val="0"/>
          <c:showSerName val="0"/>
          <c:showPercent val="0"/>
          <c:showBubbleSize val="0"/>
        </c:dLbls>
        <c:gapWidth val="219"/>
        <c:overlap val="-27"/>
        <c:axId val="339980264"/>
        <c:axId val="339992808"/>
      </c:barChart>
      <c:catAx>
        <c:axId val="339980264"/>
        <c:scaling>
          <c:orientation val="minMax"/>
        </c:scaling>
        <c:delete val="0"/>
        <c:axPos val="b"/>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339992808"/>
        <c:crosses val="autoZero"/>
        <c:auto val="1"/>
        <c:lblAlgn val="ctr"/>
        <c:lblOffset val="100"/>
        <c:noMultiLvlLbl val="0"/>
      </c:catAx>
      <c:valAx>
        <c:axId val="339992808"/>
        <c:scaling>
          <c:orientation val="minMax"/>
          <c:max val="90"/>
          <c:min val="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sz="1400" b="1" baseline="0" dirty="0">
                    <a:solidFill>
                      <a:schemeClr val="tx1"/>
                    </a:solidFill>
                  </a:rPr>
                  <a:t>Food Consumption Score</a:t>
                </a:r>
              </a:p>
            </c:rich>
          </c:tx>
          <c:layout>
            <c:manualLayout>
              <c:xMode val="edge"/>
              <c:yMode val="edge"/>
              <c:x val="1.3888905100866643E-2"/>
              <c:y val="0.23456952729706854"/>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0" sourceLinked="0"/>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39980264"/>
        <c:crosses val="autoZero"/>
        <c:crossBetween val="between"/>
        <c:majorUnit val="10"/>
        <c:min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solidFill>
                <a:latin typeface="+mn-lt"/>
                <a:ea typeface="+mn-ea"/>
                <a:cs typeface="+mn-cs"/>
              </a:defRPr>
            </a:pPr>
            <a:r>
              <a:rPr lang="en-US" sz="1800" b="1" dirty="0">
                <a:effectLst/>
              </a:rPr>
              <a:t>Percentage of households with low FCS (&lt;42)</a:t>
            </a:r>
            <a:endParaRPr lang="en-US" sz="2400" dirty="0">
              <a:effectLst/>
            </a:endParaRPr>
          </a:p>
        </c:rich>
      </c:tx>
      <c:layout>
        <c:manualLayout>
          <c:xMode val="edge"/>
          <c:yMode val="edge"/>
          <c:x val="0.24921845946109364"/>
          <c:y val="5.0006890713287261E-2"/>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7.6913137234806736E-2"/>
          <c:y val="0.1157661488787825"/>
          <c:w val="0.90085051407403294"/>
          <c:h val="0.69549386726517437"/>
        </c:manualLayout>
      </c:layout>
      <c:barChart>
        <c:barDir val="col"/>
        <c:grouping val="clustered"/>
        <c:varyColors val="0"/>
        <c:ser>
          <c:idx val="0"/>
          <c:order val="0"/>
          <c:tx>
            <c:strRef>
              <c:f>Sheet1!$B$1</c:f>
              <c:strCache>
                <c:ptCount val="1"/>
                <c:pt idx="0">
                  <c:v>2011/12 </c:v>
                </c:pt>
              </c:strCache>
            </c:strRef>
          </c:tx>
          <c:spPr>
            <a:solidFill>
              <a:schemeClr val="tx2">
                <a:lumMod val="7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1st Quintile
(Poorest)</c:v>
                </c:pt>
                <c:pt idx="1">
                  <c:v>2nd Quintile</c:v>
                </c:pt>
                <c:pt idx="2">
                  <c:v>3rd Quintile</c:v>
                </c:pt>
                <c:pt idx="3">
                  <c:v>4th Quintile</c:v>
                </c:pt>
                <c:pt idx="4">
                  <c:v>5th Quintile
(Richest)</c:v>
                </c:pt>
                <c:pt idx="5">
                  <c:v>All</c:v>
                </c:pt>
              </c:strCache>
            </c:strRef>
          </c:cat>
          <c:val>
            <c:numRef>
              <c:f>Sheet1!$B$2:$B$7</c:f>
              <c:numCache>
                <c:formatCode>0.00</c:formatCode>
                <c:ptCount val="6"/>
                <c:pt idx="0">
                  <c:v>55.241140000000001</c:v>
                </c:pt>
                <c:pt idx="1">
                  <c:v>27.89791</c:v>
                </c:pt>
                <c:pt idx="2">
                  <c:v>19.568429999999999</c:v>
                </c:pt>
                <c:pt idx="3">
                  <c:v>9.8990159999999996</c:v>
                </c:pt>
                <c:pt idx="4">
                  <c:v>2.960127</c:v>
                </c:pt>
                <c:pt idx="5" formatCode="#,##0.00">
                  <c:v>23.115659999999998</c:v>
                </c:pt>
              </c:numCache>
            </c:numRef>
          </c:val>
          <c:extLst>
            <c:ext xmlns:c16="http://schemas.microsoft.com/office/drawing/2014/chart" uri="{C3380CC4-5D6E-409C-BE32-E72D297353CC}">
              <c16:uniqueId val="{00000000-9243-4877-BBFE-EF1BCA8331C2}"/>
            </c:ext>
          </c:extLst>
        </c:ser>
        <c:ser>
          <c:idx val="1"/>
          <c:order val="1"/>
          <c:tx>
            <c:strRef>
              <c:f>Sheet1!$C$1</c:f>
              <c:strCache>
                <c:ptCount val="1"/>
                <c:pt idx="0">
                  <c:v>2015</c:v>
                </c:pt>
              </c:strCache>
            </c:strRef>
          </c:tx>
          <c:spPr>
            <a:solidFill>
              <a:srgbClr val="FF0000"/>
            </a:solidFill>
            <a:ln>
              <a:noFill/>
            </a:ln>
            <a:effectLst/>
          </c:spPr>
          <c:invertIfNegative val="0"/>
          <c:dLbls>
            <c:dLbl>
              <c:idx val="0"/>
              <c:layout>
                <c:manualLayout>
                  <c:x val="1.69753086419752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243-4877-BBFE-EF1BCA8331C2}"/>
                </c:ext>
              </c:extLst>
            </c:dLbl>
            <c:dLbl>
              <c:idx val="1"/>
              <c:layout>
                <c:manualLayout>
                  <c:x val="9.2592592592592587E-3"/>
                  <c:y val="-9.700784274035742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243-4877-BBFE-EF1BCA8331C2}"/>
                </c:ext>
              </c:extLst>
            </c:dLbl>
            <c:dLbl>
              <c:idx val="2"/>
              <c:layout>
                <c:manualLayout>
                  <c:x val="9.2592592592592587E-3"/>
                  <c:y val="-4.85039213701784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243-4877-BBFE-EF1BCA8331C2}"/>
                </c:ext>
              </c:extLst>
            </c:dLbl>
            <c:dLbl>
              <c:idx val="3"/>
              <c:layout>
                <c:manualLayout>
                  <c:x val="1.0802469135802413E-2"/>
                  <c:y val="-2.425196068508924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243-4877-BBFE-EF1BCA8331C2}"/>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1st Quintile
(Poorest)</c:v>
                </c:pt>
                <c:pt idx="1">
                  <c:v>2nd Quintile</c:v>
                </c:pt>
                <c:pt idx="2">
                  <c:v>3rd Quintile</c:v>
                </c:pt>
                <c:pt idx="3">
                  <c:v>4th Quintile</c:v>
                </c:pt>
                <c:pt idx="4">
                  <c:v>5th Quintile
(Richest)</c:v>
                </c:pt>
                <c:pt idx="5">
                  <c:v>All</c:v>
                </c:pt>
              </c:strCache>
            </c:strRef>
          </c:cat>
          <c:val>
            <c:numRef>
              <c:f>Sheet1!$C$2:$C$7</c:f>
              <c:numCache>
                <c:formatCode>0.00</c:formatCode>
                <c:ptCount val="6"/>
                <c:pt idx="0">
                  <c:v>24.973400000000002</c:v>
                </c:pt>
                <c:pt idx="1">
                  <c:v>8.6344480000000008</c:v>
                </c:pt>
                <c:pt idx="2">
                  <c:v>4.3820410000000001</c:v>
                </c:pt>
                <c:pt idx="3">
                  <c:v>2.6415760000000001</c:v>
                </c:pt>
                <c:pt idx="4">
                  <c:v>1.183686</c:v>
                </c:pt>
                <c:pt idx="5" formatCode="#,##0.00">
                  <c:v>8.3638890000000004</c:v>
                </c:pt>
              </c:numCache>
            </c:numRef>
          </c:val>
          <c:extLst>
            <c:ext xmlns:c16="http://schemas.microsoft.com/office/drawing/2014/chart" uri="{C3380CC4-5D6E-409C-BE32-E72D297353CC}">
              <c16:uniqueId val="{00000005-9243-4877-BBFE-EF1BCA8331C2}"/>
            </c:ext>
          </c:extLst>
        </c:ser>
        <c:dLbls>
          <c:showLegendKey val="0"/>
          <c:showVal val="0"/>
          <c:showCatName val="0"/>
          <c:showSerName val="0"/>
          <c:showPercent val="0"/>
          <c:showBubbleSize val="0"/>
        </c:dLbls>
        <c:gapWidth val="219"/>
        <c:overlap val="-27"/>
        <c:axId val="384081680"/>
        <c:axId val="410966216"/>
      </c:barChart>
      <c:catAx>
        <c:axId val="384081680"/>
        <c:scaling>
          <c:orientation val="minMax"/>
        </c:scaling>
        <c:delete val="0"/>
        <c:axPos val="b"/>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410966216"/>
        <c:crosses val="autoZero"/>
        <c:auto val="1"/>
        <c:lblAlgn val="ctr"/>
        <c:lblOffset val="100"/>
        <c:noMultiLvlLbl val="0"/>
      </c:catAx>
      <c:valAx>
        <c:axId val="410966216"/>
        <c:scaling>
          <c:orientation val="minMax"/>
          <c:max val="65"/>
          <c:min val="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sz="1400" b="1" baseline="0" dirty="0">
                    <a:solidFill>
                      <a:schemeClr val="tx1"/>
                    </a:solidFill>
                  </a:rPr>
                  <a:t>Percent</a:t>
                </a:r>
              </a:p>
            </c:rich>
          </c:tx>
          <c:layout>
            <c:manualLayout>
              <c:xMode val="edge"/>
              <c:yMode val="edge"/>
              <c:x val="1.3888905100866643E-2"/>
              <c:y val="0.36458744315161545"/>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0" sourceLinked="0"/>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84081680"/>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2011/12 </c:v>
                </c:pt>
              </c:strCache>
            </c:strRef>
          </c:tx>
          <c:spPr>
            <a:solidFill>
              <a:schemeClr val="tx2">
                <a:lumMod val="75000"/>
              </a:schemeClr>
            </a:solidFill>
            <a:ln>
              <a:noFill/>
            </a:ln>
            <a:effectLst/>
          </c:spPr>
          <c:invertIfNegative val="0"/>
          <c:dLbls>
            <c:dLbl>
              <c:idx val="6"/>
              <c:layout>
                <c:manualLayout>
                  <c:x val="-6.1728395061728392E-3"/>
                  <c:y val="4.85039213701784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B26-4B86-B02B-E7D637B96CFA}"/>
                </c:ext>
              </c:extLst>
            </c:dLbl>
            <c:dLbl>
              <c:idx val="7"/>
              <c:layout>
                <c:manualLayout>
                  <c:x val="-1.6975308641975308E-2"/>
                  <c:y val="9.70078427403569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B26-4B86-B02B-E7D637B96CFA}"/>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Staples</c:v>
                </c:pt>
                <c:pt idx="1">
                  <c:v>Vegetables</c:v>
                </c:pt>
                <c:pt idx="2">
                  <c:v>Fruits</c:v>
                </c:pt>
                <c:pt idx="3">
                  <c:v>Legumes</c:v>
                </c:pt>
                <c:pt idx="4">
                  <c:v>Dairy</c:v>
                </c:pt>
                <c:pt idx="5">
                  <c:v>Meat/eggs/fish</c:v>
                </c:pt>
                <c:pt idx="6">
                  <c:v>Olis/fat</c:v>
                </c:pt>
                <c:pt idx="7">
                  <c:v>Sugar/honey</c:v>
                </c:pt>
              </c:strCache>
            </c:strRef>
          </c:cat>
          <c:val>
            <c:numRef>
              <c:f>Sheet1!$B$2:$B$9</c:f>
              <c:numCache>
                <c:formatCode>General</c:formatCode>
                <c:ptCount val="8"/>
                <c:pt idx="0">
                  <c:v>6.9925949999999997</c:v>
                </c:pt>
                <c:pt idx="1">
                  <c:v>6.8954069999999996</c:v>
                </c:pt>
                <c:pt idx="2">
                  <c:v>1.6255329999999999</c:v>
                </c:pt>
                <c:pt idx="3">
                  <c:v>1.153394</c:v>
                </c:pt>
                <c:pt idx="4">
                  <c:v>1.5905910000000001</c:v>
                </c:pt>
                <c:pt idx="5">
                  <c:v>4.8210639999999998</c:v>
                </c:pt>
                <c:pt idx="6">
                  <c:v>6.9183510000000004</c:v>
                </c:pt>
                <c:pt idx="7">
                  <c:v>2.6700400000000002</c:v>
                </c:pt>
              </c:numCache>
            </c:numRef>
          </c:val>
          <c:extLst>
            <c:ext xmlns:c16="http://schemas.microsoft.com/office/drawing/2014/chart" uri="{C3380CC4-5D6E-409C-BE32-E72D297353CC}">
              <c16:uniqueId val="{00000002-2B26-4B86-B02B-E7D637B96CFA}"/>
            </c:ext>
          </c:extLst>
        </c:ser>
        <c:ser>
          <c:idx val="1"/>
          <c:order val="1"/>
          <c:tx>
            <c:strRef>
              <c:f>Sheet1!$C$1</c:f>
              <c:strCache>
                <c:ptCount val="1"/>
                <c:pt idx="0">
                  <c:v>2015</c:v>
                </c:pt>
              </c:strCache>
            </c:strRef>
          </c:tx>
          <c:spPr>
            <a:solidFill>
              <a:srgbClr val="FF0000"/>
            </a:solidFill>
            <a:ln>
              <a:noFill/>
            </a:ln>
            <a:effectLst/>
          </c:spPr>
          <c:invertIfNegative val="0"/>
          <c:dLbls>
            <c:dLbl>
              <c:idx val="0"/>
              <c:layout>
                <c:manualLayout>
                  <c:x val="1.69753086419752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B26-4B86-B02B-E7D637B96CFA}"/>
                </c:ext>
              </c:extLst>
            </c:dLbl>
            <c:dLbl>
              <c:idx val="1"/>
              <c:layout>
                <c:manualLayout>
                  <c:x val="9.2592592592592587E-3"/>
                  <c:y val="-9.700784274035742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B26-4B86-B02B-E7D637B96CFA}"/>
                </c:ext>
              </c:extLst>
            </c:dLbl>
            <c:dLbl>
              <c:idx val="2"/>
              <c:layout>
                <c:manualLayout>
                  <c:x val="9.2592592592592587E-3"/>
                  <c:y val="-4.85039213701784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B26-4B86-B02B-E7D637B96CFA}"/>
                </c:ext>
              </c:extLst>
            </c:dLbl>
            <c:dLbl>
              <c:idx val="3"/>
              <c:layout>
                <c:manualLayout>
                  <c:x val="1.0802469135802413E-2"/>
                  <c:y val="-2.425196068508924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B26-4B86-B02B-E7D637B96CFA}"/>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Staples</c:v>
                </c:pt>
                <c:pt idx="1">
                  <c:v>Vegetables</c:v>
                </c:pt>
                <c:pt idx="2">
                  <c:v>Fruits</c:v>
                </c:pt>
                <c:pt idx="3">
                  <c:v>Legumes</c:v>
                </c:pt>
                <c:pt idx="4">
                  <c:v>Dairy</c:v>
                </c:pt>
                <c:pt idx="5">
                  <c:v>Meat/eggs/fish</c:v>
                </c:pt>
                <c:pt idx="6">
                  <c:v>Olis/fat</c:v>
                </c:pt>
                <c:pt idx="7">
                  <c:v>Sugar/honey</c:v>
                </c:pt>
              </c:strCache>
            </c:strRef>
          </c:cat>
          <c:val>
            <c:numRef>
              <c:f>Sheet1!$C$2:$C$9</c:f>
              <c:numCache>
                <c:formatCode>General</c:formatCode>
                <c:ptCount val="8"/>
                <c:pt idx="0">
                  <c:v>6.9827190000000003</c:v>
                </c:pt>
                <c:pt idx="1">
                  <c:v>6.9679919999999997</c:v>
                </c:pt>
                <c:pt idx="2">
                  <c:v>2.3327599999999999</c:v>
                </c:pt>
                <c:pt idx="3">
                  <c:v>2.1255670000000002</c:v>
                </c:pt>
                <c:pt idx="4">
                  <c:v>2.4411100000000001</c:v>
                </c:pt>
                <c:pt idx="5">
                  <c:v>5.5131459999999999</c:v>
                </c:pt>
                <c:pt idx="6">
                  <c:v>6.9204249999999998</c:v>
                </c:pt>
                <c:pt idx="7">
                  <c:v>3.5364990000000001</c:v>
                </c:pt>
              </c:numCache>
            </c:numRef>
          </c:val>
          <c:extLst>
            <c:ext xmlns:c16="http://schemas.microsoft.com/office/drawing/2014/chart" uri="{C3380CC4-5D6E-409C-BE32-E72D297353CC}">
              <c16:uniqueId val="{00000007-2B26-4B86-B02B-E7D637B96CFA}"/>
            </c:ext>
          </c:extLst>
        </c:ser>
        <c:dLbls>
          <c:showLegendKey val="0"/>
          <c:showVal val="0"/>
          <c:showCatName val="0"/>
          <c:showSerName val="0"/>
          <c:showPercent val="0"/>
          <c:showBubbleSize val="0"/>
        </c:dLbls>
        <c:gapWidth val="219"/>
        <c:overlap val="-27"/>
        <c:axId val="410931784"/>
        <c:axId val="410932176"/>
      </c:barChart>
      <c:catAx>
        <c:axId val="410931784"/>
        <c:scaling>
          <c:orientation val="minMax"/>
        </c:scaling>
        <c:delete val="0"/>
        <c:axPos val="b"/>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410932176"/>
        <c:crosses val="autoZero"/>
        <c:auto val="1"/>
        <c:lblAlgn val="ctr"/>
        <c:lblOffset val="100"/>
        <c:noMultiLvlLbl val="0"/>
      </c:catAx>
      <c:valAx>
        <c:axId val="410932176"/>
        <c:scaling>
          <c:orientation val="minMax"/>
          <c:max val="8"/>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sz="1400" b="1" baseline="0" dirty="0">
                    <a:solidFill>
                      <a:schemeClr val="tx1"/>
                    </a:solidFill>
                  </a:rPr>
                  <a:t>Number of days each food group was consumed in past 7 days</a:t>
                </a:r>
              </a:p>
            </c:rich>
          </c:tx>
          <c:layout>
            <c:manualLayout>
              <c:xMode val="edge"/>
              <c:yMode val="edge"/>
              <c:x val="1.3888905100866643E-2"/>
              <c:y val="2.2040241765597619E-2"/>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0" sourceLinked="0"/>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0931784"/>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33737272277692"/>
          <c:y val="3.543779491239115E-2"/>
          <c:w val="0.87578749342226792"/>
          <c:h val="0.67263711673076565"/>
        </c:manualLayout>
      </c:layout>
      <c:barChart>
        <c:barDir val="col"/>
        <c:grouping val="clustered"/>
        <c:varyColors val="0"/>
        <c:ser>
          <c:idx val="0"/>
          <c:order val="0"/>
          <c:tx>
            <c:strRef>
              <c:f>Sheet1!$B$1</c:f>
              <c:strCache>
                <c:ptCount val="1"/>
                <c:pt idx="0">
                  <c:v>2011/12 </c:v>
                </c:pt>
              </c:strCache>
            </c:strRef>
          </c:tx>
          <c:spPr>
            <a:solidFill>
              <a:schemeClr val="tx2">
                <a:lumMod val="75000"/>
              </a:schemeClr>
            </a:solidFill>
            <a:ln>
              <a:noFill/>
            </a:ln>
            <a:effectLst/>
          </c:spPr>
          <c:invertIfNegative val="0"/>
          <c:dLbls>
            <c:dLbl>
              <c:idx val="6"/>
              <c:layout>
                <c:manualLayout>
                  <c:x val="-6.1728395061728392E-3"/>
                  <c:y val="4.85039213701784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30C-450B-BDDC-D0F26595C026}"/>
                </c:ext>
              </c:extLst>
            </c:dLbl>
            <c:dLbl>
              <c:idx val="7"/>
              <c:layout>
                <c:manualLayout>
                  <c:x val="-1.4437816176642497E-3"/>
                  <c:y val="9.7007476827755575E-3"/>
                </c:manualLayout>
              </c:layout>
              <c:showLegendKey val="0"/>
              <c:showVal val="1"/>
              <c:showCatName val="0"/>
              <c:showSerName val="0"/>
              <c:showPercent val="0"/>
              <c:showBubbleSize val="0"/>
              <c:extLst>
                <c:ext xmlns:c15="http://schemas.microsoft.com/office/drawing/2012/chart" uri="{CE6537A1-D6FC-4f65-9D91-7224C49458BB}">
                  <c15:layout>
                    <c:manualLayout>
                      <c:w val="5.6246219041564752E-2"/>
                      <c:h val="4.9699360776418226E-2"/>
                    </c:manualLayout>
                  </c15:layout>
                </c:ext>
                <c:ext xmlns:c16="http://schemas.microsoft.com/office/drawing/2014/chart" uri="{C3380CC4-5D6E-409C-BE32-E72D297353CC}">
                  <c16:uniqueId val="{00000001-630C-450B-BDDC-D0F26595C02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Staples</c:v>
                </c:pt>
                <c:pt idx="1">
                  <c:v>Vegetables</c:v>
                </c:pt>
                <c:pt idx="2">
                  <c:v>Fruits</c:v>
                </c:pt>
                <c:pt idx="3">
                  <c:v>Legumes</c:v>
                </c:pt>
                <c:pt idx="4">
                  <c:v>Dairy</c:v>
                </c:pt>
                <c:pt idx="5">
                  <c:v>Meat/eggs/fish</c:v>
                </c:pt>
                <c:pt idx="6">
                  <c:v>Olis/fat</c:v>
                </c:pt>
                <c:pt idx="7">
                  <c:v>Sugar/honey</c:v>
                </c:pt>
              </c:strCache>
            </c:strRef>
          </c:cat>
          <c:val>
            <c:numRef>
              <c:f>Sheet1!$B$2:$B$9</c:f>
              <c:numCache>
                <c:formatCode>General</c:formatCode>
                <c:ptCount val="8"/>
                <c:pt idx="0">
                  <c:v>0</c:v>
                </c:pt>
                <c:pt idx="1">
                  <c:v>0.36</c:v>
                </c:pt>
                <c:pt idx="2">
                  <c:v>43.81</c:v>
                </c:pt>
                <c:pt idx="3">
                  <c:v>51.97</c:v>
                </c:pt>
                <c:pt idx="4">
                  <c:v>65.17</c:v>
                </c:pt>
                <c:pt idx="5">
                  <c:v>4.46</c:v>
                </c:pt>
                <c:pt idx="6">
                  <c:v>0.76</c:v>
                </c:pt>
                <c:pt idx="7">
                  <c:v>41.21</c:v>
                </c:pt>
              </c:numCache>
            </c:numRef>
          </c:val>
          <c:extLst>
            <c:ext xmlns:c16="http://schemas.microsoft.com/office/drawing/2014/chart" uri="{C3380CC4-5D6E-409C-BE32-E72D297353CC}">
              <c16:uniqueId val="{00000002-630C-450B-BDDC-D0F26595C026}"/>
            </c:ext>
          </c:extLst>
        </c:ser>
        <c:ser>
          <c:idx val="1"/>
          <c:order val="1"/>
          <c:tx>
            <c:strRef>
              <c:f>Sheet1!$C$1</c:f>
              <c:strCache>
                <c:ptCount val="1"/>
                <c:pt idx="0">
                  <c:v>2015</c:v>
                </c:pt>
              </c:strCache>
            </c:strRef>
          </c:tx>
          <c:spPr>
            <a:solidFill>
              <a:srgbClr val="FF0000"/>
            </a:solidFill>
            <a:ln>
              <a:noFill/>
            </a:ln>
            <a:effectLst/>
          </c:spPr>
          <c:invertIfNegative val="0"/>
          <c:dLbls>
            <c:dLbl>
              <c:idx val="0"/>
              <c:layout>
                <c:manualLayout>
                  <c:x val="1.69753086419752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30C-450B-BDDC-D0F26595C026}"/>
                </c:ext>
              </c:extLst>
            </c:dLbl>
            <c:dLbl>
              <c:idx val="1"/>
              <c:layout>
                <c:manualLayout>
                  <c:x val="9.2592592592592587E-3"/>
                  <c:y val="-9.700784274035742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30C-450B-BDDC-D0F26595C026}"/>
                </c:ext>
              </c:extLst>
            </c:dLbl>
            <c:dLbl>
              <c:idx val="2"/>
              <c:layout>
                <c:manualLayout>
                  <c:x val="9.2592592592592587E-3"/>
                  <c:y val="-4.85039213701784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30C-450B-BDDC-D0F26595C026}"/>
                </c:ext>
              </c:extLst>
            </c:dLbl>
            <c:dLbl>
              <c:idx val="3"/>
              <c:layout>
                <c:manualLayout>
                  <c:x val="1.0802469135802413E-2"/>
                  <c:y val="-2.425196068508924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30C-450B-BDDC-D0F26595C02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Staples</c:v>
                </c:pt>
                <c:pt idx="1">
                  <c:v>Vegetables</c:v>
                </c:pt>
                <c:pt idx="2">
                  <c:v>Fruits</c:v>
                </c:pt>
                <c:pt idx="3">
                  <c:v>Legumes</c:v>
                </c:pt>
                <c:pt idx="4">
                  <c:v>Dairy</c:v>
                </c:pt>
                <c:pt idx="5">
                  <c:v>Meat/eggs/fish</c:v>
                </c:pt>
                <c:pt idx="6">
                  <c:v>Olis/fat</c:v>
                </c:pt>
                <c:pt idx="7">
                  <c:v>Sugar/honey</c:v>
                </c:pt>
              </c:strCache>
            </c:strRef>
          </c:cat>
          <c:val>
            <c:numRef>
              <c:f>Sheet1!$C$2:$C$9</c:f>
              <c:numCache>
                <c:formatCode>General</c:formatCode>
                <c:ptCount val="8"/>
                <c:pt idx="0">
                  <c:v>0</c:v>
                </c:pt>
                <c:pt idx="1">
                  <c:v>0</c:v>
                </c:pt>
                <c:pt idx="2">
                  <c:v>29.26</c:v>
                </c:pt>
                <c:pt idx="3">
                  <c:v>22.99</c:v>
                </c:pt>
                <c:pt idx="4">
                  <c:v>47.41</c:v>
                </c:pt>
                <c:pt idx="5">
                  <c:v>2.35</c:v>
                </c:pt>
                <c:pt idx="6">
                  <c:v>0.22</c:v>
                </c:pt>
                <c:pt idx="7">
                  <c:v>23.94</c:v>
                </c:pt>
              </c:numCache>
            </c:numRef>
          </c:val>
          <c:extLst>
            <c:ext xmlns:c16="http://schemas.microsoft.com/office/drawing/2014/chart" uri="{C3380CC4-5D6E-409C-BE32-E72D297353CC}">
              <c16:uniqueId val="{00000007-630C-450B-BDDC-D0F26595C026}"/>
            </c:ext>
          </c:extLst>
        </c:ser>
        <c:dLbls>
          <c:showLegendKey val="0"/>
          <c:showVal val="0"/>
          <c:showCatName val="0"/>
          <c:showSerName val="0"/>
          <c:showPercent val="0"/>
          <c:showBubbleSize val="0"/>
        </c:dLbls>
        <c:gapWidth val="219"/>
        <c:overlap val="-27"/>
        <c:axId val="339993592"/>
        <c:axId val="339993984"/>
      </c:barChart>
      <c:catAx>
        <c:axId val="339993592"/>
        <c:scaling>
          <c:orientation val="minMax"/>
        </c:scaling>
        <c:delete val="0"/>
        <c:axPos val="b"/>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339993984"/>
        <c:crosses val="autoZero"/>
        <c:auto val="1"/>
        <c:lblAlgn val="ctr"/>
        <c:lblOffset val="100"/>
        <c:noMultiLvlLbl val="0"/>
      </c:catAx>
      <c:valAx>
        <c:axId val="339993984"/>
        <c:scaling>
          <c:orientation val="minMax"/>
          <c:max val="7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sz="1400" b="1" baseline="0" dirty="0">
                    <a:solidFill>
                      <a:schemeClr val="tx1"/>
                    </a:solidFill>
                  </a:rPr>
                  <a:t>Percentage of people without consumption </a:t>
                </a:r>
              </a:p>
              <a:p>
                <a:pPr>
                  <a:defRPr sz="1400" b="1">
                    <a:solidFill>
                      <a:schemeClr val="tx1"/>
                    </a:solidFill>
                  </a:defRPr>
                </a:pPr>
                <a:r>
                  <a:rPr lang="en-US" sz="1400" b="1" baseline="0" dirty="0">
                    <a:solidFill>
                      <a:schemeClr val="tx1"/>
                    </a:solidFill>
                  </a:rPr>
                  <a:t>of food group in past 7 days</a:t>
                </a:r>
              </a:p>
            </c:rich>
          </c:tx>
          <c:layout>
            <c:manualLayout>
              <c:xMode val="edge"/>
              <c:yMode val="edge"/>
              <c:x val="1.3888885653567419E-2"/>
              <c:y val="3.4701098305169265E-2"/>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0" sourceLinked="0"/>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39993592"/>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422349881879642"/>
          <c:y val="4.0807554660033829E-2"/>
          <c:w val="0.75717776145752669"/>
          <c:h val="0.8460684599493572"/>
        </c:manualLayout>
      </c:layout>
      <c:barChart>
        <c:barDir val="bar"/>
        <c:grouping val="clustered"/>
        <c:varyColors val="0"/>
        <c:ser>
          <c:idx val="0"/>
          <c:order val="0"/>
          <c:spPr>
            <a:solidFill>
              <a:srgbClr val="92D050"/>
            </a:solidFill>
            <a:ln>
              <a:noFill/>
            </a:ln>
            <a:effectLst/>
          </c:spPr>
          <c:invertIfNegative val="0"/>
          <c:cat>
            <c:strRef>
              <c:f>Sheet1!$G$4:$G$20</c:f>
              <c:strCache>
                <c:ptCount val="17"/>
                <c:pt idx="0">
                  <c:v>DRC</c:v>
                </c:pt>
                <c:pt idx="1">
                  <c:v>Madagascar</c:v>
                </c:pt>
                <c:pt idx="2">
                  <c:v>Ethiopia</c:v>
                </c:pt>
                <c:pt idx="3">
                  <c:v>Nepal</c:v>
                </c:pt>
                <c:pt idx="4">
                  <c:v>Yemen</c:v>
                </c:pt>
                <c:pt idx="5">
                  <c:v>Uganda</c:v>
                </c:pt>
                <c:pt idx="6">
                  <c:v>Tanzania</c:v>
                </c:pt>
                <c:pt idx="7">
                  <c:v>Burma</c:v>
                </c:pt>
                <c:pt idx="8">
                  <c:v>Bangladesh</c:v>
                </c:pt>
                <c:pt idx="9">
                  <c:v>Kenya</c:v>
                </c:pt>
                <c:pt idx="10">
                  <c:v>Sudan</c:v>
                </c:pt>
                <c:pt idx="11">
                  <c:v>Nigeria</c:v>
                </c:pt>
                <c:pt idx="12">
                  <c:v>Pakistan</c:v>
                </c:pt>
                <c:pt idx="13">
                  <c:v>India</c:v>
                </c:pt>
                <c:pt idx="14">
                  <c:v>Vietnam</c:v>
                </c:pt>
                <c:pt idx="15">
                  <c:v>Philippines</c:v>
                </c:pt>
                <c:pt idx="16">
                  <c:v>Indonesia</c:v>
                </c:pt>
              </c:strCache>
            </c:strRef>
          </c:cat>
          <c:val>
            <c:numRef>
              <c:f>Sheet1!$H$4:$H$20</c:f>
              <c:numCache>
                <c:formatCode>General</c:formatCode>
                <c:ptCount val="17"/>
                <c:pt idx="0">
                  <c:v>3.8</c:v>
                </c:pt>
                <c:pt idx="1">
                  <c:v>10.7</c:v>
                </c:pt>
                <c:pt idx="2">
                  <c:v>11.5</c:v>
                </c:pt>
                <c:pt idx="3">
                  <c:v>13.3</c:v>
                </c:pt>
                <c:pt idx="4">
                  <c:v>13.4</c:v>
                </c:pt>
                <c:pt idx="5">
                  <c:v>14.1</c:v>
                </c:pt>
                <c:pt idx="6">
                  <c:v>15.9</c:v>
                </c:pt>
                <c:pt idx="7">
                  <c:v>17.7</c:v>
                </c:pt>
                <c:pt idx="8">
                  <c:v>18.399999999999999</c:v>
                </c:pt>
                <c:pt idx="9">
                  <c:v>18.7</c:v>
                </c:pt>
                <c:pt idx="10">
                  <c:v>25</c:v>
                </c:pt>
                <c:pt idx="11">
                  <c:v>26.6</c:v>
                </c:pt>
                <c:pt idx="12">
                  <c:v>29.8</c:v>
                </c:pt>
                <c:pt idx="13">
                  <c:v>34.1</c:v>
                </c:pt>
                <c:pt idx="14">
                  <c:v>35.5</c:v>
                </c:pt>
                <c:pt idx="15">
                  <c:v>43.9</c:v>
                </c:pt>
                <c:pt idx="16">
                  <c:v>47.9</c:v>
                </c:pt>
              </c:numCache>
            </c:numRef>
          </c:val>
          <c:extLst>
            <c:ext xmlns:c16="http://schemas.microsoft.com/office/drawing/2014/chart" uri="{C3380CC4-5D6E-409C-BE32-E72D297353CC}">
              <c16:uniqueId val="{00000000-3C69-4187-87F8-C50BC2C377E8}"/>
            </c:ext>
          </c:extLst>
        </c:ser>
        <c:dLbls>
          <c:showLegendKey val="0"/>
          <c:showVal val="0"/>
          <c:showCatName val="0"/>
          <c:showSerName val="0"/>
          <c:showPercent val="0"/>
          <c:showBubbleSize val="0"/>
        </c:dLbls>
        <c:gapWidth val="182"/>
        <c:axId val="334333392"/>
        <c:axId val="334333784"/>
      </c:barChart>
      <c:catAx>
        <c:axId val="334333392"/>
        <c:scaling>
          <c:orientation val="minMax"/>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latin typeface="+mn-lt"/>
              </a:defRPr>
            </a:pPr>
            <a:endParaRPr lang="en-US"/>
          </a:p>
        </c:txPr>
        <c:crossAx val="334333784"/>
        <c:crosses val="autoZero"/>
        <c:auto val="1"/>
        <c:lblAlgn val="ctr"/>
        <c:lblOffset val="100"/>
        <c:noMultiLvlLbl val="0"/>
      </c:catAx>
      <c:valAx>
        <c:axId val="334333784"/>
        <c:scaling>
          <c:orientation val="minMax"/>
          <c:max val="50"/>
        </c:scaling>
        <c:delete val="0"/>
        <c:axPos val="b"/>
        <c:title>
          <c:tx>
            <c:rich>
              <a:bodyPr rot="0" vert="horz"/>
              <a:lstStyle/>
              <a:p>
                <a:pPr>
                  <a:defRPr>
                    <a:latin typeface="+mn-lt"/>
                  </a:defRPr>
                </a:pPr>
                <a:r>
                  <a:rPr lang="en-US">
                    <a:latin typeface="+mn-lt"/>
                  </a:rPr>
                  <a:t>US$</a:t>
                </a:r>
              </a:p>
            </c:rich>
          </c:tx>
          <c:layout>
            <c:manualLayout>
              <c:xMode val="edge"/>
              <c:yMode val="edge"/>
              <c:x val="0.50163473315835516"/>
              <c:y val="0.95371140113539632"/>
            </c:manualLayout>
          </c:layout>
          <c:overlay val="0"/>
          <c:spPr>
            <a:noFill/>
            <a:ln>
              <a:noFill/>
            </a:ln>
            <a:effectLst/>
          </c:spPr>
        </c:title>
        <c:numFmt formatCode="General" sourceLinked="1"/>
        <c:majorTickMark val="none"/>
        <c:minorTickMark val="none"/>
        <c:tickLblPos val="nextTo"/>
        <c:spPr>
          <a:noFill/>
          <a:ln>
            <a:solidFill>
              <a:schemeClr val="tx1">
                <a:lumMod val="50000"/>
                <a:lumOff val="50000"/>
              </a:schemeClr>
            </a:solidFill>
          </a:ln>
          <a:effectLst/>
        </c:spPr>
        <c:txPr>
          <a:bodyPr rot="-60000000" vert="horz"/>
          <a:lstStyle/>
          <a:p>
            <a:pPr>
              <a:defRPr>
                <a:latin typeface="+mn-lt"/>
              </a:defRPr>
            </a:pPr>
            <a:endParaRPr lang="en-US"/>
          </a:p>
        </c:txPr>
        <c:crossAx val="334333392"/>
        <c:crosses val="autoZero"/>
        <c:crossBetween val="between"/>
      </c:valAx>
      <c:spPr>
        <a:noFill/>
        <a:ln>
          <a:noFill/>
        </a:ln>
        <a:effectLst/>
      </c:spPr>
    </c:plotArea>
    <c:plotVisOnly val="1"/>
    <c:dispBlanksAs val="gap"/>
    <c:showDLblsOverMax val="0"/>
  </c:chart>
  <c:spPr>
    <a:noFill/>
    <a:ln>
      <a:noFill/>
    </a:ln>
    <a:effectLst/>
  </c:spPr>
  <c:txPr>
    <a:bodyPr/>
    <a:lstStyle/>
    <a:p>
      <a:pPr>
        <a:defRPr sz="1600">
          <a:solidFill>
            <a:schemeClr val="tx1"/>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42444875549978"/>
          <c:y val="3.5914010816902757E-2"/>
          <c:w val="0.73618027818986398"/>
          <c:h val="0.81328113960319526"/>
        </c:manualLayout>
      </c:layout>
      <c:lineChart>
        <c:grouping val="standard"/>
        <c:varyColors val="0"/>
        <c:ser>
          <c:idx val="0"/>
          <c:order val="0"/>
          <c:tx>
            <c:strRef>
              <c:f>Sheet1!$B$1</c:f>
              <c:strCache>
                <c:ptCount val="1"/>
                <c:pt idx="0">
                  <c:v>Calorie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numFmt formatCode="#,##0" sourceLinked="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(lowest)</c:v>
                </c:pt>
                <c:pt idx="1">
                  <c:v>2</c:v>
                </c:pt>
                <c:pt idx="2">
                  <c:v>3</c:v>
                </c:pt>
                <c:pt idx="3">
                  <c:v>4</c:v>
                </c:pt>
                <c:pt idx="4">
                  <c:v>5 (highest)</c:v>
                </c:pt>
              </c:strCache>
            </c:strRef>
          </c:cat>
          <c:val>
            <c:numRef>
              <c:f>Sheet1!$B$2:$B$6</c:f>
              <c:numCache>
                <c:formatCode>General</c:formatCode>
                <c:ptCount val="5"/>
                <c:pt idx="0">
                  <c:v>1984</c:v>
                </c:pt>
                <c:pt idx="1">
                  <c:v>2202</c:v>
                </c:pt>
                <c:pt idx="2">
                  <c:v>2275</c:v>
                </c:pt>
                <c:pt idx="3">
                  <c:v>2378</c:v>
                </c:pt>
                <c:pt idx="4">
                  <c:v>2483</c:v>
                </c:pt>
              </c:numCache>
            </c:numRef>
          </c:val>
          <c:smooth val="0"/>
          <c:extLst>
            <c:ext xmlns:c16="http://schemas.microsoft.com/office/drawing/2014/chart" uri="{C3380CC4-5D6E-409C-BE32-E72D297353CC}">
              <c16:uniqueId val="{00000000-E1BB-4B5C-B172-FED955ED9B92}"/>
            </c:ext>
          </c:extLst>
        </c:ser>
        <c:ser>
          <c:idx val="3"/>
          <c:order val="3"/>
          <c:tx>
            <c:strRef>
              <c:f>Sheet1!$E$1</c:f>
              <c:strCache>
                <c:ptCount val="1"/>
                <c:pt idx="0">
                  <c:v>Vitamin A</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(lowest)</c:v>
                </c:pt>
                <c:pt idx="1">
                  <c:v>2</c:v>
                </c:pt>
                <c:pt idx="2">
                  <c:v>3</c:v>
                </c:pt>
                <c:pt idx="3">
                  <c:v>4</c:v>
                </c:pt>
                <c:pt idx="4">
                  <c:v>5 (highest)</c:v>
                </c:pt>
              </c:strCache>
            </c:strRef>
          </c:cat>
          <c:val>
            <c:numRef>
              <c:f>Sheet1!$E$2:$E$6</c:f>
              <c:numCache>
                <c:formatCode>General</c:formatCode>
                <c:ptCount val="5"/>
                <c:pt idx="0">
                  <c:v>190</c:v>
                </c:pt>
                <c:pt idx="1">
                  <c:v>197</c:v>
                </c:pt>
                <c:pt idx="2">
                  <c:v>192</c:v>
                </c:pt>
                <c:pt idx="3">
                  <c:v>223</c:v>
                </c:pt>
                <c:pt idx="4">
                  <c:v>251</c:v>
                </c:pt>
              </c:numCache>
            </c:numRef>
          </c:val>
          <c:smooth val="0"/>
          <c:extLst>
            <c:ext xmlns:c16="http://schemas.microsoft.com/office/drawing/2014/chart" uri="{C3380CC4-5D6E-409C-BE32-E72D297353CC}">
              <c16:uniqueId val="{00000001-E1BB-4B5C-B172-FED955ED9B92}"/>
            </c:ext>
          </c:extLst>
        </c:ser>
        <c:dLbls>
          <c:showLegendKey val="0"/>
          <c:showVal val="1"/>
          <c:showCatName val="0"/>
          <c:showSerName val="0"/>
          <c:showPercent val="0"/>
          <c:showBubbleSize val="0"/>
        </c:dLbls>
        <c:marker val="1"/>
        <c:smooth val="0"/>
        <c:axId val="219266720"/>
        <c:axId val="219267112"/>
      </c:lineChart>
      <c:lineChart>
        <c:grouping val="standard"/>
        <c:varyColors val="0"/>
        <c:ser>
          <c:idx val="1"/>
          <c:order val="1"/>
          <c:tx>
            <c:strRef>
              <c:f>Sheet1!$C$1</c:f>
              <c:strCache>
                <c:ptCount val="1"/>
                <c:pt idx="0">
                  <c:v>Protein</c:v>
                </c:pt>
              </c:strCache>
            </c:strRef>
          </c:tx>
          <c:spPr>
            <a:ln w="28575" cap="rnd">
              <a:solidFill>
                <a:schemeClr val="accent2"/>
              </a:solidFill>
              <a:round/>
            </a:ln>
            <a:effectLst>
              <a:glow rad="12700">
                <a:schemeClr val="accent1">
                  <a:alpha val="40000"/>
                </a:schemeClr>
              </a:glow>
            </a:effectLst>
          </c:spPr>
          <c:marker>
            <c:symbol val="circle"/>
            <c:size val="5"/>
            <c:spPr>
              <a:solidFill>
                <a:schemeClr val="accent2"/>
              </a:solidFill>
              <a:ln w="9525">
                <a:solidFill>
                  <a:schemeClr val="accent2"/>
                </a:solidFill>
              </a:ln>
              <a:effectLst>
                <a:glow rad="12700">
                  <a:schemeClr val="accent1">
                    <a:alpha val="40000"/>
                  </a:schemeClr>
                </a:glow>
              </a:effectLst>
            </c:spPr>
          </c:marker>
          <c:dLbls>
            <c:numFmt formatCode="#,##0.0" sourceLinked="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(lowest)</c:v>
                </c:pt>
                <c:pt idx="1">
                  <c:v>2</c:v>
                </c:pt>
                <c:pt idx="2">
                  <c:v>3</c:v>
                </c:pt>
                <c:pt idx="3">
                  <c:v>4</c:v>
                </c:pt>
                <c:pt idx="4">
                  <c:v>5 (highest)</c:v>
                </c:pt>
              </c:strCache>
            </c:strRef>
          </c:cat>
          <c:val>
            <c:numRef>
              <c:f>Sheet1!$C$2:$C$6</c:f>
              <c:numCache>
                <c:formatCode>General</c:formatCode>
                <c:ptCount val="5"/>
                <c:pt idx="0">
                  <c:v>45</c:v>
                </c:pt>
                <c:pt idx="1">
                  <c:v>51.9</c:v>
                </c:pt>
                <c:pt idx="2">
                  <c:v>55.5</c:v>
                </c:pt>
                <c:pt idx="3">
                  <c:v>55.5</c:v>
                </c:pt>
                <c:pt idx="4">
                  <c:v>65.900000000000006</c:v>
                </c:pt>
              </c:numCache>
            </c:numRef>
          </c:val>
          <c:smooth val="0"/>
          <c:extLst>
            <c:ext xmlns:c16="http://schemas.microsoft.com/office/drawing/2014/chart" uri="{C3380CC4-5D6E-409C-BE32-E72D297353CC}">
              <c16:uniqueId val="{00000002-E1BB-4B5C-B172-FED955ED9B92}"/>
            </c:ext>
          </c:extLst>
        </c:ser>
        <c:ser>
          <c:idx val="2"/>
          <c:order val="2"/>
          <c:tx>
            <c:strRef>
              <c:f>Sheet1!$D$1</c:f>
              <c:strCache>
                <c:ptCount val="1"/>
                <c:pt idx="0">
                  <c:v>Iron</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(lowest)</c:v>
                </c:pt>
                <c:pt idx="1">
                  <c:v>2</c:v>
                </c:pt>
                <c:pt idx="2">
                  <c:v>3</c:v>
                </c:pt>
                <c:pt idx="3">
                  <c:v>4</c:v>
                </c:pt>
                <c:pt idx="4">
                  <c:v>5 (highest)</c:v>
                </c:pt>
              </c:strCache>
            </c:strRef>
          </c:cat>
          <c:val>
            <c:numRef>
              <c:f>Sheet1!$D$2:$D$6</c:f>
              <c:numCache>
                <c:formatCode>General</c:formatCode>
                <c:ptCount val="5"/>
                <c:pt idx="0">
                  <c:v>8.1</c:v>
                </c:pt>
                <c:pt idx="1">
                  <c:v>9.5</c:v>
                </c:pt>
                <c:pt idx="2">
                  <c:v>10.1</c:v>
                </c:pt>
                <c:pt idx="3">
                  <c:v>10.8</c:v>
                </c:pt>
                <c:pt idx="4">
                  <c:v>11.6</c:v>
                </c:pt>
              </c:numCache>
            </c:numRef>
          </c:val>
          <c:smooth val="0"/>
          <c:extLst>
            <c:ext xmlns:c16="http://schemas.microsoft.com/office/drawing/2014/chart" uri="{C3380CC4-5D6E-409C-BE32-E72D297353CC}">
              <c16:uniqueId val="{00000003-E1BB-4B5C-B172-FED955ED9B92}"/>
            </c:ext>
          </c:extLst>
        </c:ser>
        <c:ser>
          <c:idx val="4"/>
          <c:order val="4"/>
          <c:tx>
            <c:strRef>
              <c:f>Sheet1!$F$1</c:f>
              <c:strCache>
                <c:ptCount val="1"/>
                <c:pt idx="0">
                  <c:v>Zinc</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(lowest)</c:v>
                </c:pt>
                <c:pt idx="1">
                  <c:v>2</c:v>
                </c:pt>
                <c:pt idx="2">
                  <c:v>3</c:v>
                </c:pt>
                <c:pt idx="3">
                  <c:v>4</c:v>
                </c:pt>
                <c:pt idx="4">
                  <c:v>5 (highest)</c:v>
                </c:pt>
              </c:strCache>
            </c:strRef>
          </c:cat>
          <c:val>
            <c:numRef>
              <c:f>Sheet1!$F$2:$F$6</c:f>
              <c:numCache>
                <c:formatCode>General</c:formatCode>
                <c:ptCount val="5"/>
                <c:pt idx="0">
                  <c:v>5.9</c:v>
                </c:pt>
                <c:pt idx="1">
                  <c:v>6.7</c:v>
                </c:pt>
                <c:pt idx="2">
                  <c:v>7.1</c:v>
                </c:pt>
                <c:pt idx="3">
                  <c:v>7.6</c:v>
                </c:pt>
                <c:pt idx="4">
                  <c:v>8.1999999999999993</c:v>
                </c:pt>
              </c:numCache>
            </c:numRef>
          </c:val>
          <c:smooth val="0"/>
          <c:extLst>
            <c:ext xmlns:c16="http://schemas.microsoft.com/office/drawing/2014/chart" uri="{C3380CC4-5D6E-409C-BE32-E72D297353CC}">
              <c16:uniqueId val="{00000004-E1BB-4B5C-B172-FED955ED9B92}"/>
            </c:ext>
          </c:extLst>
        </c:ser>
        <c:dLbls>
          <c:showLegendKey val="0"/>
          <c:showVal val="1"/>
          <c:showCatName val="0"/>
          <c:showSerName val="0"/>
          <c:showPercent val="0"/>
          <c:showBubbleSize val="0"/>
        </c:dLbls>
        <c:marker val="1"/>
        <c:smooth val="0"/>
        <c:axId val="219267896"/>
        <c:axId val="219267504"/>
      </c:lineChart>
      <c:catAx>
        <c:axId val="219266720"/>
        <c:scaling>
          <c:orientation val="minMax"/>
        </c:scaling>
        <c:delete val="0"/>
        <c:axPos val="b"/>
        <c:numFmt formatCode="General" sourceLinked="1"/>
        <c:majorTickMark val="in"/>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19267112"/>
        <c:crosses val="autoZero"/>
        <c:auto val="1"/>
        <c:lblAlgn val="ctr"/>
        <c:lblOffset val="100"/>
        <c:noMultiLvlLbl val="0"/>
      </c:catAx>
      <c:valAx>
        <c:axId val="219267112"/>
        <c:scaling>
          <c:orientation val="minMax"/>
          <c:max val="2500"/>
          <c:min val="0"/>
        </c:scaling>
        <c:delete val="0"/>
        <c:axPos val="l"/>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a:t>Calorie intakes (kcal/person/day)</a:t>
                </a:r>
              </a:p>
              <a:p>
                <a:pPr>
                  <a:defRPr/>
                </a:pPr>
                <a:r>
                  <a:rPr lang="en-US"/>
                  <a:t>Vitamin A intakes (micrograms/person/day)</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General" sourceLinked="1"/>
        <c:majorTickMark val="in"/>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19266720"/>
        <c:crosses val="autoZero"/>
        <c:crossBetween val="between"/>
        <c:majorUnit val="300"/>
      </c:valAx>
      <c:valAx>
        <c:axId val="219267504"/>
        <c:scaling>
          <c:orientation val="minMax"/>
          <c:min val="-10"/>
        </c:scaling>
        <c:delete val="0"/>
        <c:axPos val="r"/>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a:t>Protein intakes (grams/person/day)</a:t>
                </a:r>
              </a:p>
              <a:p>
                <a:pPr>
                  <a:defRPr/>
                </a:pPr>
                <a:r>
                  <a:rPr lang="en-US"/>
                  <a:t>Iron intakes (milligrams/person/day)</a:t>
                </a:r>
              </a:p>
              <a:p>
                <a:pPr>
                  <a:defRPr/>
                </a:pPr>
                <a:r>
                  <a:rPr lang="en-US"/>
                  <a:t>Zinc intakes (milligrams/person/day))</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General" sourceLinked="1"/>
        <c:majorTickMark val="in"/>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19267896"/>
        <c:crosses val="max"/>
        <c:crossBetween val="between"/>
        <c:majorUnit val="10"/>
      </c:valAx>
      <c:catAx>
        <c:axId val="219267896"/>
        <c:scaling>
          <c:orientation val="minMax"/>
        </c:scaling>
        <c:delete val="1"/>
        <c:axPos val="t"/>
        <c:numFmt formatCode="General" sourceLinked="1"/>
        <c:majorTickMark val="out"/>
        <c:minorTickMark val="none"/>
        <c:tickLblPos val="nextTo"/>
        <c:crossAx val="219267504"/>
        <c:crosses val="max"/>
        <c:auto val="1"/>
        <c:lblAlgn val="ctr"/>
        <c:lblOffset val="100"/>
        <c:noMultiLvlLbl val="0"/>
      </c:catAx>
      <c:spPr>
        <a:noFill/>
        <a:ln>
          <a:noFill/>
        </a:ln>
        <a:effectLst/>
      </c:spPr>
    </c:plotArea>
    <c:legend>
      <c:legendPos val="r"/>
      <c:layout>
        <c:manualLayout>
          <c:xMode val="edge"/>
          <c:yMode val="edge"/>
          <c:x val="0.18055536536193847"/>
          <c:y val="0.92905561217893795"/>
          <c:w val="0.63748006136914037"/>
          <c:h val="4.4712683776806143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10051949632761"/>
          <c:y val="2.8629110285943591E-2"/>
          <c:w val="0.85873536696471731"/>
          <c:h val="0.67291925547632692"/>
        </c:manualLayout>
      </c:layout>
      <c:barChart>
        <c:barDir val="col"/>
        <c:grouping val="clustered"/>
        <c:varyColors val="0"/>
        <c:ser>
          <c:idx val="0"/>
          <c:order val="0"/>
          <c:tx>
            <c:strRef>
              <c:f>Sheet1!$B$1</c:f>
              <c:strCache>
                <c:ptCount val="1"/>
                <c:pt idx="0">
                  <c:v>Male </c:v>
                </c:pt>
              </c:strCache>
            </c:strRef>
          </c:tx>
          <c:spPr>
            <a:solidFill>
              <a:srgbClr val="003366"/>
            </a:solidFill>
            <a:ln>
              <a:noFill/>
            </a:ln>
            <a:effectLst/>
          </c:spPr>
          <c:invertIfNegative val="0"/>
          <c:dLbls>
            <c:dLbl>
              <c:idx val="0"/>
              <c:layout>
                <c:manualLayout>
                  <c:x val="0"/>
                  <c:y val="-2.80426135314342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3B2-441F-AB47-F8438518DD8B}"/>
                </c:ext>
              </c:extLst>
            </c:dLbl>
            <c:dLbl>
              <c:idx val="6"/>
              <c:layout>
                <c:manualLayout>
                  <c:x val="-6.1728395061728392E-3"/>
                  <c:y val="4.85039213701784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3B2-441F-AB47-F8438518DD8B}"/>
                </c:ext>
              </c:extLst>
            </c:dLbl>
            <c:dLbl>
              <c:idx val="7"/>
              <c:layout>
                <c:manualLayout>
                  <c:x val="-1.6975308641975308E-2"/>
                  <c:y val="9.70078427403569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3B2-441F-AB47-F8438518DD8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5-&lt;10</c:v>
                </c:pt>
                <c:pt idx="1">
                  <c:v>10-&lt;18</c:v>
                </c:pt>
                <c:pt idx="2">
                  <c:v>18-&lt;40</c:v>
                </c:pt>
                <c:pt idx="3">
                  <c:v>40-&lt;65</c:v>
                </c:pt>
                <c:pt idx="4">
                  <c:v>≥65</c:v>
                </c:pt>
              </c:strCache>
            </c:strRef>
          </c:cat>
          <c:val>
            <c:numRef>
              <c:f>Sheet1!$B$2:$B$6</c:f>
              <c:numCache>
                <c:formatCode>_(* #,##0_);_(* \(#,##0\);_(* "-"??_);_(@_)</c:formatCode>
                <c:ptCount val="5"/>
                <c:pt idx="0">
                  <c:v>1558.45</c:v>
                </c:pt>
                <c:pt idx="1">
                  <c:v>2243.5450000000001</c:v>
                </c:pt>
                <c:pt idx="2">
                  <c:v>2832.248</c:v>
                </c:pt>
                <c:pt idx="3">
                  <c:v>2740.49</c:v>
                </c:pt>
                <c:pt idx="4">
                  <c:v>2389.5650000000001</c:v>
                </c:pt>
              </c:numCache>
            </c:numRef>
          </c:val>
          <c:extLst>
            <c:ext xmlns:c16="http://schemas.microsoft.com/office/drawing/2014/chart" uri="{C3380CC4-5D6E-409C-BE32-E72D297353CC}">
              <c16:uniqueId val="{00000003-F3B2-441F-AB47-F8438518DD8B}"/>
            </c:ext>
          </c:extLst>
        </c:ser>
        <c:ser>
          <c:idx val="1"/>
          <c:order val="1"/>
          <c:tx>
            <c:strRef>
              <c:f>Sheet1!$C$1</c:f>
              <c:strCache>
                <c:ptCount val="1"/>
                <c:pt idx="0">
                  <c:v>Female</c:v>
                </c:pt>
              </c:strCache>
            </c:strRef>
          </c:tx>
          <c:spPr>
            <a:solidFill>
              <a:srgbClr val="FF0000"/>
            </a:solidFill>
            <a:ln>
              <a:noFill/>
            </a:ln>
            <a:effectLst/>
          </c:spPr>
          <c:invertIfNegative val="0"/>
          <c:dLbls>
            <c:dLbl>
              <c:idx val="0"/>
              <c:layout>
                <c:manualLayout>
                  <c:x val="1.2505491554177951E-3"/>
                  <c:y val="-7.090726873947906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3B2-441F-AB47-F8438518DD8B}"/>
                </c:ext>
              </c:extLst>
            </c:dLbl>
            <c:dLbl>
              <c:idx val="1"/>
              <c:layout>
                <c:manualLayout>
                  <c:x val="3.541158994549474E-3"/>
                  <c:y val="-9.7007099101748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3B2-441F-AB47-F8438518DD8B}"/>
                </c:ext>
              </c:extLst>
            </c:dLbl>
            <c:dLbl>
              <c:idx val="2"/>
              <c:layout>
                <c:manualLayout>
                  <c:x val="9.2592592592592587E-3"/>
                  <c:y val="-4.85039213701784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3B2-441F-AB47-F8438518DD8B}"/>
                </c:ext>
              </c:extLst>
            </c:dLbl>
            <c:dLbl>
              <c:idx val="3"/>
              <c:layout>
                <c:manualLayout>
                  <c:x val="-4.9222785388319075E-3"/>
                  <c:y val="-6.1601852894403074E-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3B2-441F-AB47-F8438518DD8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5-&lt;10</c:v>
                </c:pt>
                <c:pt idx="1">
                  <c:v>10-&lt;18</c:v>
                </c:pt>
                <c:pt idx="2">
                  <c:v>18-&lt;40</c:v>
                </c:pt>
                <c:pt idx="3">
                  <c:v>40-&lt;65</c:v>
                </c:pt>
                <c:pt idx="4">
                  <c:v>≥65</c:v>
                </c:pt>
              </c:strCache>
            </c:strRef>
          </c:cat>
          <c:val>
            <c:numRef>
              <c:f>Sheet1!$C$2:$C$6</c:f>
              <c:numCache>
                <c:formatCode>_(* #,##0_);_(* \(#,##0\);_(* "-"??_);_(@_)</c:formatCode>
                <c:ptCount val="5"/>
                <c:pt idx="0">
                  <c:v>1534.59</c:v>
                </c:pt>
                <c:pt idx="1">
                  <c:v>2066.511</c:v>
                </c:pt>
                <c:pt idx="2">
                  <c:v>2416.4670000000001</c:v>
                </c:pt>
                <c:pt idx="3">
                  <c:v>2297.2179999999998</c:v>
                </c:pt>
                <c:pt idx="4">
                  <c:v>1909.971</c:v>
                </c:pt>
              </c:numCache>
            </c:numRef>
          </c:val>
          <c:extLst>
            <c:ext xmlns:c16="http://schemas.microsoft.com/office/drawing/2014/chart" uri="{C3380CC4-5D6E-409C-BE32-E72D297353CC}">
              <c16:uniqueId val="{00000008-F3B2-441F-AB47-F8438518DD8B}"/>
            </c:ext>
          </c:extLst>
        </c:ser>
        <c:dLbls>
          <c:showLegendKey val="0"/>
          <c:showVal val="0"/>
          <c:showCatName val="0"/>
          <c:showSerName val="0"/>
          <c:showPercent val="0"/>
          <c:showBubbleSize val="0"/>
        </c:dLbls>
        <c:gapWidth val="219"/>
        <c:overlap val="-27"/>
        <c:axId val="201022584"/>
        <c:axId val="201022976"/>
      </c:barChart>
      <c:catAx>
        <c:axId val="201022584"/>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sz="1600" b="1" dirty="0">
                    <a:solidFill>
                      <a:schemeClr val="tx1"/>
                    </a:solidFill>
                  </a:rPr>
                  <a:t>Age group</a:t>
                </a:r>
              </a:p>
            </c:rich>
          </c:tx>
          <c:layout>
            <c:manualLayout>
              <c:xMode val="edge"/>
              <c:yMode val="edge"/>
              <c:x val="0.46366314218796606"/>
              <c:y val="0.78876410577377887"/>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201022976"/>
        <c:crosses val="autoZero"/>
        <c:auto val="1"/>
        <c:lblAlgn val="ctr"/>
        <c:lblOffset val="100"/>
        <c:noMultiLvlLbl val="0"/>
      </c:catAx>
      <c:valAx>
        <c:axId val="201022976"/>
        <c:scaling>
          <c:orientation val="minMax"/>
          <c:max val="3000"/>
          <c:min val="0"/>
        </c:scaling>
        <c:delete val="0"/>
        <c:axPos val="l"/>
        <c:majorGridlines>
          <c:spPr>
            <a:ln w="9525" cap="flat" cmpd="sng" algn="ctr">
              <a:no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1" i="0" u="none" strike="noStrike" kern="1200" baseline="0">
                    <a:solidFill>
                      <a:schemeClr val="tx1"/>
                    </a:solidFill>
                    <a:latin typeface="+mn-lt"/>
                    <a:ea typeface="+mn-ea"/>
                    <a:cs typeface="+mn-cs"/>
                  </a:defRPr>
                </a:pPr>
                <a:r>
                  <a:rPr lang="en-US" sz="1400" b="1" i="0" baseline="0" dirty="0">
                    <a:solidFill>
                      <a:schemeClr val="tx1"/>
                    </a:solidFill>
                    <a:effectLst/>
                  </a:rPr>
                  <a:t>Per capita daily calorie intake (kcal/day)</a:t>
                </a:r>
                <a:endParaRPr lang="en-US" sz="1400" b="1" dirty="0">
                  <a:solidFill>
                    <a:schemeClr val="tx1"/>
                  </a:solidFill>
                  <a:effectLst/>
                </a:endParaRPr>
              </a:p>
              <a:p>
                <a:pPr marL="0" marR="0" lvl="0" indent="0" algn="ctr" defTabSz="914400" rtl="0" eaLnBrk="1" fontAlgn="auto" latinLnBrk="0" hangingPunct="1">
                  <a:lnSpc>
                    <a:spcPct val="100000"/>
                  </a:lnSpc>
                  <a:spcBef>
                    <a:spcPts val="0"/>
                  </a:spcBef>
                  <a:spcAft>
                    <a:spcPts val="0"/>
                  </a:spcAft>
                  <a:buClrTx/>
                  <a:buSzTx/>
                  <a:buFontTx/>
                  <a:buNone/>
                  <a:tabLst/>
                  <a:defRPr sz="1400" b="1">
                    <a:solidFill>
                      <a:schemeClr val="tx1"/>
                    </a:solidFill>
                  </a:defRPr>
                </a:pPr>
                <a:endParaRPr lang="en-US" sz="1400" b="1" dirty="0">
                  <a:solidFill>
                    <a:schemeClr val="tx1"/>
                  </a:solidFill>
                </a:endParaRPr>
              </a:p>
            </c:rich>
          </c:tx>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1" i="0" u="none" strike="noStrike" kern="1200" baseline="0">
                  <a:solidFill>
                    <a:schemeClr val="tx1"/>
                  </a:solidFill>
                  <a:latin typeface="+mn-lt"/>
                  <a:ea typeface="+mn-ea"/>
                  <a:cs typeface="+mn-cs"/>
                </a:defRPr>
              </a:pPr>
              <a:endParaRPr lang="en-US"/>
            </a:p>
          </c:txPr>
        </c:title>
        <c:numFmt formatCode="0" sourceLinked="0"/>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1022584"/>
        <c:crosses val="autoZero"/>
        <c:crossBetween val="between"/>
        <c:majorUnit val="500"/>
      </c:valAx>
      <c:spPr>
        <a:noFill/>
        <a:ln>
          <a:noFill/>
        </a:ln>
        <a:effectLst/>
      </c:spPr>
    </c:plotArea>
    <c:legend>
      <c:legendPos val="b"/>
      <c:layout>
        <c:manualLayout>
          <c:xMode val="edge"/>
          <c:yMode val="edge"/>
          <c:x val="0.31817246704175434"/>
          <c:y val="0.84333917031035721"/>
          <c:w val="0.38595965352471956"/>
          <c:h val="5.6534309533491589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16617310388699"/>
          <c:y val="3.1420574164984512E-2"/>
          <c:w val="0.86766971335715792"/>
          <c:h val="0.67926737517925595"/>
        </c:manualLayout>
      </c:layout>
      <c:barChart>
        <c:barDir val="col"/>
        <c:grouping val="clustered"/>
        <c:varyColors val="0"/>
        <c:ser>
          <c:idx val="0"/>
          <c:order val="0"/>
          <c:tx>
            <c:strRef>
              <c:f>Sheet1!$B$1</c:f>
              <c:strCache>
                <c:ptCount val="1"/>
                <c:pt idx="0">
                  <c:v>Male </c:v>
                </c:pt>
              </c:strCache>
            </c:strRef>
          </c:tx>
          <c:spPr>
            <a:solidFill>
              <a:srgbClr val="003366"/>
            </a:solidFill>
            <a:ln>
              <a:noFill/>
            </a:ln>
            <a:effectLst/>
          </c:spPr>
          <c:invertIfNegative val="0"/>
          <c:dLbls>
            <c:dLbl>
              <c:idx val="0"/>
              <c:layout>
                <c:manualLayout>
                  <c:x val="0"/>
                  <c:y val="-2.80426135314342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C8D-421E-8CD2-F1342784A4D3}"/>
                </c:ext>
              </c:extLst>
            </c:dLbl>
            <c:dLbl>
              <c:idx val="6"/>
              <c:layout>
                <c:manualLayout>
                  <c:x val="-6.1728395061728392E-3"/>
                  <c:y val="4.85039213701784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C8D-421E-8CD2-F1342784A4D3}"/>
                </c:ext>
              </c:extLst>
            </c:dLbl>
            <c:dLbl>
              <c:idx val="7"/>
              <c:layout>
                <c:manualLayout>
                  <c:x val="-1.6975308641975308E-2"/>
                  <c:y val="9.70078427403569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C8D-421E-8CD2-F1342784A4D3}"/>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5-&lt;10 years</c:v>
                </c:pt>
                <c:pt idx="1">
                  <c:v>10-&lt;18 years</c:v>
                </c:pt>
                <c:pt idx="2">
                  <c:v>18-&lt;40 years</c:v>
                </c:pt>
                <c:pt idx="3">
                  <c:v>40-&lt;65 years</c:v>
                </c:pt>
                <c:pt idx="4">
                  <c:v>≥65 years</c:v>
                </c:pt>
              </c:strCache>
            </c:strRef>
          </c:cat>
          <c:val>
            <c:numRef>
              <c:f>Sheet1!$B$2:$B$6</c:f>
              <c:numCache>
                <c:formatCode>0.0</c:formatCode>
                <c:ptCount val="5"/>
                <c:pt idx="0">
                  <c:v>84.362279999999998</c:v>
                </c:pt>
                <c:pt idx="1">
                  <c:v>93.716980000000007</c:v>
                </c:pt>
                <c:pt idx="2">
                  <c:v>85.256789999999995</c:v>
                </c:pt>
                <c:pt idx="3">
                  <c:v>86.596279999999993</c:v>
                </c:pt>
                <c:pt idx="4">
                  <c:v>90.068219999999997</c:v>
                </c:pt>
              </c:numCache>
            </c:numRef>
          </c:val>
          <c:extLst>
            <c:ext xmlns:c16="http://schemas.microsoft.com/office/drawing/2014/chart" uri="{C3380CC4-5D6E-409C-BE32-E72D297353CC}">
              <c16:uniqueId val="{00000003-FC8D-421E-8CD2-F1342784A4D3}"/>
            </c:ext>
          </c:extLst>
        </c:ser>
        <c:ser>
          <c:idx val="1"/>
          <c:order val="1"/>
          <c:tx>
            <c:strRef>
              <c:f>Sheet1!$C$1</c:f>
              <c:strCache>
                <c:ptCount val="1"/>
                <c:pt idx="0">
                  <c:v>Female</c:v>
                </c:pt>
              </c:strCache>
            </c:strRef>
          </c:tx>
          <c:spPr>
            <a:solidFill>
              <a:srgbClr val="FF0000"/>
            </a:solidFill>
            <a:ln>
              <a:noFill/>
            </a:ln>
            <a:effectLst/>
          </c:spPr>
          <c:invertIfNegative val="0"/>
          <c:dLbls>
            <c:dLbl>
              <c:idx val="0"/>
              <c:layout>
                <c:manualLayout>
                  <c:x val="1.2505491554177951E-3"/>
                  <c:y val="-7.090726873947906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C8D-421E-8CD2-F1342784A4D3}"/>
                </c:ext>
              </c:extLst>
            </c:dLbl>
            <c:dLbl>
              <c:idx val="1"/>
              <c:layout>
                <c:manualLayout>
                  <c:x val="3.541158994549474E-3"/>
                  <c:y val="-9.7007099101748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C8D-421E-8CD2-F1342784A4D3}"/>
                </c:ext>
              </c:extLst>
            </c:dLbl>
            <c:dLbl>
              <c:idx val="2"/>
              <c:layout>
                <c:manualLayout>
                  <c:x val="9.2592592592592587E-3"/>
                  <c:y val="-4.85039213701784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C8D-421E-8CD2-F1342784A4D3}"/>
                </c:ext>
              </c:extLst>
            </c:dLbl>
            <c:dLbl>
              <c:idx val="3"/>
              <c:layout>
                <c:manualLayout>
                  <c:x val="-4.9222785388319075E-3"/>
                  <c:y val="-6.1601852894403074E-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C8D-421E-8CD2-F1342784A4D3}"/>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5-&lt;10 years</c:v>
                </c:pt>
                <c:pt idx="1">
                  <c:v>10-&lt;18 years</c:v>
                </c:pt>
                <c:pt idx="2">
                  <c:v>18-&lt;40 years</c:v>
                </c:pt>
                <c:pt idx="3">
                  <c:v>40-&lt;65 years</c:v>
                </c:pt>
                <c:pt idx="4">
                  <c:v>≥65 years</c:v>
                </c:pt>
              </c:strCache>
            </c:strRef>
          </c:cat>
          <c:val>
            <c:numRef>
              <c:f>Sheet1!$C$2:$C$6</c:f>
              <c:numCache>
                <c:formatCode>0.0</c:formatCode>
                <c:ptCount val="5"/>
                <c:pt idx="0">
                  <c:v>90.344539999999995</c:v>
                </c:pt>
                <c:pt idx="1">
                  <c:v>93.80556</c:v>
                </c:pt>
                <c:pt idx="2">
                  <c:v>86.727279999999993</c:v>
                </c:pt>
                <c:pt idx="3">
                  <c:v>87.41328</c:v>
                </c:pt>
                <c:pt idx="4">
                  <c:v>95.804580000000001</c:v>
                </c:pt>
              </c:numCache>
            </c:numRef>
          </c:val>
          <c:extLst>
            <c:ext xmlns:c16="http://schemas.microsoft.com/office/drawing/2014/chart" uri="{C3380CC4-5D6E-409C-BE32-E72D297353CC}">
              <c16:uniqueId val="{00000008-FC8D-421E-8CD2-F1342784A4D3}"/>
            </c:ext>
          </c:extLst>
        </c:ser>
        <c:dLbls>
          <c:showLegendKey val="0"/>
          <c:showVal val="0"/>
          <c:showCatName val="0"/>
          <c:showSerName val="0"/>
          <c:showPercent val="0"/>
          <c:showBubbleSize val="0"/>
        </c:dLbls>
        <c:gapWidth val="219"/>
        <c:overlap val="-27"/>
        <c:axId val="201023760"/>
        <c:axId val="201024152"/>
      </c:barChart>
      <c:catAx>
        <c:axId val="201023760"/>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sz="1400" b="1" dirty="0">
                    <a:solidFill>
                      <a:schemeClr val="tx1"/>
                    </a:solidFill>
                  </a:rPr>
                  <a:t>Age group</a:t>
                </a:r>
              </a:p>
            </c:rich>
          </c:tx>
          <c:layout>
            <c:manualLayout>
              <c:xMode val="edge"/>
              <c:yMode val="edge"/>
              <c:x val="0.45484635298489956"/>
              <c:y val="0.80077880982089666"/>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201024152"/>
        <c:crosses val="autoZero"/>
        <c:auto val="1"/>
        <c:lblAlgn val="ctr"/>
        <c:lblOffset val="100"/>
        <c:noMultiLvlLbl val="0"/>
      </c:catAx>
      <c:valAx>
        <c:axId val="201024152"/>
        <c:scaling>
          <c:orientation val="minMax"/>
          <c:max val="100"/>
          <c:min val="0"/>
        </c:scaling>
        <c:delete val="0"/>
        <c:axPos val="l"/>
        <c:majorGridlines>
          <c:spPr>
            <a:ln w="9525" cap="flat" cmpd="sng" algn="ctr">
              <a:no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baseline="0">
                    <a:solidFill>
                      <a:schemeClr val="tx1"/>
                    </a:solidFill>
                    <a:latin typeface="+mn-lt"/>
                    <a:ea typeface="+mn-ea"/>
                    <a:cs typeface="+mn-cs"/>
                  </a:defRPr>
                </a:pPr>
                <a:r>
                  <a:rPr lang="en-US" sz="1400" b="0" i="0" baseline="0" dirty="0">
                    <a:solidFill>
                      <a:schemeClr val="tx1"/>
                    </a:solidFill>
                    <a:effectLst/>
                  </a:rPr>
                  <a:t>Calorie adequacy (%)</a:t>
                </a:r>
                <a:endParaRPr lang="en-US" sz="1400" b="0" dirty="0">
                  <a:solidFill>
                    <a:schemeClr val="tx1"/>
                  </a:solidFill>
                  <a:effectLst/>
                </a:endParaRPr>
              </a:p>
              <a:p>
                <a:pPr marL="0" marR="0" lvl="0" indent="0" algn="ctr" defTabSz="914400" rtl="0" eaLnBrk="1" fontAlgn="auto" latinLnBrk="0" hangingPunct="1">
                  <a:lnSpc>
                    <a:spcPct val="100000"/>
                  </a:lnSpc>
                  <a:spcBef>
                    <a:spcPts val="0"/>
                  </a:spcBef>
                  <a:spcAft>
                    <a:spcPts val="0"/>
                  </a:spcAft>
                  <a:buClrTx/>
                  <a:buSzTx/>
                  <a:buFontTx/>
                  <a:buNone/>
                  <a:tabLst/>
                  <a:defRPr sz="1400">
                    <a:solidFill>
                      <a:schemeClr val="tx1"/>
                    </a:solidFill>
                  </a:defRPr>
                </a:pPr>
                <a:endParaRPr lang="en-US" sz="1400" b="0" dirty="0">
                  <a:solidFill>
                    <a:schemeClr val="tx1"/>
                  </a:solidFill>
                </a:endParaRPr>
              </a:p>
            </c:rich>
          </c:tx>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baseline="0">
                  <a:solidFill>
                    <a:schemeClr val="tx1"/>
                  </a:solidFill>
                  <a:latin typeface="+mn-lt"/>
                  <a:ea typeface="+mn-ea"/>
                  <a:cs typeface="+mn-cs"/>
                </a:defRPr>
              </a:pPr>
              <a:endParaRPr lang="en-US"/>
            </a:p>
          </c:txPr>
        </c:title>
        <c:numFmt formatCode="0" sourceLinked="0"/>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1023760"/>
        <c:crosses val="autoZero"/>
        <c:crossBetween val="between"/>
        <c:majorUnit val="10"/>
      </c:valAx>
      <c:spPr>
        <a:noFill/>
        <a:ln>
          <a:noFill/>
        </a:ln>
        <a:effectLst/>
      </c:spPr>
    </c:plotArea>
    <c:legend>
      <c:legendPos val="b"/>
      <c:layout>
        <c:manualLayout>
          <c:xMode val="edge"/>
          <c:yMode val="edge"/>
          <c:x val="0.30641674810433245"/>
          <c:y val="0.86300169580529096"/>
          <c:w val="0.38595965352471956"/>
          <c:h val="5.6534309533491589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882486022874725E-2"/>
          <c:y val="4.6105601546992295E-2"/>
          <c:w val="0.86704403345968306"/>
          <c:h val="0.76820609763735792"/>
        </c:manualLayout>
      </c:layout>
      <c:barChart>
        <c:barDir val="col"/>
        <c:grouping val="clustered"/>
        <c:varyColors val="0"/>
        <c:ser>
          <c:idx val="0"/>
          <c:order val="0"/>
          <c:tx>
            <c:strRef>
              <c:f>Sheet1!$B$1</c:f>
              <c:strCache>
                <c:ptCount val="1"/>
                <c:pt idx="0">
                  <c:v>% of farmers(ALL CROPS)</c:v>
                </c:pt>
              </c:strCache>
            </c:strRef>
          </c:tx>
          <c:spPr>
            <a:solidFill>
              <a:schemeClr val="accent5">
                <a:lumMod val="75000"/>
              </a:schemeClr>
            </a:solidFill>
            <a:ln>
              <a:noFill/>
            </a:ln>
            <a:effectLst/>
          </c:spPr>
          <c:invertIfNegative val="0"/>
          <c:dPt>
            <c:idx val="5"/>
            <c:invertIfNegative val="0"/>
            <c:bubble3D val="0"/>
            <c:spPr>
              <a:solidFill>
                <a:srgbClr val="C00000"/>
              </a:solidFill>
              <a:ln>
                <a:noFill/>
              </a:ln>
              <a:effectLst/>
            </c:spPr>
            <c:extLst>
              <c:ext xmlns:c16="http://schemas.microsoft.com/office/drawing/2014/chart" uri="{C3380CC4-5D6E-409C-BE32-E72D297353CC}">
                <c16:uniqueId val="{00000001-5E49-461D-AFE1-B0283B6BBF5F}"/>
              </c:ext>
            </c:extLst>
          </c:dPt>
          <c:dLbls>
            <c:numFmt formatCode="#,##0.0" sourceLinked="0"/>
            <c:spPr>
              <a:noFill/>
              <a:ln>
                <a:noFill/>
              </a:ln>
              <a:effectLst/>
            </c:spPr>
            <c:txPr>
              <a:bodyPr rot="0" spcFirstLastPara="1" vertOverflow="ellipsis" vert="horz" wrap="square" anchor="ctr" anchorCtr="1"/>
              <a:lstStyle/>
              <a:p>
                <a:pPr>
                  <a:defRPr lang="en-US" sz="1600" b="1" i="0" u="none" strike="noStrike" kern="1200" baseline="0">
                    <a:solidFill>
                      <a:schemeClr val="tx1"/>
                    </a:solidFill>
                    <a:latin typeface="+mn-lt"/>
                    <a:ea typeface="+mj-ea"/>
                    <a:cs typeface="+mj-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c:v>
                </c:pt>
                <c:pt idx="1">
                  <c:v>2</c:v>
                </c:pt>
                <c:pt idx="2">
                  <c:v>3</c:v>
                </c:pt>
                <c:pt idx="3">
                  <c:v>4</c:v>
                </c:pt>
                <c:pt idx="4">
                  <c:v>5</c:v>
                </c:pt>
                <c:pt idx="5">
                  <c:v>Only rice</c:v>
                </c:pt>
              </c:strCache>
            </c:strRef>
          </c:cat>
          <c:val>
            <c:numRef>
              <c:f>Sheet1!$B$2:$B$7</c:f>
              <c:numCache>
                <c:formatCode>_(* #,##0.0_);_(* \(#,##0.0\);_(* "-"??_);_(@_)</c:formatCode>
                <c:ptCount val="6"/>
                <c:pt idx="0">
                  <c:v>54.4</c:v>
                </c:pt>
                <c:pt idx="1">
                  <c:v>20.100000000000001</c:v>
                </c:pt>
                <c:pt idx="2">
                  <c:v>12.5</c:v>
                </c:pt>
                <c:pt idx="3">
                  <c:v>5.9</c:v>
                </c:pt>
                <c:pt idx="4" formatCode="General">
                  <c:v>3.9</c:v>
                </c:pt>
                <c:pt idx="5">
                  <c:v>51</c:v>
                </c:pt>
              </c:numCache>
            </c:numRef>
          </c:val>
          <c:extLst>
            <c:ext xmlns:c16="http://schemas.microsoft.com/office/drawing/2014/chart" uri="{C3380CC4-5D6E-409C-BE32-E72D297353CC}">
              <c16:uniqueId val="{00000002-1623-41C9-AC50-44EEA720AA88}"/>
            </c:ext>
          </c:extLst>
        </c:ser>
        <c:dLbls>
          <c:showLegendKey val="0"/>
          <c:showVal val="0"/>
          <c:showCatName val="0"/>
          <c:showSerName val="0"/>
          <c:showPercent val="0"/>
          <c:showBubbleSize val="0"/>
        </c:dLbls>
        <c:gapWidth val="147"/>
        <c:overlap val="-41"/>
        <c:axId val="193055512"/>
        <c:axId val="193056296"/>
      </c:barChart>
      <c:catAx>
        <c:axId val="193055512"/>
        <c:scaling>
          <c:orientation val="minMax"/>
        </c:scaling>
        <c:delete val="0"/>
        <c:axPos val="b"/>
        <c:title>
          <c:tx>
            <c:rich>
              <a:bodyPr rot="0" spcFirstLastPara="1" vertOverflow="ellipsis" vert="horz" wrap="square" anchor="ctr" anchorCtr="1"/>
              <a:lstStyle/>
              <a:p>
                <a:pPr>
                  <a:defRPr lang="en-US" sz="1600" b="1" i="0" u="none" strike="noStrike" kern="1200" baseline="0">
                    <a:solidFill>
                      <a:schemeClr val="tx1"/>
                    </a:solidFill>
                    <a:latin typeface="+mn-lt"/>
                    <a:ea typeface="+mj-ea"/>
                    <a:cs typeface="+mj-cs"/>
                  </a:defRPr>
                </a:pPr>
                <a:r>
                  <a:rPr lang="en-US" sz="1600" dirty="0">
                    <a:solidFill>
                      <a:schemeClr val="tx1"/>
                    </a:solidFill>
                    <a:latin typeface="+mn-lt"/>
                  </a:rPr>
                  <a:t>Number of crops grown in 2011 </a:t>
                </a:r>
              </a:p>
            </c:rich>
          </c:tx>
          <c:layout>
            <c:manualLayout>
              <c:xMode val="edge"/>
              <c:yMode val="edge"/>
              <c:x val="0.35466936990899267"/>
              <c:y val="0.89639372482147162"/>
            </c:manualLayout>
          </c:layout>
          <c:overlay val="0"/>
          <c:spPr>
            <a:noFill/>
            <a:ln>
              <a:noFill/>
            </a:ln>
            <a:effectLst/>
          </c:spPr>
          <c:txPr>
            <a:bodyPr rot="0" spcFirstLastPara="1" vertOverflow="ellipsis" vert="horz" wrap="square" anchor="ctr" anchorCtr="1"/>
            <a:lstStyle/>
            <a:p>
              <a:pPr>
                <a:defRPr lang="en-US" sz="1600" b="1" i="0" u="none" strike="noStrike" kern="1200" baseline="0">
                  <a:solidFill>
                    <a:schemeClr val="tx1"/>
                  </a:solidFill>
                  <a:latin typeface="+mn-lt"/>
                  <a:ea typeface="+mj-ea"/>
                  <a:cs typeface="+mj-cs"/>
                </a:defRPr>
              </a:pPr>
              <a:endParaRPr lang="en-US"/>
            </a:p>
          </c:txPr>
        </c:title>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lang="en-US" sz="1600" b="1" i="0" u="none" strike="noStrike" kern="1200" baseline="0">
                <a:solidFill>
                  <a:schemeClr val="tx1"/>
                </a:solidFill>
                <a:latin typeface="+mn-lt"/>
                <a:ea typeface="+mj-ea"/>
                <a:cs typeface="+mj-cs"/>
              </a:defRPr>
            </a:pPr>
            <a:endParaRPr lang="en-US"/>
          </a:p>
        </c:txPr>
        <c:crossAx val="193056296"/>
        <c:crosses val="autoZero"/>
        <c:auto val="1"/>
        <c:lblAlgn val="ctr"/>
        <c:lblOffset val="100"/>
        <c:noMultiLvlLbl val="0"/>
      </c:catAx>
      <c:valAx>
        <c:axId val="193056296"/>
        <c:scaling>
          <c:orientation val="minMax"/>
          <c:max val="60"/>
          <c:min val="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lang="en-US" sz="1400" b="1" i="0" u="none" strike="noStrike" kern="1200" baseline="0">
                    <a:solidFill>
                      <a:schemeClr val="tx1"/>
                    </a:solidFill>
                    <a:latin typeface="+mn-lt"/>
                    <a:ea typeface="+mj-ea"/>
                    <a:cs typeface="+mj-cs"/>
                  </a:defRPr>
                </a:pPr>
                <a:r>
                  <a:rPr lang="en-US" sz="1400" dirty="0">
                    <a:solidFill>
                      <a:schemeClr val="tx1"/>
                    </a:solidFill>
                    <a:latin typeface="+mn-lt"/>
                  </a:rPr>
                  <a:t>Percent of farmers</a:t>
                </a:r>
              </a:p>
            </c:rich>
          </c:tx>
          <c:layout>
            <c:manualLayout>
              <c:xMode val="edge"/>
              <c:yMode val="edge"/>
              <c:x val="8.8207918569917833E-5"/>
              <c:y val="0.22932111840711711"/>
            </c:manualLayout>
          </c:layout>
          <c:overlay val="0"/>
          <c:spPr>
            <a:noFill/>
            <a:ln>
              <a:noFill/>
            </a:ln>
            <a:effectLst/>
          </c:spPr>
          <c:txPr>
            <a:bodyPr rot="-5400000" spcFirstLastPara="1" vertOverflow="ellipsis" vert="horz" wrap="square" anchor="ctr" anchorCtr="1"/>
            <a:lstStyle/>
            <a:p>
              <a:pPr>
                <a:defRPr lang="en-US" sz="1400" b="1" i="0" u="none" strike="noStrike" kern="1200" baseline="0">
                  <a:solidFill>
                    <a:schemeClr val="tx1"/>
                  </a:solidFill>
                  <a:latin typeface="+mn-lt"/>
                  <a:ea typeface="+mj-ea"/>
                  <a:cs typeface="+mj-cs"/>
                </a:defRPr>
              </a:pPr>
              <a:endParaRPr lang="en-US"/>
            </a:p>
          </c:txPr>
        </c:title>
        <c:numFmt formatCode="#,##0" sourceLinked="0"/>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lang="en-US" sz="1600" b="0" i="0" u="none" strike="noStrike" kern="1200" baseline="0">
                <a:solidFill>
                  <a:schemeClr val="tx1"/>
                </a:solidFill>
                <a:latin typeface="+mn-lt"/>
                <a:ea typeface="+mj-ea"/>
                <a:cs typeface="+mj-cs"/>
              </a:defRPr>
            </a:pPr>
            <a:endParaRPr lang="en-US"/>
          </a:p>
        </c:txPr>
        <c:crossAx val="193055512"/>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lang="en-US" sz="2000" b="1" kern="1200">
          <a:solidFill>
            <a:srgbClr val="C00000"/>
          </a:solidFill>
          <a:latin typeface="+mj-lt"/>
          <a:ea typeface="+mj-ea"/>
          <a:cs typeface="+mj-cs"/>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31690569928759"/>
          <c:y val="3.5060634288497858E-2"/>
          <c:w val="0.88041584645669302"/>
          <c:h val="0.79028943020667997"/>
        </c:manualLayout>
      </c:layout>
      <c:barChart>
        <c:barDir val="col"/>
        <c:grouping val="clustered"/>
        <c:varyColors val="0"/>
        <c:ser>
          <c:idx val="0"/>
          <c:order val="0"/>
          <c:tx>
            <c:strRef>
              <c:f>Sheet1!$B$1</c:f>
              <c:strCache>
                <c:ptCount val="1"/>
                <c:pt idx="0">
                  <c:v>All</c:v>
                </c:pt>
              </c:strCache>
            </c:strRef>
          </c:tx>
          <c:spPr>
            <a:solidFill>
              <a:srgbClr val="FF0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Food energy (calorie)</c:v>
                </c:pt>
                <c:pt idx="1">
                  <c:v>Protein</c:v>
                </c:pt>
                <c:pt idx="2">
                  <c:v>Zinc</c:v>
                </c:pt>
                <c:pt idx="3">
                  <c:v>Iron</c:v>
                </c:pt>
              </c:strCache>
            </c:strRef>
          </c:cat>
          <c:val>
            <c:numRef>
              <c:f>Sheet1!$B$2:$B$5</c:f>
              <c:numCache>
                <c:formatCode>General</c:formatCode>
                <c:ptCount val="4"/>
                <c:pt idx="0">
                  <c:v>71</c:v>
                </c:pt>
                <c:pt idx="1">
                  <c:v>57</c:v>
                </c:pt>
                <c:pt idx="2">
                  <c:v>62</c:v>
                </c:pt>
                <c:pt idx="3">
                  <c:v>44</c:v>
                </c:pt>
              </c:numCache>
            </c:numRef>
          </c:val>
          <c:extLst>
            <c:ext xmlns:c16="http://schemas.microsoft.com/office/drawing/2014/chart" uri="{C3380CC4-5D6E-409C-BE32-E72D297353CC}">
              <c16:uniqueId val="{00000000-A19D-4F63-B4A1-11C505E46B2B}"/>
            </c:ext>
          </c:extLst>
        </c:ser>
        <c:ser>
          <c:idx val="1"/>
          <c:order val="1"/>
          <c:tx>
            <c:strRef>
              <c:f>Sheet1!$C$1</c:f>
              <c:strCache>
                <c:ptCount val="1"/>
                <c:pt idx="0">
                  <c:v>Poorest 20%</c:v>
                </c:pt>
              </c:strCache>
            </c:strRef>
          </c:tx>
          <c:spPr>
            <a:solidFill>
              <a:schemeClr val="tx2">
                <a:lumMod val="60000"/>
                <a:lumOff val="4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Food energy (calorie)</c:v>
                </c:pt>
                <c:pt idx="1">
                  <c:v>Protein</c:v>
                </c:pt>
                <c:pt idx="2">
                  <c:v>Zinc</c:v>
                </c:pt>
                <c:pt idx="3">
                  <c:v>Iron</c:v>
                </c:pt>
              </c:strCache>
            </c:strRef>
          </c:cat>
          <c:val>
            <c:numRef>
              <c:f>Sheet1!$C$2:$C$5</c:f>
              <c:numCache>
                <c:formatCode>General</c:formatCode>
                <c:ptCount val="4"/>
                <c:pt idx="0">
                  <c:v>78</c:v>
                </c:pt>
                <c:pt idx="1">
                  <c:v>67</c:v>
                </c:pt>
                <c:pt idx="2">
                  <c:v>70</c:v>
                </c:pt>
                <c:pt idx="3">
                  <c:v>52</c:v>
                </c:pt>
              </c:numCache>
            </c:numRef>
          </c:val>
          <c:extLst>
            <c:ext xmlns:c16="http://schemas.microsoft.com/office/drawing/2014/chart" uri="{C3380CC4-5D6E-409C-BE32-E72D297353CC}">
              <c16:uniqueId val="{00000001-A19D-4F63-B4A1-11C505E46B2B}"/>
            </c:ext>
          </c:extLst>
        </c:ser>
        <c:ser>
          <c:idx val="2"/>
          <c:order val="2"/>
          <c:tx>
            <c:strRef>
              <c:f>Sheet1!$D$1</c:f>
              <c:strCache>
                <c:ptCount val="1"/>
                <c:pt idx="0">
                  <c:v>Richest 20%</c:v>
                </c:pt>
              </c:strCache>
            </c:strRef>
          </c:tx>
          <c:spPr>
            <a:solidFill>
              <a:schemeClr val="tx2">
                <a:lumMod val="75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95000"/>
                        <a:lumOff val="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Food energy (calorie)</c:v>
                </c:pt>
                <c:pt idx="1">
                  <c:v>Protein</c:v>
                </c:pt>
                <c:pt idx="2">
                  <c:v>Zinc</c:v>
                </c:pt>
                <c:pt idx="3">
                  <c:v>Iron</c:v>
                </c:pt>
              </c:strCache>
            </c:strRef>
          </c:cat>
          <c:val>
            <c:numRef>
              <c:f>Sheet1!$D$2:$D$5</c:f>
              <c:numCache>
                <c:formatCode>General</c:formatCode>
                <c:ptCount val="4"/>
                <c:pt idx="0">
                  <c:v>63</c:v>
                </c:pt>
                <c:pt idx="1">
                  <c:v>46</c:v>
                </c:pt>
                <c:pt idx="2">
                  <c:v>52</c:v>
                </c:pt>
                <c:pt idx="3">
                  <c:v>36</c:v>
                </c:pt>
              </c:numCache>
            </c:numRef>
          </c:val>
          <c:extLst>
            <c:ext xmlns:c16="http://schemas.microsoft.com/office/drawing/2014/chart" uri="{C3380CC4-5D6E-409C-BE32-E72D297353CC}">
              <c16:uniqueId val="{00000002-A19D-4F63-B4A1-11C505E46B2B}"/>
            </c:ext>
          </c:extLst>
        </c:ser>
        <c:dLbls>
          <c:showLegendKey val="0"/>
          <c:showVal val="0"/>
          <c:showCatName val="0"/>
          <c:showSerName val="0"/>
          <c:showPercent val="0"/>
          <c:showBubbleSize val="0"/>
        </c:dLbls>
        <c:gapWidth val="219"/>
        <c:overlap val="-27"/>
        <c:axId val="459627944"/>
        <c:axId val="459628336"/>
      </c:barChart>
      <c:catAx>
        <c:axId val="459627944"/>
        <c:scaling>
          <c:orientation val="minMax"/>
        </c:scaling>
        <c:delete val="0"/>
        <c:axPos val="b"/>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459628336"/>
        <c:crosses val="autoZero"/>
        <c:auto val="1"/>
        <c:lblAlgn val="ctr"/>
        <c:lblOffset val="100"/>
        <c:noMultiLvlLbl val="0"/>
      </c:catAx>
      <c:valAx>
        <c:axId val="459628336"/>
        <c:scaling>
          <c:orientation val="minMax"/>
          <c:max val="9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sz="1400" b="1" baseline="0" dirty="0">
                    <a:solidFill>
                      <a:schemeClr val="tx1"/>
                    </a:solidFill>
                  </a:rPr>
                  <a:t>Percent of total nutrient intake</a:t>
                </a:r>
              </a:p>
            </c:rich>
          </c:tx>
          <c:layout>
            <c:manualLayout>
              <c:xMode val="edge"/>
              <c:yMode val="edge"/>
              <c:x val="3.7085676790401201E-2"/>
              <c:y val="0.14818396246570895"/>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0" sourceLinked="0"/>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59627944"/>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5206571400797E-2"/>
          <c:y val="1.90762061915031E-2"/>
          <c:w val="0.87826297458909097"/>
          <c:h val="0.73871556525164495"/>
        </c:manualLayout>
      </c:layout>
      <c:barChart>
        <c:barDir val="col"/>
        <c:grouping val="clustered"/>
        <c:varyColors val="0"/>
        <c:ser>
          <c:idx val="0"/>
          <c:order val="0"/>
          <c:tx>
            <c:strRef>
              <c:f>Sheet1!$B$1</c:f>
              <c:strCache>
                <c:ptCount val="1"/>
                <c:pt idx="0">
                  <c:v>2011/12</c:v>
                </c:pt>
              </c:strCache>
            </c:strRef>
          </c:tx>
          <c:spPr>
            <a:solidFill>
              <a:schemeClr val="tx2">
                <a:lumMod val="7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Rice</c:v>
                </c:pt>
                <c:pt idx="1">
                  <c:v>Wheat</c:v>
                </c:pt>
                <c:pt idx="2">
                  <c:v>Maize</c:v>
                </c:pt>
                <c:pt idx="3">
                  <c:v>Pulses</c:v>
                </c:pt>
                <c:pt idx="4">
                  <c:v>Oilseeds</c:v>
                </c:pt>
                <c:pt idx="5">
                  <c:v>Potatoes</c:v>
                </c:pt>
                <c:pt idx="6">
                  <c:v>Vegetables</c:v>
                </c:pt>
                <c:pt idx="7">
                  <c:v>Bananas</c:v>
                </c:pt>
              </c:strCache>
            </c:strRef>
          </c:cat>
          <c:val>
            <c:numRef>
              <c:f>Sheet1!$B$2:$B$9</c:f>
              <c:numCache>
                <c:formatCode>General</c:formatCode>
                <c:ptCount val="8"/>
                <c:pt idx="0">
                  <c:v>76.8</c:v>
                </c:pt>
                <c:pt idx="1">
                  <c:v>1.5</c:v>
                </c:pt>
                <c:pt idx="2">
                  <c:v>0.8</c:v>
                </c:pt>
                <c:pt idx="3">
                  <c:v>2</c:v>
                </c:pt>
                <c:pt idx="4">
                  <c:v>2.2999999999999998</c:v>
                </c:pt>
                <c:pt idx="5">
                  <c:v>1.7</c:v>
                </c:pt>
                <c:pt idx="6">
                  <c:v>3.8</c:v>
                </c:pt>
                <c:pt idx="7">
                  <c:v>0.4</c:v>
                </c:pt>
              </c:numCache>
            </c:numRef>
          </c:val>
          <c:extLst>
            <c:ext xmlns:c16="http://schemas.microsoft.com/office/drawing/2014/chart" uri="{C3380CC4-5D6E-409C-BE32-E72D297353CC}">
              <c16:uniqueId val="{00000000-D68E-43FD-8CCE-E93BCFF5B35F}"/>
            </c:ext>
          </c:extLst>
        </c:ser>
        <c:ser>
          <c:idx val="1"/>
          <c:order val="1"/>
          <c:tx>
            <c:strRef>
              <c:f>Sheet1!$C$1</c:f>
              <c:strCache>
                <c:ptCount val="1"/>
                <c:pt idx="0">
                  <c:v>2015</c:v>
                </c:pt>
              </c:strCache>
            </c:strRef>
          </c:tx>
          <c:spPr>
            <a:solidFill>
              <a:srgbClr val="FF000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Rice</c:v>
                </c:pt>
                <c:pt idx="1">
                  <c:v>Wheat</c:v>
                </c:pt>
                <c:pt idx="2">
                  <c:v>Maize</c:v>
                </c:pt>
                <c:pt idx="3">
                  <c:v>Pulses</c:v>
                </c:pt>
                <c:pt idx="4">
                  <c:v>Oilseeds</c:v>
                </c:pt>
                <c:pt idx="5">
                  <c:v>Potatoes</c:v>
                </c:pt>
                <c:pt idx="6">
                  <c:v>Vegetables</c:v>
                </c:pt>
                <c:pt idx="7">
                  <c:v>Bananas</c:v>
                </c:pt>
              </c:strCache>
            </c:strRef>
          </c:cat>
          <c:val>
            <c:numRef>
              <c:f>Sheet1!$C$2:$C$9</c:f>
              <c:numCache>
                <c:formatCode>General</c:formatCode>
                <c:ptCount val="8"/>
                <c:pt idx="0">
                  <c:v>73.099999999999994</c:v>
                </c:pt>
                <c:pt idx="1">
                  <c:v>2.2000000000000002</c:v>
                </c:pt>
                <c:pt idx="2">
                  <c:v>2</c:v>
                </c:pt>
                <c:pt idx="3">
                  <c:v>2.2999999999999998</c:v>
                </c:pt>
                <c:pt idx="4">
                  <c:v>3.9</c:v>
                </c:pt>
                <c:pt idx="5">
                  <c:v>1.8</c:v>
                </c:pt>
                <c:pt idx="6">
                  <c:v>3.9</c:v>
                </c:pt>
                <c:pt idx="7">
                  <c:v>0.6</c:v>
                </c:pt>
              </c:numCache>
            </c:numRef>
          </c:val>
          <c:extLst>
            <c:ext xmlns:c16="http://schemas.microsoft.com/office/drawing/2014/chart" uri="{C3380CC4-5D6E-409C-BE32-E72D297353CC}">
              <c16:uniqueId val="{00000001-D68E-43FD-8CCE-E93BCFF5B35F}"/>
            </c:ext>
          </c:extLst>
        </c:ser>
        <c:dLbls>
          <c:showLegendKey val="0"/>
          <c:showVal val="0"/>
          <c:showCatName val="0"/>
          <c:showSerName val="0"/>
          <c:showPercent val="0"/>
          <c:showBubbleSize val="0"/>
        </c:dLbls>
        <c:gapWidth val="219"/>
        <c:overlap val="-27"/>
        <c:axId val="244104432"/>
        <c:axId val="284787424"/>
      </c:barChart>
      <c:catAx>
        <c:axId val="244104432"/>
        <c:scaling>
          <c:orientation val="minMax"/>
        </c:scaling>
        <c:delete val="0"/>
        <c:axPos val="b"/>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284787424"/>
        <c:crosses val="autoZero"/>
        <c:auto val="1"/>
        <c:lblAlgn val="ctr"/>
        <c:lblOffset val="100"/>
        <c:noMultiLvlLbl val="0"/>
      </c:catAx>
      <c:valAx>
        <c:axId val="284787424"/>
        <c:scaling>
          <c:orientation val="minMax"/>
          <c:max val="8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b="1" i="0" baseline="0" dirty="0">
                    <a:solidFill>
                      <a:schemeClr val="tx1"/>
                    </a:solidFill>
                  </a:rPr>
                  <a:t>Total cropped area (%)</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44104432"/>
        <c:crosses val="autoZero"/>
        <c:crossBetween val="between"/>
        <c:majorUnit val="20"/>
        <c:minorUnit val="20"/>
      </c:valAx>
      <c:spPr>
        <a:noFill/>
        <a:ln>
          <a:noFill/>
        </a:ln>
        <a:effectLst/>
      </c:spPr>
    </c:plotArea>
    <c:legend>
      <c:legendPos val="b"/>
      <c:layout>
        <c:manualLayout>
          <c:xMode val="edge"/>
          <c:yMode val="edge"/>
          <c:x val="0.32028441853545653"/>
          <c:y val="0.86764477352535962"/>
          <c:w val="0.39018081073199201"/>
          <c:h val="5.6259345277764397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2011/12</c:v>
                </c:pt>
              </c:strCache>
            </c:strRef>
          </c:tx>
          <c:spPr>
            <a:solidFill>
              <a:schemeClr val="tx2">
                <a:lumMod val="75000"/>
              </a:schemeClr>
            </a:solidFill>
            <a:ln>
              <a:noFill/>
            </a:ln>
            <a:effectLst/>
          </c:spPr>
          <c:invertIfNegative val="0"/>
          <c:dLbls>
            <c:dLbl>
              <c:idx val="3"/>
              <c:layout>
                <c:manualLayout>
                  <c:x val="-9.2592592592593195E-3"/>
                  <c:y val="4.850392137017849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B91-42D3-AD64-F7784202C583}"/>
                </c:ext>
              </c:extLst>
            </c:dLbl>
            <c:numFmt formatCode="#,##0.00" sourceLinked="0"/>
            <c:spPr>
              <a:noFill/>
              <a:ln>
                <a:noFill/>
              </a:ln>
              <a:effectLst/>
            </c:spPr>
            <c:txPr>
              <a:bodyPr rot="0" spcFirstLastPara="1" vertOverflow="ellipsis" vert="horz" wrap="square" anchor="ctr" anchorCtr="1"/>
              <a:lstStyle/>
              <a:p>
                <a:pPr>
                  <a:defRPr lang="en-US" sz="1400" b="1" i="0" u="none" strike="noStrike" kern="1200" baseline="0">
                    <a:solidFill>
                      <a:schemeClr val="tx1"/>
                    </a:solidFill>
                    <a:latin typeface="+mn-lt"/>
                    <a:ea typeface="+mj-ea"/>
                    <a:cs typeface="+mj-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Barisal</c:v>
                </c:pt>
                <c:pt idx="1">
                  <c:v>Chittagong</c:v>
                </c:pt>
                <c:pt idx="2">
                  <c:v>Dhaka</c:v>
                </c:pt>
                <c:pt idx="3">
                  <c:v>Khulna</c:v>
                </c:pt>
                <c:pt idx="4">
                  <c:v>Rajshahi</c:v>
                </c:pt>
                <c:pt idx="5">
                  <c:v>Rangpur</c:v>
                </c:pt>
                <c:pt idx="6">
                  <c:v>Sylhet</c:v>
                </c:pt>
                <c:pt idx="7">
                  <c:v>Bangladesh</c:v>
                </c:pt>
              </c:strCache>
            </c:strRef>
          </c:cat>
          <c:val>
            <c:numRef>
              <c:f>Sheet1!$B$2:$B$9</c:f>
              <c:numCache>
                <c:formatCode>General</c:formatCode>
                <c:ptCount val="8"/>
                <c:pt idx="0">
                  <c:v>0.1914209</c:v>
                </c:pt>
                <c:pt idx="1">
                  <c:v>0.17516909999999999</c:v>
                </c:pt>
                <c:pt idx="2">
                  <c:v>0.19125729999999999</c:v>
                </c:pt>
                <c:pt idx="3">
                  <c:v>0.27260400000000001</c:v>
                </c:pt>
                <c:pt idx="4">
                  <c:v>0.27349390000000001</c:v>
                </c:pt>
                <c:pt idx="5">
                  <c:v>0.18683369999999999</c:v>
                </c:pt>
                <c:pt idx="6">
                  <c:v>5.2162E-2</c:v>
                </c:pt>
                <c:pt idx="7">
                  <c:v>0.20923130000000001</c:v>
                </c:pt>
              </c:numCache>
            </c:numRef>
          </c:val>
          <c:extLst>
            <c:ext xmlns:c16="http://schemas.microsoft.com/office/drawing/2014/chart" uri="{C3380CC4-5D6E-409C-BE32-E72D297353CC}">
              <c16:uniqueId val="{00000001-7B91-42D3-AD64-F7784202C583}"/>
            </c:ext>
          </c:extLst>
        </c:ser>
        <c:ser>
          <c:idx val="1"/>
          <c:order val="1"/>
          <c:tx>
            <c:strRef>
              <c:f>Sheet1!$C$1</c:f>
              <c:strCache>
                <c:ptCount val="1"/>
                <c:pt idx="0">
                  <c:v>2015</c:v>
                </c:pt>
              </c:strCache>
            </c:strRef>
          </c:tx>
          <c:spPr>
            <a:solidFill>
              <a:srgbClr val="FF0000"/>
            </a:solidFill>
            <a:ln>
              <a:noFill/>
            </a:ln>
            <a:effectLst/>
          </c:spPr>
          <c:invertIfNegative val="0"/>
          <c:dLbls>
            <c:dLbl>
              <c:idx val="4"/>
              <c:layout>
                <c:manualLayout>
                  <c:x val="1.54320987654321E-2"/>
                  <c:y val="2.42519606850888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B91-42D3-AD64-F7784202C583}"/>
                </c:ext>
              </c:extLst>
            </c:dLbl>
            <c:numFmt formatCode="#,##0.00" sourceLinked="0"/>
            <c:spPr>
              <a:noFill/>
              <a:ln>
                <a:noFill/>
              </a:ln>
              <a:effectLst/>
            </c:spPr>
            <c:txPr>
              <a:bodyPr rot="0" spcFirstLastPara="1" vertOverflow="ellipsis" vert="horz" wrap="square" anchor="ctr" anchorCtr="1"/>
              <a:lstStyle/>
              <a:p>
                <a:pPr>
                  <a:defRPr lang="en-US" sz="1400" b="1" i="0" u="none" strike="noStrike" kern="1200" baseline="0">
                    <a:solidFill>
                      <a:schemeClr val="tx1"/>
                    </a:solidFill>
                    <a:latin typeface="+mn-lt"/>
                    <a:ea typeface="+mj-ea"/>
                    <a:cs typeface="+mj-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Barisal</c:v>
                </c:pt>
                <c:pt idx="1">
                  <c:v>Chittagong</c:v>
                </c:pt>
                <c:pt idx="2">
                  <c:v>Dhaka</c:v>
                </c:pt>
                <c:pt idx="3">
                  <c:v>Khulna</c:v>
                </c:pt>
                <c:pt idx="4">
                  <c:v>Rajshahi</c:v>
                </c:pt>
                <c:pt idx="5">
                  <c:v>Rangpur</c:v>
                </c:pt>
                <c:pt idx="6">
                  <c:v>Sylhet</c:v>
                </c:pt>
                <c:pt idx="7">
                  <c:v>Bangladesh</c:v>
                </c:pt>
              </c:strCache>
            </c:strRef>
          </c:cat>
          <c:val>
            <c:numRef>
              <c:f>Sheet1!$C$2:$C$9</c:f>
              <c:numCache>
                <c:formatCode>General</c:formatCode>
                <c:ptCount val="8"/>
                <c:pt idx="0">
                  <c:v>0.28961599999999998</c:v>
                </c:pt>
                <c:pt idx="1">
                  <c:v>0.18364440000000001</c:v>
                </c:pt>
                <c:pt idx="2">
                  <c:v>0.22520399999999999</c:v>
                </c:pt>
                <c:pt idx="3">
                  <c:v>0.29932449999999999</c:v>
                </c:pt>
                <c:pt idx="4">
                  <c:v>0.28441689999999997</c:v>
                </c:pt>
                <c:pt idx="5">
                  <c:v>0.21817039999999999</c:v>
                </c:pt>
                <c:pt idx="6">
                  <c:v>4.1636199999999998E-2</c:v>
                </c:pt>
                <c:pt idx="7">
                  <c:v>0.23530470000000001</c:v>
                </c:pt>
              </c:numCache>
            </c:numRef>
          </c:val>
          <c:extLst>
            <c:ext xmlns:c16="http://schemas.microsoft.com/office/drawing/2014/chart" uri="{C3380CC4-5D6E-409C-BE32-E72D297353CC}">
              <c16:uniqueId val="{00000003-7B91-42D3-AD64-F7784202C583}"/>
            </c:ext>
          </c:extLst>
        </c:ser>
        <c:dLbls>
          <c:showLegendKey val="0"/>
          <c:showVal val="0"/>
          <c:showCatName val="0"/>
          <c:showSerName val="0"/>
          <c:showPercent val="0"/>
          <c:showBubbleSize val="0"/>
        </c:dLbls>
        <c:gapWidth val="219"/>
        <c:overlap val="-27"/>
        <c:axId val="276817880"/>
        <c:axId val="276818272"/>
      </c:barChart>
      <c:catAx>
        <c:axId val="276817880"/>
        <c:scaling>
          <c:orientation val="minMax"/>
        </c:scaling>
        <c:delete val="0"/>
        <c:axPos val="b"/>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lang="en-US" sz="1400" b="1" i="0" u="none" strike="noStrike" kern="1200" baseline="0">
                <a:solidFill>
                  <a:schemeClr val="tx1"/>
                </a:solidFill>
                <a:latin typeface="+mn-lt"/>
                <a:ea typeface="+mj-ea"/>
                <a:cs typeface="+mj-cs"/>
              </a:defRPr>
            </a:pPr>
            <a:endParaRPr lang="en-US"/>
          </a:p>
        </c:txPr>
        <c:crossAx val="276818272"/>
        <c:crosses val="autoZero"/>
        <c:auto val="1"/>
        <c:lblAlgn val="ctr"/>
        <c:lblOffset val="100"/>
        <c:noMultiLvlLbl val="0"/>
      </c:catAx>
      <c:valAx>
        <c:axId val="276818272"/>
        <c:scaling>
          <c:orientation val="minMax"/>
          <c:max val="0.35000000000000003"/>
          <c:min val="0"/>
        </c:scaling>
        <c:delete val="0"/>
        <c:axPos val="l"/>
        <c:majorGridlines>
          <c:spPr>
            <a:ln w="9525" cap="flat" cmpd="sng" algn="ctr">
              <a:noFill/>
              <a:round/>
            </a:ln>
            <a:effectLst/>
          </c:spPr>
        </c:majorGridlines>
        <c:numFmt formatCode="#,##0.00" sourceLinked="0"/>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lang="en-US" sz="1200" b="0" i="0" u="none" strike="noStrike" kern="1200" baseline="0">
                <a:solidFill>
                  <a:schemeClr val="tx1"/>
                </a:solidFill>
                <a:latin typeface="+mn-lt"/>
                <a:ea typeface="+mj-ea"/>
                <a:cs typeface="+mj-cs"/>
              </a:defRPr>
            </a:pPr>
            <a:endParaRPr lang="en-US"/>
          </a:p>
        </c:txPr>
        <c:crossAx val="276817880"/>
        <c:crosses val="autoZero"/>
        <c:crossBetween val="between"/>
        <c:majorUnit val="5.000000000000001E-2"/>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1400" b="1" i="0" u="none" strike="noStrike" kern="1200" baseline="0">
              <a:solidFill>
                <a:schemeClr val="tx1"/>
              </a:solidFill>
              <a:latin typeface="+mn-lt"/>
              <a:ea typeface="+mj-ea"/>
              <a:cs typeface="+mj-cs"/>
            </a:defRPr>
          </a:pPr>
          <a:endParaRPr lang="en-US"/>
        </a:p>
      </c:txPr>
    </c:legend>
    <c:plotVisOnly val="1"/>
    <c:dispBlanksAs val="gap"/>
    <c:showDLblsOverMax val="0"/>
  </c:chart>
  <c:spPr>
    <a:noFill/>
    <a:ln>
      <a:noFill/>
    </a:ln>
    <a:effectLst/>
  </c:spPr>
  <c:txPr>
    <a:bodyPr/>
    <a:lstStyle/>
    <a:p>
      <a:pPr>
        <a:defRPr lang="en-US" sz="2000" b="1" kern="1200">
          <a:solidFill>
            <a:srgbClr val="C00000"/>
          </a:solidFill>
          <a:latin typeface="+mj-lt"/>
          <a:ea typeface="+mj-ea"/>
          <a:cs typeface="+mj-cs"/>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676321046596328E-2"/>
          <c:y val="1.919733877025432E-2"/>
          <c:w val="0.92480716048416456"/>
          <c:h val="0.72817073472723226"/>
        </c:manualLayout>
      </c:layout>
      <c:barChart>
        <c:barDir val="col"/>
        <c:grouping val="clustered"/>
        <c:varyColors val="0"/>
        <c:ser>
          <c:idx val="0"/>
          <c:order val="0"/>
          <c:tx>
            <c:strRef>
              <c:f>Sheet1!$B$1</c:f>
              <c:strCache>
                <c:ptCount val="1"/>
                <c:pt idx="0">
                  <c:v>2011/12</c:v>
                </c:pt>
              </c:strCache>
            </c:strRef>
          </c:tx>
          <c:spPr>
            <a:solidFill>
              <a:schemeClr val="tx2">
                <a:lumMod val="75000"/>
              </a:schemeClr>
            </a:solidFill>
            <a:ln>
              <a:noFill/>
            </a:ln>
            <a:effectLst/>
          </c:spPr>
          <c:invertIfNegative val="0"/>
          <c:dLbls>
            <c:dLbl>
              <c:idx val="3"/>
              <c:layout>
                <c:manualLayout>
                  <c:x val="-9.2592592592593195E-3"/>
                  <c:y val="4.850392137017849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05A-4163-BBA3-1519B3869FF0}"/>
                </c:ext>
              </c:extLst>
            </c:dLbl>
            <c:numFmt formatCode="#,##0.00" sourceLinked="0"/>
            <c:spPr>
              <a:noFill/>
              <a:ln>
                <a:noFill/>
              </a:ln>
              <a:effectLst/>
            </c:spPr>
            <c:txPr>
              <a:bodyPr rot="0" spcFirstLastPara="1" vertOverflow="ellipsis" vert="horz" wrap="square" anchor="ctr" anchorCtr="1"/>
              <a:lstStyle/>
              <a:p>
                <a:pPr>
                  <a:defRPr lang="en-US" sz="1600" b="1" i="0" u="none" strike="noStrike" kern="1200" baseline="0">
                    <a:solidFill>
                      <a:schemeClr val="tx1"/>
                    </a:solidFill>
                    <a:latin typeface="+mn-lt"/>
                    <a:ea typeface="+mj-ea"/>
                    <a:cs typeface="+mj-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Barisal</c:v>
                </c:pt>
                <c:pt idx="1">
                  <c:v>Chittagong</c:v>
                </c:pt>
                <c:pt idx="2">
                  <c:v>Dhaka</c:v>
                </c:pt>
                <c:pt idx="3">
                  <c:v>Khulna</c:v>
                </c:pt>
                <c:pt idx="4">
                  <c:v>Rajshahi</c:v>
                </c:pt>
                <c:pt idx="5">
                  <c:v>Rangpur</c:v>
                </c:pt>
                <c:pt idx="6">
                  <c:v>Sylhet</c:v>
                </c:pt>
                <c:pt idx="7">
                  <c:v>Bangladesh</c:v>
                </c:pt>
              </c:strCache>
            </c:strRef>
          </c:cat>
          <c:val>
            <c:numRef>
              <c:f>Sheet1!$B$2:$B$9</c:f>
              <c:numCache>
                <c:formatCode>0.00</c:formatCode>
                <c:ptCount val="8"/>
                <c:pt idx="0">
                  <c:v>9.1096499999999997E-2</c:v>
                </c:pt>
                <c:pt idx="1">
                  <c:v>0.10704130000000001</c:v>
                </c:pt>
                <c:pt idx="2">
                  <c:v>9.2924099999999996E-2</c:v>
                </c:pt>
                <c:pt idx="3">
                  <c:v>0.1150822</c:v>
                </c:pt>
                <c:pt idx="4">
                  <c:v>0.1319236</c:v>
                </c:pt>
                <c:pt idx="5">
                  <c:v>5.9313299999999999E-2</c:v>
                </c:pt>
                <c:pt idx="6">
                  <c:v>1.2074E-2</c:v>
                </c:pt>
                <c:pt idx="7">
                  <c:v>9.5622899999999997E-2</c:v>
                </c:pt>
              </c:numCache>
            </c:numRef>
          </c:val>
          <c:extLst>
            <c:ext xmlns:c16="http://schemas.microsoft.com/office/drawing/2014/chart" uri="{C3380CC4-5D6E-409C-BE32-E72D297353CC}">
              <c16:uniqueId val="{00000001-505A-4163-BBA3-1519B3869FF0}"/>
            </c:ext>
          </c:extLst>
        </c:ser>
        <c:ser>
          <c:idx val="1"/>
          <c:order val="1"/>
          <c:tx>
            <c:strRef>
              <c:f>Sheet1!$C$1</c:f>
              <c:strCache>
                <c:ptCount val="1"/>
                <c:pt idx="0">
                  <c:v>2015</c:v>
                </c:pt>
              </c:strCache>
            </c:strRef>
          </c:tx>
          <c:spPr>
            <a:solidFill>
              <a:srgbClr val="FF0000"/>
            </a:solidFill>
            <a:ln>
              <a:noFill/>
            </a:ln>
            <a:effectLst/>
          </c:spPr>
          <c:invertIfNegative val="0"/>
          <c:dLbls>
            <c:dLbl>
              <c:idx val="0"/>
              <c:layout>
                <c:manualLayout>
                  <c:x val="3.303303693847827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208-4E28-9A1C-BB9C34F8B2F8}"/>
                </c:ext>
              </c:extLst>
            </c:dLbl>
            <c:dLbl>
              <c:idx val="4"/>
              <c:layout>
                <c:manualLayout>
                  <c:x val="1.54320987654321E-2"/>
                  <c:y val="2.42519606850888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05A-4163-BBA3-1519B3869FF0}"/>
                </c:ext>
              </c:extLst>
            </c:dLbl>
            <c:numFmt formatCode="#,##0.00" sourceLinked="0"/>
            <c:spPr>
              <a:noFill/>
              <a:ln>
                <a:noFill/>
              </a:ln>
              <a:effectLst/>
            </c:spPr>
            <c:txPr>
              <a:bodyPr rot="0" spcFirstLastPara="1" vertOverflow="ellipsis" vert="horz" wrap="square" anchor="ctr" anchorCtr="1"/>
              <a:lstStyle/>
              <a:p>
                <a:pPr>
                  <a:defRPr lang="en-US" sz="1600" b="1" i="0" u="none" strike="noStrike" kern="1200" baseline="0">
                    <a:solidFill>
                      <a:schemeClr val="tx1"/>
                    </a:solidFill>
                    <a:latin typeface="+mn-lt"/>
                    <a:ea typeface="+mj-ea"/>
                    <a:cs typeface="+mj-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Barisal</c:v>
                </c:pt>
                <c:pt idx="1">
                  <c:v>Chittagong</c:v>
                </c:pt>
                <c:pt idx="2">
                  <c:v>Dhaka</c:v>
                </c:pt>
                <c:pt idx="3">
                  <c:v>Khulna</c:v>
                </c:pt>
                <c:pt idx="4">
                  <c:v>Rajshahi</c:v>
                </c:pt>
                <c:pt idx="5">
                  <c:v>Rangpur</c:v>
                </c:pt>
                <c:pt idx="6">
                  <c:v>Sylhet</c:v>
                </c:pt>
                <c:pt idx="7">
                  <c:v>Bangladesh</c:v>
                </c:pt>
              </c:strCache>
            </c:strRef>
          </c:cat>
          <c:val>
            <c:numRef>
              <c:f>Sheet1!$C$2:$C$9</c:f>
              <c:numCache>
                <c:formatCode>0.00</c:formatCode>
                <c:ptCount val="8"/>
                <c:pt idx="0">
                  <c:v>0.24251429999999999</c:v>
                </c:pt>
                <c:pt idx="1">
                  <c:v>0.1368065</c:v>
                </c:pt>
                <c:pt idx="2">
                  <c:v>0.1173873</c:v>
                </c:pt>
                <c:pt idx="3">
                  <c:v>0.1866843</c:v>
                </c:pt>
                <c:pt idx="4">
                  <c:v>0.17856610000000001</c:v>
                </c:pt>
                <c:pt idx="5">
                  <c:v>0.1014272</c:v>
                </c:pt>
                <c:pt idx="6">
                  <c:v>3.3257799999999997E-2</c:v>
                </c:pt>
                <c:pt idx="7">
                  <c:v>0.14034550000000001</c:v>
                </c:pt>
              </c:numCache>
            </c:numRef>
          </c:val>
          <c:extLst>
            <c:ext xmlns:c16="http://schemas.microsoft.com/office/drawing/2014/chart" uri="{C3380CC4-5D6E-409C-BE32-E72D297353CC}">
              <c16:uniqueId val="{00000003-505A-4163-BBA3-1519B3869FF0}"/>
            </c:ext>
          </c:extLst>
        </c:ser>
        <c:dLbls>
          <c:showLegendKey val="0"/>
          <c:showVal val="0"/>
          <c:showCatName val="0"/>
          <c:showSerName val="0"/>
          <c:showPercent val="0"/>
          <c:showBubbleSize val="0"/>
        </c:dLbls>
        <c:gapWidth val="219"/>
        <c:overlap val="-27"/>
        <c:axId val="399975032"/>
        <c:axId val="399977464"/>
      </c:barChart>
      <c:catAx>
        <c:axId val="399975032"/>
        <c:scaling>
          <c:orientation val="minMax"/>
        </c:scaling>
        <c:delete val="0"/>
        <c:axPos val="b"/>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lang="en-US" sz="1400" b="1" i="0" u="none" strike="noStrike" kern="1200" baseline="0">
                <a:solidFill>
                  <a:schemeClr val="tx1"/>
                </a:solidFill>
                <a:latin typeface="+mn-lt"/>
                <a:ea typeface="+mj-ea"/>
                <a:cs typeface="+mj-cs"/>
              </a:defRPr>
            </a:pPr>
            <a:endParaRPr lang="en-US"/>
          </a:p>
        </c:txPr>
        <c:crossAx val="399977464"/>
        <c:crosses val="autoZero"/>
        <c:auto val="1"/>
        <c:lblAlgn val="ctr"/>
        <c:lblOffset val="100"/>
        <c:noMultiLvlLbl val="0"/>
      </c:catAx>
      <c:valAx>
        <c:axId val="399977464"/>
        <c:scaling>
          <c:orientation val="minMax"/>
          <c:max val="0.25"/>
          <c:min val="0"/>
        </c:scaling>
        <c:delete val="0"/>
        <c:axPos val="l"/>
        <c:majorGridlines>
          <c:spPr>
            <a:ln w="9525" cap="flat" cmpd="sng" algn="ctr">
              <a:noFill/>
              <a:round/>
            </a:ln>
            <a:effectLst/>
          </c:spPr>
        </c:majorGridlines>
        <c:numFmt formatCode="#,##0.00" sourceLinked="0"/>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lang="en-US" sz="1200" b="0" i="0" u="none" strike="noStrike" kern="1200" baseline="0">
                <a:solidFill>
                  <a:schemeClr val="tx1"/>
                </a:solidFill>
                <a:latin typeface="+mn-lt"/>
                <a:ea typeface="+mj-ea"/>
                <a:cs typeface="+mj-cs"/>
              </a:defRPr>
            </a:pPr>
            <a:endParaRPr lang="en-US"/>
          </a:p>
        </c:txPr>
        <c:crossAx val="399975032"/>
        <c:crosses val="autoZero"/>
        <c:crossBetween val="between"/>
        <c:majorUnit val="5.000000000000001E-2"/>
      </c:valAx>
      <c:spPr>
        <a:noFill/>
        <a:ln>
          <a:noFill/>
        </a:ln>
        <a:effectLst/>
      </c:spPr>
    </c:plotArea>
    <c:legend>
      <c:legendPos val="b"/>
      <c:layout>
        <c:manualLayout>
          <c:xMode val="edge"/>
          <c:yMode val="edge"/>
          <c:x val="0.38361358014868174"/>
          <c:y val="0.84820693042337003"/>
          <c:w val="0.23127121979513607"/>
          <c:h val="6.0065664027999045E-2"/>
        </c:manualLayout>
      </c:layout>
      <c:overlay val="0"/>
      <c:spPr>
        <a:noFill/>
        <a:ln>
          <a:noFill/>
        </a:ln>
        <a:effectLst/>
      </c:spPr>
      <c:txPr>
        <a:bodyPr rot="0" spcFirstLastPara="1" vertOverflow="ellipsis" vert="horz" wrap="square" anchor="ctr" anchorCtr="1"/>
        <a:lstStyle/>
        <a:p>
          <a:pPr>
            <a:defRPr lang="en-US" sz="1600" b="1" i="0" u="none" strike="noStrike" kern="1200" baseline="0">
              <a:solidFill>
                <a:schemeClr val="tx1"/>
              </a:solidFill>
              <a:latin typeface="+mn-lt"/>
              <a:ea typeface="+mj-ea"/>
              <a:cs typeface="+mj-cs"/>
            </a:defRPr>
          </a:pPr>
          <a:endParaRPr lang="en-US"/>
        </a:p>
      </c:txPr>
    </c:legend>
    <c:plotVisOnly val="1"/>
    <c:dispBlanksAs val="gap"/>
    <c:showDLblsOverMax val="0"/>
  </c:chart>
  <c:spPr>
    <a:noFill/>
    <a:ln>
      <a:noFill/>
    </a:ln>
    <a:effectLst/>
  </c:spPr>
  <c:txPr>
    <a:bodyPr/>
    <a:lstStyle/>
    <a:p>
      <a:pPr>
        <a:defRPr lang="en-US" sz="2000" b="1" kern="1200">
          <a:solidFill>
            <a:srgbClr val="C00000"/>
          </a:solidFill>
          <a:latin typeface="+mj-lt"/>
          <a:ea typeface="+mj-ea"/>
          <a:cs typeface="+mj-cs"/>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r>
              <a:rPr lang="en-US" sz="1800" b="1" i="0" cap="none" dirty="0">
                <a:solidFill>
                  <a:schemeClr val="tx1"/>
                </a:solidFill>
                <a:effectLst/>
              </a:rPr>
              <a:t>In TMRI, child stunting reduced by </a:t>
            </a:r>
          </a:p>
          <a:p>
            <a:pPr marL="0" marR="0" indent="0" algn="ctr" defTabSz="914400" rtl="0" eaLnBrk="1" fontAlgn="auto" latinLnBrk="0" hangingPunct="1">
              <a:lnSpc>
                <a:spcPct val="100000"/>
              </a:lnSpc>
              <a:spcBef>
                <a:spcPts val="0"/>
              </a:spcBef>
              <a:spcAft>
                <a:spcPts val="0"/>
              </a:spcAft>
              <a:buClrTx/>
              <a:buSzTx/>
              <a:buFontTx/>
              <a:buNone/>
              <a:tabLst/>
              <a:defRPr>
                <a:solidFill>
                  <a:prstClr val="black">
                    <a:lumMod val="65000"/>
                    <a:lumOff val="35000"/>
                  </a:prstClr>
                </a:solidFill>
              </a:defRPr>
            </a:pPr>
            <a:r>
              <a:rPr lang="en-US" sz="1800" b="1" i="0" cap="none" dirty="0">
                <a:solidFill>
                  <a:schemeClr val="tx1"/>
                </a:solidFill>
                <a:effectLst/>
              </a:rPr>
              <a:t>7.3 percentage points in two years </a:t>
            </a:r>
            <a:endParaRPr lang="en-US" dirty="0"/>
          </a:p>
        </c:rich>
      </c:tx>
      <c:layout>
        <c:manualLayout>
          <c:xMode val="edge"/>
          <c:yMode val="edge"/>
          <c:x val="0.12161250908091106"/>
          <c:y val="2.8033147983456469E-3"/>
        </c:manualLayout>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1"/>
            <c:invertIfNegative val="0"/>
            <c:bubble3D val="0"/>
            <c:spPr>
              <a:solidFill>
                <a:srgbClr val="C00000"/>
              </a:solidFill>
              <a:ln>
                <a:noFill/>
              </a:ln>
              <a:effectLst/>
            </c:spPr>
            <c:extLst>
              <c:ext xmlns:c16="http://schemas.microsoft.com/office/drawing/2014/chart" uri="{C3380CC4-5D6E-409C-BE32-E72D297353CC}">
                <c16:uniqueId val="{00000001-FDE8-404C-9560-8999017C6799}"/>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Control</c:v>
                </c:pt>
                <c:pt idx="1">
                  <c:v>Cash + BCC</c:v>
                </c:pt>
              </c:strCache>
            </c:strRef>
          </c:cat>
          <c:val>
            <c:numRef>
              <c:f>Sheet1!$B$2:$B$3</c:f>
              <c:numCache>
                <c:formatCode>General</c:formatCode>
                <c:ptCount val="2"/>
                <c:pt idx="0">
                  <c:v>46</c:v>
                </c:pt>
                <c:pt idx="1">
                  <c:v>38.700000000000003</c:v>
                </c:pt>
              </c:numCache>
            </c:numRef>
          </c:val>
          <c:extLst>
            <c:ext xmlns:c16="http://schemas.microsoft.com/office/drawing/2014/chart" uri="{C3380CC4-5D6E-409C-BE32-E72D297353CC}">
              <c16:uniqueId val="{00000002-FDE8-404C-9560-8999017C6799}"/>
            </c:ext>
          </c:extLst>
        </c:ser>
        <c:dLbls>
          <c:showLegendKey val="0"/>
          <c:showVal val="0"/>
          <c:showCatName val="0"/>
          <c:showSerName val="0"/>
          <c:showPercent val="0"/>
          <c:showBubbleSize val="0"/>
        </c:dLbls>
        <c:gapWidth val="219"/>
        <c:overlap val="-27"/>
        <c:axId val="228250528"/>
        <c:axId val="228250920"/>
      </c:barChart>
      <c:catAx>
        <c:axId val="228250528"/>
        <c:scaling>
          <c:orientation val="minMax"/>
        </c:scaling>
        <c:delete val="0"/>
        <c:axPos val="b"/>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228250920"/>
        <c:crosses val="autoZero"/>
        <c:auto val="1"/>
        <c:lblAlgn val="ctr"/>
        <c:lblOffset val="100"/>
        <c:noMultiLvlLbl val="0"/>
      </c:catAx>
      <c:valAx>
        <c:axId val="228250920"/>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b="1" dirty="0">
                    <a:solidFill>
                      <a:schemeClr val="tx1"/>
                    </a:solidFill>
                  </a:rPr>
                  <a:t>Stunting rate for</a:t>
                </a:r>
                <a:r>
                  <a:rPr lang="en-US" sz="1600" b="1" baseline="0" dirty="0">
                    <a:solidFill>
                      <a:schemeClr val="tx1"/>
                    </a:solidFill>
                  </a:rPr>
                  <a:t> children &lt;5 years (%)</a:t>
                </a:r>
                <a:endParaRPr lang="en-US" sz="1600" b="1" dirty="0">
                  <a:solidFill>
                    <a:schemeClr val="tx1"/>
                  </a:solidFill>
                </a:endParaRP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282505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1-9003-4124-AE95-55F4D680A59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9003-4124-AE95-55F4D680A59C}"/>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5-9003-4124-AE95-55F4D680A59C}"/>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9003-4124-AE95-55F4D680A59C}"/>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9-9003-4124-AE95-55F4D680A59C}"/>
              </c:ext>
            </c:extLst>
          </c:dPt>
          <c:dPt>
            <c:idx val="5"/>
            <c:invertIfNegative val="0"/>
            <c:bubble3D val="0"/>
            <c:spPr>
              <a:solidFill>
                <a:schemeClr val="bg1">
                  <a:lumMod val="75000"/>
                </a:schemeClr>
              </a:solidFill>
              <a:ln>
                <a:noFill/>
              </a:ln>
              <a:effectLst/>
            </c:spPr>
            <c:extLst>
              <c:ext xmlns:c16="http://schemas.microsoft.com/office/drawing/2014/chart" uri="{C3380CC4-5D6E-409C-BE32-E72D297353CC}">
                <c16:uniqueId val="{0000000B-9003-4124-AE95-55F4D680A59C}"/>
              </c:ext>
            </c:extLst>
          </c:dPt>
          <c:dPt>
            <c:idx val="6"/>
            <c:invertIfNegative val="0"/>
            <c:bubble3D val="0"/>
            <c:spPr>
              <a:solidFill>
                <a:srgbClr val="FF0000"/>
              </a:solidFill>
              <a:ln>
                <a:noFill/>
              </a:ln>
              <a:effectLst/>
            </c:spPr>
            <c:extLst>
              <c:ext xmlns:c16="http://schemas.microsoft.com/office/drawing/2014/chart" uri="{C3380CC4-5D6E-409C-BE32-E72D297353CC}">
                <c16:uniqueId val="{0000000D-9003-4124-AE95-55F4D680A59C}"/>
              </c:ext>
            </c:extLst>
          </c:dPt>
          <c:dPt>
            <c:idx val="7"/>
            <c:invertIfNegative val="0"/>
            <c:bubble3D val="0"/>
            <c:spPr>
              <a:solidFill>
                <a:srgbClr val="FFC000"/>
              </a:solidFill>
              <a:ln>
                <a:noFill/>
              </a:ln>
              <a:effectLst/>
            </c:spPr>
            <c:extLst>
              <c:ext xmlns:c16="http://schemas.microsoft.com/office/drawing/2014/chart" uri="{C3380CC4-5D6E-409C-BE32-E72D297353CC}">
                <c16:uniqueId val="{0000000F-9003-4124-AE95-55F4D680A59C}"/>
              </c:ext>
            </c:extLst>
          </c:dPt>
          <c:dPt>
            <c:idx val="8"/>
            <c:invertIfNegative val="0"/>
            <c:bubble3D val="0"/>
            <c:spPr>
              <a:solidFill>
                <a:srgbClr val="00B050"/>
              </a:solidFill>
              <a:ln>
                <a:noFill/>
              </a:ln>
              <a:effectLst/>
            </c:spPr>
            <c:extLst>
              <c:ext xmlns:c16="http://schemas.microsoft.com/office/drawing/2014/chart" uri="{C3380CC4-5D6E-409C-BE32-E72D297353CC}">
                <c16:uniqueId val="{00000011-9003-4124-AE95-55F4D680A59C}"/>
              </c:ext>
            </c:extLst>
          </c:dPt>
          <c:dLbls>
            <c:numFmt formatCode="#,##0.0" sourceLinked="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Sheet1!$B$2:$J$3</c:f>
              <c:multiLvlStrCache>
                <c:ptCount val="9"/>
                <c:lvl>
                  <c:pt idx="0">
                    <c:v>Eggs</c:v>
                  </c:pt>
                  <c:pt idx="1">
                    <c:v>Legumes</c:v>
                  </c:pt>
                  <c:pt idx="2">
                    <c:v>Legumes</c:v>
                  </c:pt>
                  <c:pt idx="3">
                    <c:v>Eggs</c:v>
                  </c:pt>
                  <c:pt idx="4">
                    <c:v>Legumes</c:v>
                  </c:pt>
                  <c:pt idx="5">
                    <c:v>Dairy products</c:v>
                  </c:pt>
                  <c:pt idx="6">
                    <c:v>Flesh foods</c:v>
                  </c:pt>
                  <c:pt idx="7">
                    <c:v>Eggs</c:v>
                  </c:pt>
                  <c:pt idx="8">
                    <c:v>Vit A fruit and veg</c:v>
                  </c:pt>
                </c:lvl>
                <c:lvl>
                  <c:pt idx="0">
                    <c:v>Cash</c:v>
                  </c:pt>
                  <c:pt idx="1">
                    <c:v>Food</c:v>
                  </c:pt>
                  <c:pt idx="2">
                    <c:v>Cash &amp; Food</c:v>
                  </c:pt>
                  <c:pt idx="4">
                    <c:v>Cash &amp; BCC</c:v>
                  </c:pt>
                </c:lvl>
              </c:multiLvlStrCache>
            </c:multiLvlStrRef>
          </c:cat>
          <c:val>
            <c:numRef>
              <c:f>Sheet1!$B$4:$J$4</c:f>
              <c:numCache>
                <c:formatCode>General</c:formatCode>
                <c:ptCount val="9"/>
                <c:pt idx="0">
                  <c:v>6.1</c:v>
                </c:pt>
                <c:pt idx="1">
                  <c:v>7.3</c:v>
                </c:pt>
                <c:pt idx="2">
                  <c:v>11.7</c:v>
                </c:pt>
                <c:pt idx="3">
                  <c:v>6.4</c:v>
                </c:pt>
                <c:pt idx="4">
                  <c:v>24.6</c:v>
                </c:pt>
                <c:pt idx="5">
                  <c:v>10.9</c:v>
                </c:pt>
                <c:pt idx="6">
                  <c:v>22.8</c:v>
                </c:pt>
                <c:pt idx="7">
                  <c:v>36</c:v>
                </c:pt>
                <c:pt idx="8">
                  <c:v>15.1</c:v>
                </c:pt>
              </c:numCache>
            </c:numRef>
          </c:val>
          <c:extLst>
            <c:ext xmlns:c16="http://schemas.microsoft.com/office/drawing/2014/chart" uri="{C3380CC4-5D6E-409C-BE32-E72D297353CC}">
              <c16:uniqueId val="{00000012-9003-4124-AE95-55F4D680A59C}"/>
            </c:ext>
          </c:extLst>
        </c:ser>
        <c:dLbls>
          <c:showLegendKey val="0"/>
          <c:showVal val="0"/>
          <c:showCatName val="0"/>
          <c:showSerName val="0"/>
          <c:showPercent val="0"/>
          <c:showBubbleSize val="0"/>
        </c:dLbls>
        <c:gapWidth val="219"/>
        <c:overlap val="-27"/>
        <c:axId val="162539496"/>
        <c:axId val="162579728"/>
      </c:barChart>
      <c:catAx>
        <c:axId val="162539496"/>
        <c:scaling>
          <c:orientation val="minMax"/>
        </c:scaling>
        <c:delete val="0"/>
        <c:axPos val="b"/>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62579728"/>
        <c:crosses val="autoZero"/>
        <c:auto val="1"/>
        <c:lblAlgn val="ctr"/>
        <c:lblOffset val="100"/>
        <c:noMultiLvlLbl val="0"/>
      </c:catAx>
      <c:valAx>
        <c:axId val="162579728"/>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dirty="0"/>
                  <a:t>Percent of children who consumed </a:t>
                </a:r>
              </a:p>
              <a:p>
                <a:pPr>
                  <a:defRPr/>
                </a:pPr>
                <a:r>
                  <a:rPr lang="en-US" dirty="0"/>
                  <a:t>in past 24 hours</a:t>
                </a:r>
              </a:p>
            </c:rich>
          </c:tx>
          <c:layout>
            <c:manualLayout>
              <c:xMode val="edge"/>
              <c:yMode val="edge"/>
              <c:x val="9.7726789065371751E-3"/>
              <c:y val="4.464451996381813E-2"/>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62539496"/>
        <c:crosses val="autoZero"/>
        <c:crossBetween val="between"/>
      </c:valAx>
      <c:spPr>
        <a:noFill/>
        <a:ln>
          <a:noFill/>
        </a:ln>
        <a:effectLst/>
      </c:spPr>
    </c:plotArea>
    <c:plotVisOnly val="1"/>
    <c:dispBlanksAs val="gap"/>
    <c:showDLblsOverMax val="0"/>
  </c:chart>
  <c:spPr>
    <a:noFill/>
    <a:ln>
      <a:noFill/>
    </a:ln>
    <a:effectLst/>
  </c:spPr>
  <c:txPr>
    <a:bodyPr/>
    <a:lstStyle/>
    <a:p>
      <a:pPr>
        <a:defRPr sz="1400" b="1">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ALL!$B$1</c:f>
              <c:strCache>
                <c:ptCount val="1"/>
                <c:pt idx="0">
                  <c:v>Column2</c:v>
                </c:pt>
              </c:strCache>
            </c:strRef>
          </c:tx>
          <c:spPr>
            <a:solidFill>
              <a:schemeClr val="tx2">
                <a:lumMod val="75000"/>
              </a:schemeClr>
            </a:solidFill>
          </c:spPr>
          <c:invertIfNegative val="0"/>
          <c:dLbls>
            <c:spPr>
              <a:noFill/>
              <a:ln>
                <a:noFill/>
              </a:ln>
              <a:effectLst/>
            </c:spPr>
            <c:txPr>
              <a:bodyPr/>
              <a:lstStyle/>
              <a:p>
                <a:pPr>
                  <a:defRPr sz="1600" b="1" i="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ALL!$A$2:$A$7</c:f>
              <c:numCache>
                <c:formatCode>General</c:formatCode>
                <c:ptCount val="6"/>
                <c:pt idx="0">
                  <c:v>1997</c:v>
                </c:pt>
                <c:pt idx="1">
                  <c:v>2000</c:v>
                </c:pt>
                <c:pt idx="2">
                  <c:v>2004</c:v>
                </c:pt>
                <c:pt idx="3">
                  <c:v>2007</c:v>
                </c:pt>
                <c:pt idx="4">
                  <c:v>2011</c:v>
                </c:pt>
                <c:pt idx="5">
                  <c:v>2014</c:v>
                </c:pt>
              </c:numCache>
            </c:numRef>
          </c:cat>
          <c:val>
            <c:numRef>
              <c:f>ALL!$B$2:$B$7</c:f>
              <c:numCache>
                <c:formatCode>0.0</c:formatCode>
                <c:ptCount val="6"/>
                <c:pt idx="0">
                  <c:v>58.5</c:v>
                </c:pt>
                <c:pt idx="1">
                  <c:v>49.9</c:v>
                </c:pt>
                <c:pt idx="2">
                  <c:v>49.5</c:v>
                </c:pt>
                <c:pt idx="3">
                  <c:v>44</c:v>
                </c:pt>
                <c:pt idx="4">
                  <c:v>40.200000000000003</c:v>
                </c:pt>
                <c:pt idx="5">
                  <c:v>36.1</c:v>
                </c:pt>
              </c:numCache>
            </c:numRef>
          </c:val>
          <c:extLst>
            <c:ext xmlns:c16="http://schemas.microsoft.com/office/drawing/2014/chart" uri="{C3380CC4-5D6E-409C-BE32-E72D297353CC}">
              <c16:uniqueId val="{00000000-CA95-408C-A3E0-070D91F5202A}"/>
            </c:ext>
          </c:extLst>
        </c:ser>
        <c:dLbls>
          <c:showLegendKey val="0"/>
          <c:showVal val="0"/>
          <c:showCatName val="0"/>
          <c:showSerName val="0"/>
          <c:showPercent val="0"/>
          <c:showBubbleSize val="0"/>
        </c:dLbls>
        <c:gapWidth val="150"/>
        <c:axId val="335745968"/>
        <c:axId val="335746360"/>
      </c:barChart>
      <c:catAx>
        <c:axId val="335745968"/>
        <c:scaling>
          <c:orientation val="minMax"/>
        </c:scaling>
        <c:delete val="0"/>
        <c:axPos val="b"/>
        <c:numFmt formatCode="General" sourceLinked="0"/>
        <c:majorTickMark val="out"/>
        <c:minorTickMark val="none"/>
        <c:tickLblPos val="nextTo"/>
        <c:txPr>
          <a:bodyPr/>
          <a:lstStyle/>
          <a:p>
            <a:pPr>
              <a:defRPr sz="1600" b="1" i="0" baseline="0"/>
            </a:pPr>
            <a:endParaRPr lang="en-US"/>
          </a:p>
        </c:txPr>
        <c:crossAx val="335746360"/>
        <c:crosses val="autoZero"/>
        <c:auto val="1"/>
        <c:lblAlgn val="ctr"/>
        <c:lblOffset val="100"/>
        <c:noMultiLvlLbl val="0"/>
      </c:catAx>
      <c:valAx>
        <c:axId val="335746360"/>
        <c:scaling>
          <c:orientation val="minMax"/>
        </c:scaling>
        <c:delete val="0"/>
        <c:axPos val="l"/>
        <c:title>
          <c:tx>
            <c:rich>
              <a:bodyPr rot="-5400000" vert="horz"/>
              <a:lstStyle/>
              <a:p>
                <a:pPr>
                  <a:defRPr sz="1600"/>
                </a:pPr>
                <a:r>
                  <a:rPr lang="en-US" sz="1600" b="1" i="0" baseline="0" dirty="0">
                    <a:effectLst/>
                  </a:rPr>
                  <a:t>Percent of children stunted (&lt;-2 z score)</a:t>
                </a:r>
                <a:endParaRPr lang="en-US" sz="1600" dirty="0">
                  <a:effectLst/>
                </a:endParaRPr>
              </a:p>
            </c:rich>
          </c:tx>
          <c:overlay val="0"/>
        </c:title>
        <c:numFmt formatCode="0" sourceLinked="0"/>
        <c:majorTickMark val="out"/>
        <c:minorTickMark val="none"/>
        <c:tickLblPos val="nextTo"/>
        <c:txPr>
          <a:bodyPr/>
          <a:lstStyle/>
          <a:p>
            <a:pPr>
              <a:defRPr sz="1600"/>
            </a:pPr>
            <a:endParaRPr lang="en-US"/>
          </a:p>
        </c:txPr>
        <c:crossAx val="33574596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C11-4FCC-BDD4-6D3BB4AA979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C11-4FCC-BDD4-6D3BB4AA979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C11-4FCC-BDD4-6D3BB4AA979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C11-4FCC-BDD4-6D3BB4AA979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8C11-4FCC-BDD4-6D3BB4AA979A}"/>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8C11-4FCC-BDD4-6D3BB4AA979A}"/>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8C11-4FCC-BDD4-6D3BB4AA979A}"/>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8C11-4FCC-BDD4-6D3BB4AA979A}"/>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8C11-4FCC-BDD4-6D3BB4AA979A}"/>
              </c:ext>
            </c:extLst>
          </c:dPt>
          <c:dLbls>
            <c:dLbl>
              <c:idx val="0"/>
              <c:layout>
                <c:manualLayout>
                  <c:x val="2.4742891513560811E-2"/>
                  <c:y val="-2.1739938757655317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C11-4FCC-BDD4-6D3BB4AA979A}"/>
                </c:ext>
              </c:extLst>
            </c:dLbl>
            <c:dLbl>
              <c:idx val="1"/>
              <c:layout>
                <c:manualLayout>
                  <c:x val="3.48626421697288E-2"/>
                  <c:y val="3.629702537182855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C11-4FCC-BDD4-6D3BB4AA979A}"/>
                </c:ext>
              </c:extLst>
            </c:dLbl>
            <c:dLbl>
              <c:idx val="2"/>
              <c:layout>
                <c:manualLayout>
                  <c:x val="6.3639873140857395E-2"/>
                  <c:y val="-4.8377806940799089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8C11-4FCC-BDD4-6D3BB4AA979A}"/>
                </c:ext>
              </c:extLst>
            </c:dLbl>
            <c:dLbl>
              <c:idx val="4"/>
              <c:layout>
                <c:manualLayout>
                  <c:x val="-7.8317353043021426E-2"/>
                  <c:y val="-4.7780161251975733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8C11-4FCC-BDD4-6D3BB4AA979A}"/>
                </c:ext>
              </c:extLst>
            </c:dLbl>
            <c:dLbl>
              <c:idx val="5"/>
              <c:layout>
                <c:manualLayout>
                  <c:x val="-4.5966207349081419E-2"/>
                  <c:y val="-5.06273694954796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8C11-4FCC-BDD4-6D3BB4AA979A}"/>
                </c:ext>
              </c:extLst>
            </c:dLbl>
            <c:dLbl>
              <c:idx val="8"/>
              <c:layout>
                <c:manualLayout>
                  <c:x val="3.2825021872265991E-2"/>
                  <c:y val="1.157407407407408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8C11-4FCC-BDD4-6D3BB4AA979A}"/>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PIE!$I$3:$I$11</c:f>
              <c:strCache>
                <c:ptCount val="9"/>
                <c:pt idx="0">
                  <c:v>Household assets</c:v>
                </c:pt>
                <c:pt idx="1">
                  <c:v>Maternal education</c:v>
                </c:pt>
                <c:pt idx="2">
                  <c:v>Paternal education</c:v>
                </c:pt>
                <c:pt idx="3">
                  <c:v>Prenatal doctor visits</c:v>
                </c:pt>
                <c:pt idx="4">
                  <c:v>Born in med. facility</c:v>
                </c:pt>
                <c:pt idx="5">
                  <c:v>Access to toilets</c:v>
                </c:pt>
                <c:pt idx="6">
                  <c:v>Birth order</c:v>
                </c:pt>
                <c:pt idx="7">
                  <c:v>Birth interval</c:v>
                </c:pt>
                <c:pt idx="8">
                  <c:v>Maternal height</c:v>
                </c:pt>
              </c:strCache>
            </c:strRef>
          </c:cat>
          <c:val>
            <c:numRef>
              <c:f>PIE!$J$3:$J$11</c:f>
              <c:numCache>
                <c:formatCode>General</c:formatCode>
                <c:ptCount val="9"/>
                <c:pt idx="0">
                  <c:v>0.25118283990787926</c:v>
                </c:pt>
                <c:pt idx="1">
                  <c:v>0.1541787252631481</c:v>
                </c:pt>
                <c:pt idx="2">
                  <c:v>9.6361703289467582E-2</c:v>
                </c:pt>
                <c:pt idx="3">
                  <c:v>8.3102332916836968E-2</c:v>
                </c:pt>
                <c:pt idx="4">
                  <c:v>7.646301156019257E-2</c:v>
                </c:pt>
                <c:pt idx="5">
                  <c:v>0.12141574614472919</c:v>
                </c:pt>
                <c:pt idx="6">
                  <c:v>7.3234894499995401E-2</c:v>
                </c:pt>
                <c:pt idx="7">
                  <c:v>5.3962553842101926E-2</c:v>
                </c:pt>
                <c:pt idx="8">
                  <c:v>9.0098192575649577E-2</c:v>
                </c:pt>
              </c:numCache>
            </c:numRef>
          </c:val>
          <c:extLst>
            <c:ext xmlns:c16="http://schemas.microsoft.com/office/drawing/2014/chart" uri="{C3380CC4-5D6E-409C-BE32-E72D297353CC}">
              <c16:uniqueId val="{00000012-8C11-4FCC-BDD4-6D3BB4AA979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1996-1997</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Stunting (moderate or severe)</c:v>
                </c:pt>
                <c:pt idx="1">
                  <c:v>Wasting (moderate or severe)</c:v>
                </c:pt>
                <c:pt idx="2">
                  <c:v>Underweight (moderate or severe)</c:v>
                </c:pt>
              </c:strCache>
            </c:strRef>
          </c:cat>
          <c:val>
            <c:numRef>
              <c:f>Sheet1!$B$2:$B$4</c:f>
              <c:numCache>
                <c:formatCode>General</c:formatCode>
                <c:ptCount val="3"/>
                <c:pt idx="0">
                  <c:v>54.6</c:v>
                </c:pt>
                <c:pt idx="1">
                  <c:v>17.7</c:v>
                </c:pt>
                <c:pt idx="2">
                  <c:v>56.3</c:v>
                </c:pt>
              </c:numCache>
            </c:numRef>
          </c:val>
          <c:extLst>
            <c:ext xmlns:c16="http://schemas.microsoft.com/office/drawing/2014/chart" uri="{C3380CC4-5D6E-409C-BE32-E72D297353CC}">
              <c16:uniqueId val="{00000000-C35D-4765-82AB-5C54FA32969B}"/>
            </c:ext>
          </c:extLst>
        </c:ser>
        <c:ser>
          <c:idx val="3"/>
          <c:order val="1"/>
          <c:tx>
            <c:strRef>
              <c:f>Sheet1!$E$1</c:f>
              <c:strCache>
                <c:ptCount val="1"/>
                <c:pt idx="0">
                  <c:v>2007</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Stunting (moderate or severe)</c:v>
                </c:pt>
                <c:pt idx="1">
                  <c:v>Wasting (moderate or severe)</c:v>
                </c:pt>
                <c:pt idx="2">
                  <c:v>Underweight (moderate or severe)</c:v>
                </c:pt>
              </c:strCache>
            </c:strRef>
          </c:cat>
          <c:val>
            <c:numRef>
              <c:f>Sheet1!$E$2:$E$4</c:f>
              <c:numCache>
                <c:formatCode>General</c:formatCode>
                <c:ptCount val="3"/>
                <c:pt idx="0">
                  <c:v>43.2</c:v>
                </c:pt>
                <c:pt idx="1">
                  <c:v>17.399999999999999</c:v>
                </c:pt>
                <c:pt idx="2">
                  <c:v>41</c:v>
                </c:pt>
              </c:numCache>
            </c:numRef>
          </c:val>
          <c:extLst>
            <c:ext xmlns:c16="http://schemas.microsoft.com/office/drawing/2014/chart" uri="{C3380CC4-5D6E-409C-BE32-E72D297353CC}">
              <c16:uniqueId val="{00000001-C35D-4765-82AB-5C54FA32969B}"/>
            </c:ext>
          </c:extLst>
        </c:ser>
        <c:ser>
          <c:idx val="5"/>
          <c:order val="2"/>
          <c:tx>
            <c:strRef>
              <c:f>Sheet1!$G$1</c:f>
              <c:strCache>
                <c:ptCount val="1"/>
                <c:pt idx="0">
                  <c:v>2014</c:v>
                </c:pt>
              </c:strCache>
            </c:strRef>
          </c:tx>
          <c:spPr>
            <a:solidFill>
              <a:schemeClr val="accent6"/>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Stunting (moderate or severe)</c:v>
                </c:pt>
                <c:pt idx="1">
                  <c:v>Wasting (moderate or severe)</c:v>
                </c:pt>
                <c:pt idx="2">
                  <c:v>Underweight (moderate or severe)</c:v>
                </c:pt>
              </c:strCache>
            </c:strRef>
          </c:cat>
          <c:val>
            <c:numRef>
              <c:f>Sheet1!$G$2:$G$4</c:f>
              <c:numCache>
                <c:formatCode>General</c:formatCode>
                <c:ptCount val="3"/>
                <c:pt idx="0">
                  <c:v>36.1</c:v>
                </c:pt>
                <c:pt idx="1">
                  <c:v>14.3</c:v>
                </c:pt>
                <c:pt idx="2">
                  <c:v>32.6</c:v>
                </c:pt>
              </c:numCache>
            </c:numRef>
          </c:val>
          <c:extLst>
            <c:ext xmlns:c16="http://schemas.microsoft.com/office/drawing/2014/chart" uri="{C3380CC4-5D6E-409C-BE32-E72D297353CC}">
              <c16:uniqueId val="{00000002-C35D-4765-82AB-5C54FA32969B}"/>
            </c:ext>
          </c:extLst>
        </c:ser>
        <c:dLbls>
          <c:showLegendKey val="0"/>
          <c:showVal val="1"/>
          <c:showCatName val="0"/>
          <c:showSerName val="0"/>
          <c:showPercent val="0"/>
          <c:showBubbleSize val="0"/>
        </c:dLbls>
        <c:gapWidth val="219"/>
        <c:overlap val="-27"/>
        <c:axId val="237132896"/>
        <c:axId val="237133288"/>
      </c:barChart>
      <c:catAx>
        <c:axId val="237132896"/>
        <c:scaling>
          <c:orientation val="minMax"/>
        </c:scaling>
        <c:delete val="0"/>
        <c:axPos val="b"/>
        <c:numFmt formatCode="General" sourceLinked="1"/>
        <c:majorTickMark val="none"/>
        <c:minorTickMark val="none"/>
        <c:tickLblPos val="nextTo"/>
        <c:spPr>
          <a:noFill/>
          <a:ln w="9525" cap="flat" cmpd="sng" algn="ctr">
            <a:solidFill>
              <a:sysClr val="windowText" lastClr="000000">
                <a:lumMod val="50000"/>
                <a:lumOff val="50000"/>
              </a:sys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237133288"/>
        <c:crosses val="autoZero"/>
        <c:auto val="1"/>
        <c:lblAlgn val="ctr"/>
        <c:lblOffset val="100"/>
        <c:noMultiLvlLbl val="0"/>
      </c:catAx>
      <c:valAx>
        <c:axId val="237133288"/>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b="1"/>
                  <a:t>Percent</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solidFill>
              <a:sysClr val="windowText" lastClr="000000">
                <a:lumMod val="50000"/>
                <a:lumOff val="50000"/>
              </a:sysClr>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237132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1st Quintile
(Poorest)</c:v>
                </c:pt>
                <c:pt idx="1">
                  <c:v>2nd Quintile</c:v>
                </c:pt>
                <c:pt idx="2">
                  <c:v>3rd Quintile</c:v>
                </c:pt>
                <c:pt idx="3">
                  <c:v>4th Quintile</c:v>
                </c:pt>
                <c:pt idx="4">
                  <c:v>5th Quintile
(Richest)</c:v>
                </c:pt>
                <c:pt idx="5">
                  <c:v>All</c:v>
                </c:pt>
              </c:strCache>
            </c:strRef>
          </c:cat>
          <c:val>
            <c:numRef>
              <c:f>Sheet1!$B$2:$B$7</c:f>
              <c:numCache>
                <c:formatCode>General</c:formatCode>
                <c:ptCount val="6"/>
                <c:pt idx="0">
                  <c:v>48.9</c:v>
                </c:pt>
                <c:pt idx="1">
                  <c:v>38.799999999999997</c:v>
                </c:pt>
                <c:pt idx="2">
                  <c:v>37.1</c:v>
                </c:pt>
                <c:pt idx="3">
                  <c:v>35.200000000000003</c:v>
                </c:pt>
                <c:pt idx="4">
                  <c:v>27.7</c:v>
                </c:pt>
                <c:pt idx="5">
                  <c:v>37.700000000000003</c:v>
                </c:pt>
              </c:numCache>
            </c:numRef>
          </c:val>
          <c:extLst>
            <c:ext xmlns:c16="http://schemas.microsoft.com/office/drawing/2014/chart" uri="{C3380CC4-5D6E-409C-BE32-E72D297353CC}">
              <c16:uniqueId val="{00000000-F840-48DE-8430-94770D90085C}"/>
            </c:ext>
          </c:extLst>
        </c:ser>
        <c:dLbls>
          <c:showLegendKey val="0"/>
          <c:showVal val="0"/>
          <c:showCatName val="0"/>
          <c:showSerName val="0"/>
          <c:showPercent val="0"/>
          <c:showBubbleSize val="0"/>
        </c:dLbls>
        <c:gapWidth val="219"/>
        <c:overlap val="-27"/>
        <c:axId val="125123375"/>
        <c:axId val="200773487"/>
      </c:barChart>
      <c:catAx>
        <c:axId val="125123375"/>
        <c:scaling>
          <c:orientation val="minMax"/>
        </c:scaling>
        <c:delete val="0"/>
        <c:axPos val="b"/>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200773487"/>
        <c:crosses val="autoZero"/>
        <c:auto val="1"/>
        <c:lblAlgn val="ctr"/>
        <c:lblOffset val="100"/>
        <c:noMultiLvlLbl val="0"/>
      </c:catAx>
      <c:valAx>
        <c:axId val="200773487"/>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600" b="1" dirty="0">
                    <a:solidFill>
                      <a:schemeClr val="tx1"/>
                    </a:solidFill>
                  </a:rPr>
                  <a:t>Prevalence of stunting (%)</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2512337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466037702007062E-2"/>
          <c:y val="3.9532897697214055E-2"/>
          <c:w val="0.90901535941264744"/>
          <c:h val="0.54232146525965119"/>
        </c:manualLayout>
      </c:layout>
      <c:barChart>
        <c:barDir val="col"/>
        <c:grouping val="clustered"/>
        <c:varyColors val="0"/>
        <c:ser>
          <c:idx val="0"/>
          <c:order val="0"/>
          <c:tx>
            <c:strRef>
              <c:f>Sheet1!$B$1</c:f>
              <c:strCache>
                <c:ptCount val="1"/>
                <c:pt idx="0">
                  <c:v>2011</c:v>
                </c:pt>
              </c:strCache>
            </c:strRef>
          </c:tx>
          <c:spPr>
            <a:solidFill>
              <a:schemeClr val="accent6"/>
            </a:solidFill>
            <a:ln>
              <a:noFill/>
            </a:ln>
            <a:effectLst/>
          </c:spPr>
          <c:invertIfNegative val="0"/>
          <c:dLbls>
            <c:dLbl>
              <c:idx val="6"/>
              <c:layout>
                <c:manualLayout>
                  <c:x val="-8.948545861297648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2B8-4121-BCCC-D1944323110D}"/>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Barisal</c:v>
                </c:pt>
                <c:pt idx="1">
                  <c:v>Chittagong</c:v>
                </c:pt>
                <c:pt idx="2">
                  <c:v>Dhaka</c:v>
                </c:pt>
                <c:pt idx="3">
                  <c:v>Khulna</c:v>
                </c:pt>
                <c:pt idx="4">
                  <c:v>Rajshahi</c:v>
                </c:pt>
                <c:pt idx="5">
                  <c:v>Rangpur</c:v>
                </c:pt>
                <c:pt idx="6">
                  <c:v>Sylhet</c:v>
                </c:pt>
                <c:pt idx="7">
                  <c:v>Rural Bangladesh</c:v>
                </c:pt>
              </c:strCache>
            </c:strRef>
          </c:cat>
          <c:val>
            <c:numRef>
              <c:f>Sheet1!$B$2:$B$9</c:f>
              <c:numCache>
                <c:formatCode>General</c:formatCode>
                <c:ptCount val="8"/>
                <c:pt idx="0">
                  <c:v>45.1</c:v>
                </c:pt>
                <c:pt idx="1">
                  <c:v>41.3</c:v>
                </c:pt>
                <c:pt idx="2">
                  <c:v>43.3</c:v>
                </c:pt>
                <c:pt idx="3">
                  <c:v>34.1</c:v>
                </c:pt>
                <c:pt idx="4">
                  <c:v>33.700000000000003</c:v>
                </c:pt>
                <c:pt idx="5">
                  <c:v>42.9</c:v>
                </c:pt>
                <c:pt idx="6">
                  <c:v>49.3</c:v>
                </c:pt>
                <c:pt idx="7">
                  <c:v>41.3</c:v>
                </c:pt>
              </c:numCache>
            </c:numRef>
          </c:val>
          <c:extLst>
            <c:ext xmlns:c16="http://schemas.microsoft.com/office/drawing/2014/chart" uri="{C3380CC4-5D6E-409C-BE32-E72D297353CC}">
              <c16:uniqueId val="{00000000-92B8-4121-BCCC-D1944323110D}"/>
            </c:ext>
          </c:extLst>
        </c:ser>
        <c:ser>
          <c:idx val="1"/>
          <c:order val="1"/>
          <c:tx>
            <c:strRef>
              <c:f>Sheet1!$C$1</c:f>
              <c:strCache>
                <c:ptCount val="1"/>
                <c:pt idx="0">
                  <c:v>2014</c:v>
                </c:pt>
              </c:strCache>
            </c:strRef>
          </c:tx>
          <c:spPr>
            <a:solidFill>
              <a:schemeClr val="accent5"/>
            </a:solidFill>
            <a:ln>
              <a:noFill/>
            </a:ln>
            <a:effectLst/>
          </c:spPr>
          <c:invertIfNegative val="0"/>
          <c:dLbls>
            <c:dLbl>
              <c:idx val="4"/>
              <c:layout>
                <c:manualLayout>
                  <c:x val="8.94854586129753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2B8-4121-BCCC-D1944323110D}"/>
                </c:ext>
              </c:extLst>
            </c:dLbl>
            <c:dLbl>
              <c:idx val="6"/>
              <c:layout>
                <c:manualLayout>
                  <c:x val="1.7897091722595078E-2"/>
                  <c:y val="-9.6388635708129594E-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2B8-4121-BCCC-D1944323110D}"/>
                </c:ext>
              </c:extLst>
            </c:dLbl>
            <c:dLbl>
              <c:idx val="7"/>
              <c:layout>
                <c:manualLayout>
                  <c:x val="4.474272930648660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2B8-4121-BCCC-D1944323110D}"/>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Barisal</c:v>
                </c:pt>
                <c:pt idx="1">
                  <c:v>Chittagong</c:v>
                </c:pt>
                <c:pt idx="2">
                  <c:v>Dhaka</c:v>
                </c:pt>
                <c:pt idx="3">
                  <c:v>Khulna</c:v>
                </c:pt>
                <c:pt idx="4">
                  <c:v>Rajshahi</c:v>
                </c:pt>
                <c:pt idx="5">
                  <c:v>Rangpur</c:v>
                </c:pt>
                <c:pt idx="6">
                  <c:v>Sylhet</c:v>
                </c:pt>
                <c:pt idx="7">
                  <c:v>Rural Bangladesh</c:v>
                </c:pt>
              </c:strCache>
            </c:strRef>
          </c:cat>
          <c:val>
            <c:numRef>
              <c:f>Sheet1!$C$2:$C$9</c:f>
              <c:numCache>
                <c:formatCode>General</c:formatCode>
                <c:ptCount val="8"/>
                <c:pt idx="0">
                  <c:v>39.9</c:v>
                </c:pt>
                <c:pt idx="1">
                  <c:v>38</c:v>
                </c:pt>
                <c:pt idx="2">
                  <c:v>33.9</c:v>
                </c:pt>
                <c:pt idx="3">
                  <c:v>28.1</c:v>
                </c:pt>
                <c:pt idx="4">
                  <c:v>31.1</c:v>
                </c:pt>
                <c:pt idx="5">
                  <c:v>36</c:v>
                </c:pt>
                <c:pt idx="6">
                  <c:v>49.6</c:v>
                </c:pt>
                <c:pt idx="7">
                  <c:v>36.1</c:v>
                </c:pt>
              </c:numCache>
            </c:numRef>
          </c:val>
          <c:extLst>
            <c:ext xmlns:c16="http://schemas.microsoft.com/office/drawing/2014/chart" uri="{C3380CC4-5D6E-409C-BE32-E72D297353CC}">
              <c16:uniqueId val="{00000001-92B8-4121-BCCC-D1944323110D}"/>
            </c:ext>
          </c:extLst>
        </c:ser>
        <c:dLbls>
          <c:showLegendKey val="0"/>
          <c:showVal val="0"/>
          <c:showCatName val="0"/>
          <c:showSerName val="0"/>
          <c:showPercent val="0"/>
          <c:showBubbleSize val="0"/>
        </c:dLbls>
        <c:gapWidth val="219"/>
        <c:overlap val="-27"/>
        <c:axId val="125117135"/>
        <c:axId val="164165663"/>
      </c:barChart>
      <c:catAx>
        <c:axId val="125117135"/>
        <c:scaling>
          <c:orientation val="minMax"/>
        </c:scaling>
        <c:delete val="0"/>
        <c:axPos val="b"/>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500" b="1" i="0" u="none" strike="noStrike" kern="1200" baseline="0">
                <a:solidFill>
                  <a:schemeClr val="tx1">
                    <a:lumMod val="65000"/>
                    <a:lumOff val="35000"/>
                  </a:schemeClr>
                </a:solidFill>
                <a:latin typeface="+mn-lt"/>
                <a:ea typeface="+mn-ea"/>
                <a:cs typeface="+mn-cs"/>
              </a:defRPr>
            </a:pPr>
            <a:endParaRPr lang="en-US"/>
          </a:p>
        </c:txPr>
        <c:crossAx val="164165663"/>
        <c:crosses val="autoZero"/>
        <c:auto val="1"/>
        <c:lblAlgn val="ctr"/>
        <c:lblOffset val="100"/>
        <c:noMultiLvlLbl val="0"/>
      </c:catAx>
      <c:valAx>
        <c:axId val="164165663"/>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b="1" dirty="0"/>
                  <a:t>Percent of children under-5 stunted (&lt;-2 HAZ)</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5117135"/>
        <c:crosses val="autoZero"/>
        <c:crossBetween val="between"/>
      </c:valAx>
      <c:spPr>
        <a:noFill/>
        <a:ln>
          <a:noFill/>
        </a:ln>
        <a:effectLst/>
      </c:spPr>
    </c:plotArea>
    <c:legend>
      <c:legendPos val="b"/>
      <c:layout>
        <c:manualLayout>
          <c:xMode val="edge"/>
          <c:yMode val="edge"/>
          <c:x val="0.3719203555931348"/>
          <c:y val="0.7147818351537405"/>
          <c:w val="0.17903174854821"/>
          <c:h val="5.3280003099927455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r>
              <a:rPr lang="en-US" sz="2000" b="1" dirty="0">
                <a:solidFill>
                  <a:schemeClr val="tx1"/>
                </a:solidFill>
              </a:rPr>
              <a:t>      </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3048907372984339"/>
          <c:y val="7.8444866620106857E-2"/>
          <c:w val="0.83491974732901653"/>
          <c:h val="0.69838155458582796"/>
        </c:manualLayout>
      </c:layout>
      <c:barChart>
        <c:barDir val="col"/>
        <c:grouping val="clustered"/>
        <c:varyColors val="0"/>
        <c:ser>
          <c:idx val="0"/>
          <c:order val="0"/>
          <c:tx>
            <c:strRef>
              <c:f>Sheet1!$B$1</c:f>
              <c:strCache>
                <c:ptCount val="1"/>
                <c:pt idx="0">
                  <c:v>Empowered woment</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Dhaka</c:v>
                </c:pt>
                <c:pt idx="1">
                  <c:v>Barisal</c:v>
                </c:pt>
                <c:pt idx="2">
                  <c:v>Rangpur</c:v>
                </c:pt>
                <c:pt idx="3">
                  <c:v>Khulna</c:v>
                </c:pt>
                <c:pt idx="4">
                  <c:v>Rajshahi</c:v>
                </c:pt>
                <c:pt idx="5">
                  <c:v>Chittagong</c:v>
                </c:pt>
                <c:pt idx="6">
                  <c:v>Sylhet</c:v>
                </c:pt>
              </c:strCache>
            </c:strRef>
          </c:cat>
          <c:val>
            <c:numRef>
              <c:f>Sheet1!$B$2:$B$8</c:f>
              <c:numCache>
                <c:formatCode>General</c:formatCode>
                <c:ptCount val="7"/>
                <c:pt idx="0">
                  <c:v>61.3</c:v>
                </c:pt>
                <c:pt idx="1">
                  <c:v>47.2</c:v>
                </c:pt>
                <c:pt idx="2">
                  <c:v>46.8</c:v>
                </c:pt>
                <c:pt idx="3">
                  <c:v>42.3</c:v>
                </c:pt>
                <c:pt idx="4">
                  <c:v>41.7</c:v>
                </c:pt>
                <c:pt idx="5">
                  <c:v>38.299999999999997</c:v>
                </c:pt>
                <c:pt idx="6">
                  <c:v>23.2</c:v>
                </c:pt>
              </c:numCache>
            </c:numRef>
          </c:val>
          <c:extLst>
            <c:ext xmlns:c16="http://schemas.microsoft.com/office/drawing/2014/chart" uri="{C3380CC4-5D6E-409C-BE32-E72D297353CC}">
              <c16:uniqueId val="{00000000-BBCC-4E06-AD51-2D3DB647D883}"/>
            </c:ext>
          </c:extLst>
        </c:ser>
        <c:dLbls>
          <c:showLegendKey val="0"/>
          <c:showVal val="0"/>
          <c:showCatName val="0"/>
          <c:showSerName val="0"/>
          <c:showPercent val="0"/>
          <c:showBubbleSize val="0"/>
        </c:dLbls>
        <c:gapWidth val="219"/>
        <c:overlap val="-27"/>
        <c:axId val="278317280"/>
        <c:axId val="278317672"/>
      </c:barChart>
      <c:catAx>
        <c:axId val="278317280"/>
        <c:scaling>
          <c:orientation val="minMax"/>
        </c:scaling>
        <c:delete val="0"/>
        <c:axPos val="b"/>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278317672"/>
        <c:crosses val="autoZero"/>
        <c:auto val="1"/>
        <c:lblAlgn val="ctr"/>
        <c:lblOffset val="100"/>
        <c:noMultiLvlLbl val="0"/>
      </c:catAx>
      <c:valAx>
        <c:axId val="278317672"/>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r>
                  <a:rPr lang="en-US" b="1" dirty="0">
                    <a:solidFill>
                      <a:schemeClr val="tx1"/>
                    </a:solidFill>
                  </a:rPr>
                  <a:t>Women’s empowerment (WEAI) headcount (%)</a:t>
                </a:r>
              </a:p>
            </c:rich>
          </c:tx>
          <c:overlay val="0"/>
          <c:spPr>
            <a:noFill/>
            <a:ln>
              <a:noFill/>
            </a:ln>
            <a:effectLst/>
          </c:spPr>
          <c:txPr>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783172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r>
              <a:rPr lang="en-US" sz="2000" b="1" dirty="0">
                <a:solidFill>
                  <a:schemeClr val="tx1"/>
                </a:solidFill>
              </a:rPr>
              <a:t>Age at child birth and </a:t>
            </a:r>
          </a:p>
          <a:p>
            <a:pPr>
              <a:defRPr sz="2000" b="1">
                <a:solidFill>
                  <a:schemeClr val="tx1"/>
                </a:solidFill>
              </a:defRPr>
            </a:pPr>
            <a:r>
              <a:rPr lang="en-US" sz="2000" b="1" dirty="0">
                <a:solidFill>
                  <a:schemeClr val="tx1"/>
                </a:solidFill>
              </a:rPr>
              <a:t>rate of stunting </a:t>
            </a:r>
          </a:p>
        </c:rich>
      </c:tx>
      <c:layout>
        <c:manualLayout>
          <c:xMode val="edge"/>
          <c:yMode val="edge"/>
          <c:x val="0.25150586192122548"/>
          <c:y val="0"/>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487869477456176"/>
          <c:y val="0.11480522685126876"/>
          <c:w val="0.83408047912642835"/>
          <c:h val="0.6620212972301579"/>
        </c:manualLayout>
      </c:layout>
      <c:barChart>
        <c:barDir val="col"/>
        <c:grouping val="clustered"/>
        <c:varyColors val="0"/>
        <c:ser>
          <c:idx val="0"/>
          <c:order val="0"/>
          <c:tx>
            <c:strRef>
              <c:f>Sheet1!$B$1</c:f>
              <c:strCache>
                <c:ptCount val="1"/>
                <c:pt idx="0">
                  <c:v>Stunted (%) </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&lt;15</c:v>
                </c:pt>
                <c:pt idx="1">
                  <c:v>15-16</c:v>
                </c:pt>
                <c:pt idx="2">
                  <c:v>17-18</c:v>
                </c:pt>
                <c:pt idx="3">
                  <c:v>19-20</c:v>
                </c:pt>
              </c:strCache>
            </c:strRef>
          </c:cat>
          <c:val>
            <c:numRef>
              <c:f>Sheet1!$B$2:$B$5</c:f>
              <c:numCache>
                <c:formatCode>General</c:formatCode>
                <c:ptCount val="4"/>
                <c:pt idx="0">
                  <c:v>58.33</c:v>
                </c:pt>
                <c:pt idx="1">
                  <c:v>40.75</c:v>
                </c:pt>
                <c:pt idx="2">
                  <c:v>39.840000000000003</c:v>
                </c:pt>
                <c:pt idx="3">
                  <c:v>34.18</c:v>
                </c:pt>
              </c:numCache>
            </c:numRef>
          </c:val>
          <c:extLst>
            <c:ext xmlns:c16="http://schemas.microsoft.com/office/drawing/2014/chart" uri="{C3380CC4-5D6E-409C-BE32-E72D297353CC}">
              <c16:uniqueId val="{00000000-1ABD-492F-BF1B-0521E0140DE3}"/>
            </c:ext>
          </c:extLst>
        </c:ser>
        <c:dLbls>
          <c:showLegendKey val="0"/>
          <c:showVal val="0"/>
          <c:showCatName val="0"/>
          <c:showSerName val="0"/>
          <c:showPercent val="0"/>
          <c:showBubbleSize val="0"/>
        </c:dLbls>
        <c:gapWidth val="219"/>
        <c:overlap val="-27"/>
        <c:axId val="237135248"/>
        <c:axId val="162425376"/>
      </c:barChart>
      <c:catAx>
        <c:axId val="237135248"/>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n-US" sz="1800" b="0" dirty="0">
                    <a:solidFill>
                      <a:schemeClr val="tx1"/>
                    </a:solidFill>
                  </a:rPr>
                  <a:t>Age groups</a:t>
                </a:r>
                <a:r>
                  <a:rPr lang="en-US" sz="1800" b="0" baseline="0" dirty="0">
                    <a:solidFill>
                      <a:schemeClr val="tx1"/>
                    </a:solidFill>
                  </a:rPr>
                  <a:t> (years)</a:t>
                </a:r>
                <a:endParaRPr lang="en-US" sz="1800" b="0" dirty="0">
                  <a:solidFill>
                    <a:schemeClr val="tx1"/>
                  </a:solidFill>
                </a:endParaRPr>
              </a:p>
            </c:rich>
          </c:tx>
          <c:layout>
            <c:manualLayout>
              <c:xMode val="edge"/>
              <c:yMode val="edge"/>
              <c:x val="0.3770334577430744"/>
              <c:y val="0.88137805501261779"/>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62425376"/>
        <c:crosses val="autoZero"/>
        <c:auto val="1"/>
        <c:lblAlgn val="ctr"/>
        <c:lblOffset val="100"/>
        <c:noMultiLvlLbl val="0"/>
      </c:catAx>
      <c:valAx>
        <c:axId val="162425376"/>
        <c:scaling>
          <c:orientation val="minMax"/>
          <c:max val="6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sz="1400" dirty="0">
                    <a:solidFill>
                      <a:schemeClr val="tx1"/>
                    </a:solidFill>
                  </a:rPr>
                  <a:t>Stunting</a:t>
                </a:r>
                <a:r>
                  <a:rPr lang="en-US" sz="1400" baseline="0" dirty="0">
                    <a:solidFill>
                      <a:schemeClr val="tx1"/>
                    </a:solidFill>
                  </a:rPr>
                  <a:t> prevalence (%)</a:t>
                </a:r>
                <a:endParaRPr lang="en-US" sz="1400" dirty="0">
                  <a:solidFill>
                    <a:schemeClr val="tx1"/>
                  </a:solidFill>
                </a:endParaRP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371352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494343-F185-43FC-8C86-50BFE2D6C292}"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E0131FE1-46E7-4F4F-AFD3-A1C73EE84B21}">
      <dgm:prSet phldrT="[Text]"/>
      <dgm:spPr/>
      <dgm:t>
        <a:bodyPr/>
        <a:lstStyle/>
        <a:p>
          <a:r>
            <a:rPr lang="en-US" dirty="0"/>
            <a:t>Availability of food</a:t>
          </a:r>
        </a:p>
      </dgm:t>
    </dgm:pt>
    <dgm:pt modelId="{99A8B3A6-781B-451F-BAA9-C034564691A7}" type="parTrans" cxnId="{A6A97D13-9151-46E0-860A-1D05B4C402AE}">
      <dgm:prSet/>
      <dgm:spPr/>
      <dgm:t>
        <a:bodyPr/>
        <a:lstStyle/>
        <a:p>
          <a:endParaRPr lang="en-US"/>
        </a:p>
      </dgm:t>
    </dgm:pt>
    <dgm:pt modelId="{DC6144DC-30FE-4CAF-B102-6AA4BA574B71}" type="sibTrans" cxnId="{A6A97D13-9151-46E0-860A-1D05B4C402AE}">
      <dgm:prSet/>
      <dgm:spPr/>
      <dgm:t>
        <a:bodyPr/>
        <a:lstStyle/>
        <a:p>
          <a:endParaRPr lang="en-US"/>
        </a:p>
      </dgm:t>
    </dgm:pt>
    <dgm:pt modelId="{C56295D2-B4D5-46FD-B0DB-13F286A71EAA}">
      <dgm:prSet phldrT="[Text]"/>
      <dgm:spPr/>
      <dgm:t>
        <a:bodyPr/>
        <a:lstStyle/>
        <a:p>
          <a:r>
            <a:rPr lang="en-US" dirty="0"/>
            <a:t>Access to food</a:t>
          </a:r>
        </a:p>
      </dgm:t>
    </dgm:pt>
    <dgm:pt modelId="{A4DDFE7F-7E0D-4F0D-9887-B84E6B8D6337}" type="parTrans" cxnId="{07DF3B51-8F0E-4C2B-8575-85724AD5EC96}">
      <dgm:prSet/>
      <dgm:spPr/>
      <dgm:t>
        <a:bodyPr/>
        <a:lstStyle/>
        <a:p>
          <a:endParaRPr lang="en-US"/>
        </a:p>
      </dgm:t>
    </dgm:pt>
    <dgm:pt modelId="{1DB160A6-0310-4FA1-BB32-551FC3730AE2}" type="sibTrans" cxnId="{07DF3B51-8F0E-4C2B-8575-85724AD5EC96}">
      <dgm:prSet/>
      <dgm:spPr/>
      <dgm:t>
        <a:bodyPr/>
        <a:lstStyle/>
        <a:p>
          <a:endParaRPr lang="en-US"/>
        </a:p>
      </dgm:t>
    </dgm:pt>
    <dgm:pt modelId="{4A1B8433-451C-42DD-995C-81A4D3722658}">
      <dgm:prSet phldrT="[Text]"/>
      <dgm:spPr/>
      <dgm:t>
        <a:bodyPr/>
        <a:lstStyle/>
        <a:p>
          <a:r>
            <a:rPr lang="en-US" dirty="0"/>
            <a:t>Maternal &amp; Child Care Practices</a:t>
          </a:r>
        </a:p>
      </dgm:t>
    </dgm:pt>
    <dgm:pt modelId="{9A3716EF-9C94-4D2E-9B67-367830439D6C}" type="parTrans" cxnId="{8BB3FCA7-B825-44C2-A4B9-384D5DAD3B39}">
      <dgm:prSet/>
      <dgm:spPr/>
      <dgm:t>
        <a:bodyPr/>
        <a:lstStyle/>
        <a:p>
          <a:endParaRPr lang="en-US"/>
        </a:p>
      </dgm:t>
    </dgm:pt>
    <dgm:pt modelId="{35CD118E-6815-43B7-94DA-CEB341B6C0B7}" type="sibTrans" cxnId="{8BB3FCA7-B825-44C2-A4B9-384D5DAD3B39}">
      <dgm:prSet/>
      <dgm:spPr/>
      <dgm:t>
        <a:bodyPr/>
        <a:lstStyle/>
        <a:p>
          <a:endParaRPr lang="en-US"/>
        </a:p>
      </dgm:t>
    </dgm:pt>
    <dgm:pt modelId="{0C4D7CA3-C9EA-4A5A-BADA-3E331BEEC4B4}">
      <dgm:prSet phldrT="[Text]"/>
      <dgm:spPr/>
      <dgm:t>
        <a:bodyPr/>
        <a:lstStyle/>
        <a:p>
          <a:r>
            <a:rPr lang="en-US" dirty="0"/>
            <a:t>Water, Sanitation &amp; Health Services</a:t>
          </a:r>
        </a:p>
      </dgm:t>
    </dgm:pt>
    <dgm:pt modelId="{80E26D96-CF42-4A38-9B3A-A5F460240D40}" type="parTrans" cxnId="{2D65FFE4-8909-4422-814B-6468F585B689}">
      <dgm:prSet/>
      <dgm:spPr/>
      <dgm:t>
        <a:bodyPr/>
        <a:lstStyle/>
        <a:p>
          <a:endParaRPr lang="en-US"/>
        </a:p>
      </dgm:t>
    </dgm:pt>
    <dgm:pt modelId="{DD7A5836-F4EC-44FC-8E33-63E000CB68CC}" type="sibTrans" cxnId="{2D65FFE4-8909-4422-814B-6468F585B689}">
      <dgm:prSet/>
      <dgm:spPr/>
      <dgm:t>
        <a:bodyPr/>
        <a:lstStyle/>
        <a:p>
          <a:endParaRPr lang="en-US"/>
        </a:p>
      </dgm:t>
    </dgm:pt>
    <dgm:pt modelId="{6ED0F4A6-1DD1-4BB2-8614-4A33F45B5DDB}" type="pres">
      <dgm:prSet presAssocID="{8F494343-F185-43FC-8C86-50BFE2D6C292}" presName="Name0" presStyleCnt="0">
        <dgm:presLayoutVars>
          <dgm:dir/>
          <dgm:resizeHandles val="exact"/>
        </dgm:presLayoutVars>
      </dgm:prSet>
      <dgm:spPr/>
    </dgm:pt>
    <dgm:pt modelId="{B6BFA35F-2613-4A7E-AA5B-322B80C7EAE2}" type="pres">
      <dgm:prSet presAssocID="{E0131FE1-46E7-4F4F-AFD3-A1C73EE84B21}" presName="Name5" presStyleLbl="vennNode1" presStyleIdx="0" presStyleCnt="4">
        <dgm:presLayoutVars>
          <dgm:bulletEnabled val="1"/>
        </dgm:presLayoutVars>
      </dgm:prSet>
      <dgm:spPr/>
    </dgm:pt>
    <dgm:pt modelId="{A2E8BC4D-3555-436D-BE48-913AE3B77557}" type="pres">
      <dgm:prSet presAssocID="{DC6144DC-30FE-4CAF-B102-6AA4BA574B71}" presName="space" presStyleCnt="0"/>
      <dgm:spPr/>
    </dgm:pt>
    <dgm:pt modelId="{E6E1F5A5-61EA-4578-91E6-3158029F8FAD}" type="pres">
      <dgm:prSet presAssocID="{C56295D2-B4D5-46FD-B0DB-13F286A71EAA}" presName="Name5" presStyleLbl="vennNode1" presStyleIdx="1" presStyleCnt="4">
        <dgm:presLayoutVars>
          <dgm:bulletEnabled val="1"/>
        </dgm:presLayoutVars>
      </dgm:prSet>
      <dgm:spPr/>
    </dgm:pt>
    <dgm:pt modelId="{B5D61FCE-9BBF-413A-843D-C9B67533C2A1}" type="pres">
      <dgm:prSet presAssocID="{1DB160A6-0310-4FA1-BB32-551FC3730AE2}" presName="space" presStyleCnt="0"/>
      <dgm:spPr/>
    </dgm:pt>
    <dgm:pt modelId="{751B6EE9-9DA2-4940-8794-3890552DBC63}" type="pres">
      <dgm:prSet presAssocID="{4A1B8433-451C-42DD-995C-81A4D3722658}" presName="Name5" presStyleLbl="vennNode1" presStyleIdx="2" presStyleCnt="4">
        <dgm:presLayoutVars>
          <dgm:bulletEnabled val="1"/>
        </dgm:presLayoutVars>
      </dgm:prSet>
      <dgm:spPr/>
    </dgm:pt>
    <dgm:pt modelId="{B45A0A7A-8B1D-48FE-9F27-DF376E173767}" type="pres">
      <dgm:prSet presAssocID="{35CD118E-6815-43B7-94DA-CEB341B6C0B7}" presName="space" presStyleCnt="0"/>
      <dgm:spPr/>
    </dgm:pt>
    <dgm:pt modelId="{1341888F-D067-4FE0-B672-7EC4827EEC82}" type="pres">
      <dgm:prSet presAssocID="{0C4D7CA3-C9EA-4A5A-BADA-3E331BEEC4B4}" presName="Name5" presStyleLbl="vennNode1" presStyleIdx="3" presStyleCnt="4" custLinFactNeighborX="2658">
        <dgm:presLayoutVars>
          <dgm:bulletEnabled val="1"/>
        </dgm:presLayoutVars>
      </dgm:prSet>
      <dgm:spPr/>
    </dgm:pt>
  </dgm:ptLst>
  <dgm:cxnLst>
    <dgm:cxn modelId="{505B3D01-F149-47A6-B22B-DF8C7D594C4B}" type="presOf" srcId="{C56295D2-B4D5-46FD-B0DB-13F286A71EAA}" destId="{E6E1F5A5-61EA-4578-91E6-3158029F8FAD}" srcOrd="0" destOrd="0" presId="urn:microsoft.com/office/officeart/2005/8/layout/venn3"/>
    <dgm:cxn modelId="{5EF7080A-918D-4428-BA29-C0E39B1C92EE}" type="presOf" srcId="{0C4D7CA3-C9EA-4A5A-BADA-3E331BEEC4B4}" destId="{1341888F-D067-4FE0-B672-7EC4827EEC82}" srcOrd="0" destOrd="0" presId="urn:microsoft.com/office/officeart/2005/8/layout/venn3"/>
    <dgm:cxn modelId="{A6A97D13-9151-46E0-860A-1D05B4C402AE}" srcId="{8F494343-F185-43FC-8C86-50BFE2D6C292}" destId="{E0131FE1-46E7-4F4F-AFD3-A1C73EE84B21}" srcOrd="0" destOrd="0" parTransId="{99A8B3A6-781B-451F-BAA9-C034564691A7}" sibTransId="{DC6144DC-30FE-4CAF-B102-6AA4BA574B71}"/>
    <dgm:cxn modelId="{75D5F42A-DC84-4A51-B065-D93D1896D4BB}" type="presOf" srcId="{4A1B8433-451C-42DD-995C-81A4D3722658}" destId="{751B6EE9-9DA2-4940-8794-3890552DBC63}" srcOrd="0" destOrd="0" presId="urn:microsoft.com/office/officeart/2005/8/layout/venn3"/>
    <dgm:cxn modelId="{4933282B-D495-4D1A-B2B7-4C1FDCCAEB45}" type="presOf" srcId="{8F494343-F185-43FC-8C86-50BFE2D6C292}" destId="{6ED0F4A6-1DD1-4BB2-8614-4A33F45B5DDB}" srcOrd="0" destOrd="0" presId="urn:microsoft.com/office/officeart/2005/8/layout/venn3"/>
    <dgm:cxn modelId="{07DF3B51-8F0E-4C2B-8575-85724AD5EC96}" srcId="{8F494343-F185-43FC-8C86-50BFE2D6C292}" destId="{C56295D2-B4D5-46FD-B0DB-13F286A71EAA}" srcOrd="1" destOrd="0" parTransId="{A4DDFE7F-7E0D-4F0D-9887-B84E6B8D6337}" sibTransId="{1DB160A6-0310-4FA1-BB32-551FC3730AE2}"/>
    <dgm:cxn modelId="{8BB3FCA7-B825-44C2-A4B9-384D5DAD3B39}" srcId="{8F494343-F185-43FC-8C86-50BFE2D6C292}" destId="{4A1B8433-451C-42DD-995C-81A4D3722658}" srcOrd="2" destOrd="0" parTransId="{9A3716EF-9C94-4D2E-9B67-367830439D6C}" sibTransId="{35CD118E-6815-43B7-94DA-CEB341B6C0B7}"/>
    <dgm:cxn modelId="{6FF3C3D1-C563-4A97-A23C-143AD076C39F}" type="presOf" srcId="{E0131FE1-46E7-4F4F-AFD3-A1C73EE84B21}" destId="{B6BFA35F-2613-4A7E-AA5B-322B80C7EAE2}" srcOrd="0" destOrd="0" presId="urn:microsoft.com/office/officeart/2005/8/layout/venn3"/>
    <dgm:cxn modelId="{2D65FFE4-8909-4422-814B-6468F585B689}" srcId="{8F494343-F185-43FC-8C86-50BFE2D6C292}" destId="{0C4D7CA3-C9EA-4A5A-BADA-3E331BEEC4B4}" srcOrd="3" destOrd="0" parTransId="{80E26D96-CF42-4A38-9B3A-A5F460240D40}" sibTransId="{DD7A5836-F4EC-44FC-8E33-63E000CB68CC}"/>
    <dgm:cxn modelId="{1BF02E36-6CF6-4334-B6AE-554A3F18B44B}" type="presParOf" srcId="{6ED0F4A6-1DD1-4BB2-8614-4A33F45B5DDB}" destId="{B6BFA35F-2613-4A7E-AA5B-322B80C7EAE2}" srcOrd="0" destOrd="0" presId="urn:microsoft.com/office/officeart/2005/8/layout/venn3"/>
    <dgm:cxn modelId="{51F8BE73-AC8C-45E8-A252-4EE5E3BAEB0D}" type="presParOf" srcId="{6ED0F4A6-1DD1-4BB2-8614-4A33F45B5DDB}" destId="{A2E8BC4D-3555-436D-BE48-913AE3B77557}" srcOrd="1" destOrd="0" presId="urn:microsoft.com/office/officeart/2005/8/layout/venn3"/>
    <dgm:cxn modelId="{273878F6-53F4-49E5-9C88-EC97740A8AF9}" type="presParOf" srcId="{6ED0F4A6-1DD1-4BB2-8614-4A33F45B5DDB}" destId="{E6E1F5A5-61EA-4578-91E6-3158029F8FAD}" srcOrd="2" destOrd="0" presId="urn:microsoft.com/office/officeart/2005/8/layout/venn3"/>
    <dgm:cxn modelId="{4F96391E-62C8-4769-B413-2148AEB49E41}" type="presParOf" srcId="{6ED0F4A6-1DD1-4BB2-8614-4A33F45B5DDB}" destId="{B5D61FCE-9BBF-413A-843D-C9B67533C2A1}" srcOrd="3" destOrd="0" presId="urn:microsoft.com/office/officeart/2005/8/layout/venn3"/>
    <dgm:cxn modelId="{7AD70ACD-C9DA-434C-A857-48F885735AEC}" type="presParOf" srcId="{6ED0F4A6-1DD1-4BB2-8614-4A33F45B5DDB}" destId="{751B6EE9-9DA2-4940-8794-3890552DBC63}" srcOrd="4" destOrd="0" presId="urn:microsoft.com/office/officeart/2005/8/layout/venn3"/>
    <dgm:cxn modelId="{52142910-347E-44D1-9632-EDFF1F235077}" type="presParOf" srcId="{6ED0F4A6-1DD1-4BB2-8614-4A33F45B5DDB}" destId="{B45A0A7A-8B1D-48FE-9F27-DF376E173767}" srcOrd="5" destOrd="0" presId="urn:microsoft.com/office/officeart/2005/8/layout/venn3"/>
    <dgm:cxn modelId="{3CFB46F3-58EE-4A83-8092-80B41F260BD9}" type="presParOf" srcId="{6ED0F4A6-1DD1-4BB2-8614-4A33F45B5DDB}" destId="{1341888F-D067-4FE0-B672-7EC4827EEC82}"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74557B-20A9-4747-9C7D-54C4C5E7DCB0}"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US"/>
        </a:p>
      </dgm:t>
    </dgm:pt>
    <dgm:pt modelId="{B3913399-DD4D-416E-A13A-3611F82D7BAA}">
      <dgm:prSet phldrT="[Text]" custT="1"/>
      <dgm:spPr/>
      <dgm:t>
        <a:bodyPr/>
        <a:lstStyle/>
        <a:p>
          <a:r>
            <a:rPr lang="en-US" sz="1400" b="1" dirty="0"/>
            <a:t>Access</a:t>
          </a:r>
        </a:p>
      </dgm:t>
    </dgm:pt>
    <dgm:pt modelId="{DE041BFE-881D-42CA-9FF4-8D0F05F8F7BA}" type="parTrans" cxnId="{5ABDF070-7495-4326-845F-35A9BFEE6836}">
      <dgm:prSet/>
      <dgm:spPr/>
      <dgm:t>
        <a:bodyPr/>
        <a:lstStyle/>
        <a:p>
          <a:endParaRPr lang="en-US"/>
        </a:p>
      </dgm:t>
    </dgm:pt>
    <dgm:pt modelId="{F87179D0-1759-4E97-8244-87BBC8495A49}" type="sibTrans" cxnId="{5ABDF070-7495-4326-845F-35A9BFEE6836}">
      <dgm:prSet/>
      <dgm:spPr/>
      <dgm:t>
        <a:bodyPr/>
        <a:lstStyle/>
        <a:p>
          <a:endParaRPr lang="en-US"/>
        </a:p>
      </dgm:t>
    </dgm:pt>
    <dgm:pt modelId="{D3CE8807-70BD-42B1-81E6-640581A07E14}">
      <dgm:prSet phldrT="[Text]"/>
      <dgm:spPr/>
      <dgm:t>
        <a:bodyPr/>
        <a:lstStyle/>
        <a:p>
          <a:r>
            <a:rPr lang="en-US" b="1" dirty="0"/>
            <a:t>Availability</a:t>
          </a:r>
        </a:p>
      </dgm:t>
    </dgm:pt>
    <dgm:pt modelId="{313B0009-75B8-481B-B1A1-5CF5250245BE}" type="parTrans" cxnId="{8E1EDC9A-89C9-492E-B689-46FB3595BC29}">
      <dgm:prSet/>
      <dgm:spPr/>
      <dgm:t>
        <a:bodyPr/>
        <a:lstStyle/>
        <a:p>
          <a:endParaRPr lang="en-US"/>
        </a:p>
      </dgm:t>
    </dgm:pt>
    <dgm:pt modelId="{456F7B92-B3CE-4B8D-8873-6D7312962380}" type="sibTrans" cxnId="{8E1EDC9A-89C9-492E-B689-46FB3595BC29}">
      <dgm:prSet/>
      <dgm:spPr/>
      <dgm:t>
        <a:bodyPr/>
        <a:lstStyle/>
        <a:p>
          <a:endParaRPr lang="en-US"/>
        </a:p>
      </dgm:t>
    </dgm:pt>
    <dgm:pt modelId="{8EBEC706-2503-4C3A-92F1-1F1F8F34E915}">
      <dgm:prSet phldrT="[Text]"/>
      <dgm:spPr/>
      <dgm:t>
        <a:bodyPr/>
        <a:lstStyle/>
        <a:p>
          <a:r>
            <a:rPr lang="en-US" b="1" dirty="0"/>
            <a:t>Utilization</a:t>
          </a:r>
        </a:p>
      </dgm:t>
    </dgm:pt>
    <dgm:pt modelId="{13F3B850-E09C-4D53-8A43-7E8BD4D09E98}" type="parTrans" cxnId="{E8A0FB68-01E1-4361-ABB6-D01743835321}">
      <dgm:prSet/>
      <dgm:spPr/>
      <dgm:t>
        <a:bodyPr/>
        <a:lstStyle/>
        <a:p>
          <a:endParaRPr lang="en-US"/>
        </a:p>
      </dgm:t>
    </dgm:pt>
    <dgm:pt modelId="{75138EB2-882A-4DCE-866E-32313E7681D3}" type="sibTrans" cxnId="{E8A0FB68-01E1-4361-ABB6-D01743835321}">
      <dgm:prSet/>
      <dgm:spPr/>
      <dgm:t>
        <a:bodyPr/>
        <a:lstStyle/>
        <a:p>
          <a:endParaRPr lang="en-US"/>
        </a:p>
      </dgm:t>
    </dgm:pt>
    <dgm:pt modelId="{EB059DC1-A6AC-4234-B830-7581DC5D6143}">
      <dgm:prSet phldrT="[Text]" custT="1"/>
      <dgm:spPr/>
      <dgm:t>
        <a:bodyPr/>
        <a:lstStyle/>
        <a:p>
          <a:r>
            <a:rPr lang="en-US" sz="2800" b="1" u="none" dirty="0"/>
            <a:t>Food Security</a:t>
          </a:r>
        </a:p>
      </dgm:t>
    </dgm:pt>
    <dgm:pt modelId="{9996A572-CFA5-46E9-84A4-8DFC3C501730}" type="parTrans" cxnId="{33213F79-6971-40E2-9C83-D147A99E2B88}">
      <dgm:prSet/>
      <dgm:spPr/>
      <dgm:t>
        <a:bodyPr/>
        <a:lstStyle/>
        <a:p>
          <a:endParaRPr lang="en-US"/>
        </a:p>
      </dgm:t>
    </dgm:pt>
    <dgm:pt modelId="{56E8A88F-626B-4330-B23C-42AD73A2AF16}" type="sibTrans" cxnId="{33213F79-6971-40E2-9C83-D147A99E2B88}">
      <dgm:prSet/>
      <dgm:spPr/>
      <dgm:t>
        <a:bodyPr/>
        <a:lstStyle/>
        <a:p>
          <a:endParaRPr lang="en-US"/>
        </a:p>
      </dgm:t>
    </dgm:pt>
    <dgm:pt modelId="{819950A9-C3D2-43FB-BE8C-659ACF7345B7}" type="pres">
      <dgm:prSet presAssocID="{1674557B-20A9-4747-9C7D-54C4C5E7DCB0}" presName="Name0" presStyleCnt="0">
        <dgm:presLayoutVars>
          <dgm:chMax val="4"/>
          <dgm:resizeHandles val="exact"/>
        </dgm:presLayoutVars>
      </dgm:prSet>
      <dgm:spPr/>
    </dgm:pt>
    <dgm:pt modelId="{D0D72065-D9B6-457F-A1BE-FEF278367652}" type="pres">
      <dgm:prSet presAssocID="{1674557B-20A9-4747-9C7D-54C4C5E7DCB0}" presName="ellipse" presStyleLbl="trBgShp" presStyleIdx="0" presStyleCnt="1"/>
      <dgm:spPr/>
    </dgm:pt>
    <dgm:pt modelId="{3D60D032-1C1C-4293-A93B-EE3D1640387E}" type="pres">
      <dgm:prSet presAssocID="{1674557B-20A9-4747-9C7D-54C4C5E7DCB0}" presName="arrow1" presStyleLbl="fgShp" presStyleIdx="0" presStyleCnt="1"/>
      <dgm:spPr/>
    </dgm:pt>
    <dgm:pt modelId="{765CD4DA-2A8C-4194-972B-9FE2667C29E8}" type="pres">
      <dgm:prSet presAssocID="{1674557B-20A9-4747-9C7D-54C4C5E7DCB0}" presName="rectangle" presStyleLbl="revTx" presStyleIdx="0" presStyleCnt="1">
        <dgm:presLayoutVars>
          <dgm:bulletEnabled val="1"/>
        </dgm:presLayoutVars>
      </dgm:prSet>
      <dgm:spPr/>
    </dgm:pt>
    <dgm:pt modelId="{C66C6E17-8AE7-497D-927E-3DD5790B096B}" type="pres">
      <dgm:prSet presAssocID="{D3CE8807-70BD-42B1-81E6-640581A07E14}" presName="item1" presStyleLbl="node1" presStyleIdx="0" presStyleCnt="3">
        <dgm:presLayoutVars>
          <dgm:bulletEnabled val="1"/>
        </dgm:presLayoutVars>
      </dgm:prSet>
      <dgm:spPr/>
    </dgm:pt>
    <dgm:pt modelId="{060438D3-A2B9-421A-8427-AD34AFCC95F9}" type="pres">
      <dgm:prSet presAssocID="{8EBEC706-2503-4C3A-92F1-1F1F8F34E915}" presName="item2" presStyleLbl="node1" presStyleIdx="1" presStyleCnt="3">
        <dgm:presLayoutVars>
          <dgm:bulletEnabled val="1"/>
        </dgm:presLayoutVars>
      </dgm:prSet>
      <dgm:spPr/>
    </dgm:pt>
    <dgm:pt modelId="{90928583-4D2E-4DA4-BCC6-F26CF07FD6C1}" type="pres">
      <dgm:prSet presAssocID="{EB059DC1-A6AC-4234-B830-7581DC5D6143}" presName="item3" presStyleLbl="node1" presStyleIdx="2" presStyleCnt="3">
        <dgm:presLayoutVars>
          <dgm:bulletEnabled val="1"/>
        </dgm:presLayoutVars>
      </dgm:prSet>
      <dgm:spPr/>
    </dgm:pt>
    <dgm:pt modelId="{55A6AC11-7B44-48C2-B6AF-367B360AF4C8}" type="pres">
      <dgm:prSet presAssocID="{1674557B-20A9-4747-9C7D-54C4C5E7DCB0}" presName="funnel" presStyleLbl="trAlignAcc1" presStyleIdx="0" presStyleCnt="1" custScaleX="103828" custScaleY="104230"/>
      <dgm:spPr/>
    </dgm:pt>
  </dgm:ptLst>
  <dgm:cxnLst>
    <dgm:cxn modelId="{ABBCA236-2CB3-4611-9324-5A078D53150C}" type="presOf" srcId="{D3CE8807-70BD-42B1-81E6-640581A07E14}" destId="{060438D3-A2B9-421A-8427-AD34AFCC95F9}" srcOrd="0" destOrd="0" presId="urn:microsoft.com/office/officeart/2005/8/layout/funnel1"/>
    <dgm:cxn modelId="{E8A0FB68-01E1-4361-ABB6-D01743835321}" srcId="{1674557B-20A9-4747-9C7D-54C4C5E7DCB0}" destId="{8EBEC706-2503-4C3A-92F1-1F1F8F34E915}" srcOrd="2" destOrd="0" parTransId="{13F3B850-E09C-4D53-8A43-7E8BD4D09E98}" sibTransId="{75138EB2-882A-4DCE-866E-32313E7681D3}"/>
    <dgm:cxn modelId="{5ABDF070-7495-4326-845F-35A9BFEE6836}" srcId="{1674557B-20A9-4747-9C7D-54C4C5E7DCB0}" destId="{B3913399-DD4D-416E-A13A-3611F82D7BAA}" srcOrd="0" destOrd="0" parTransId="{DE041BFE-881D-42CA-9FF4-8D0F05F8F7BA}" sibTransId="{F87179D0-1759-4E97-8244-87BBC8495A49}"/>
    <dgm:cxn modelId="{827C6473-6D7A-4B02-8B9C-BADB2639535C}" type="presOf" srcId="{8EBEC706-2503-4C3A-92F1-1F1F8F34E915}" destId="{C66C6E17-8AE7-497D-927E-3DD5790B096B}" srcOrd="0" destOrd="0" presId="urn:microsoft.com/office/officeart/2005/8/layout/funnel1"/>
    <dgm:cxn modelId="{4B9DEE57-B9D9-4B19-B207-23423E4DC823}" type="presOf" srcId="{B3913399-DD4D-416E-A13A-3611F82D7BAA}" destId="{90928583-4D2E-4DA4-BCC6-F26CF07FD6C1}" srcOrd="0" destOrd="0" presId="urn:microsoft.com/office/officeart/2005/8/layout/funnel1"/>
    <dgm:cxn modelId="{33213F79-6971-40E2-9C83-D147A99E2B88}" srcId="{1674557B-20A9-4747-9C7D-54C4C5E7DCB0}" destId="{EB059DC1-A6AC-4234-B830-7581DC5D6143}" srcOrd="3" destOrd="0" parTransId="{9996A572-CFA5-46E9-84A4-8DFC3C501730}" sibTransId="{56E8A88F-626B-4330-B23C-42AD73A2AF16}"/>
    <dgm:cxn modelId="{8E1EDC9A-89C9-492E-B689-46FB3595BC29}" srcId="{1674557B-20A9-4747-9C7D-54C4C5E7DCB0}" destId="{D3CE8807-70BD-42B1-81E6-640581A07E14}" srcOrd="1" destOrd="0" parTransId="{313B0009-75B8-481B-B1A1-5CF5250245BE}" sibTransId="{456F7B92-B3CE-4B8D-8873-6D7312962380}"/>
    <dgm:cxn modelId="{29CE56C2-DF4E-4724-8FA1-5F71F14560C0}" type="presOf" srcId="{1674557B-20A9-4747-9C7D-54C4C5E7DCB0}" destId="{819950A9-C3D2-43FB-BE8C-659ACF7345B7}" srcOrd="0" destOrd="0" presId="urn:microsoft.com/office/officeart/2005/8/layout/funnel1"/>
    <dgm:cxn modelId="{5057F2D6-010C-4AEC-A40E-2C10212CCBF6}" type="presOf" srcId="{EB059DC1-A6AC-4234-B830-7581DC5D6143}" destId="{765CD4DA-2A8C-4194-972B-9FE2667C29E8}" srcOrd="0" destOrd="0" presId="urn:microsoft.com/office/officeart/2005/8/layout/funnel1"/>
    <dgm:cxn modelId="{12BCC5A8-41D1-4BE1-8778-4159B5A0877E}" type="presParOf" srcId="{819950A9-C3D2-43FB-BE8C-659ACF7345B7}" destId="{D0D72065-D9B6-457F-A1BE-FEF278367652}" srcOrd="0" destOrd="0" presId="urn:microsoft.com/office/officeart/2005/8/layout/funnel1"/>
    <dgm:cxn modelId="{A0C5FFE8-61AB-41E4-9064-007124FEB776}" type="presParOf" srcId="{819950A9-C3D2-43FB-BE8C-659ACF7345B7}" destId="{3D60D032-1C1C-4293-A93B-EE3D1640387E}" srcOrd="1" destOrd="0" presId="urn:microsoft.com/office/officeart/2005/8/layout/funnel1"/>
    <dgm:cxn modelId="{114F0957-8D4C-4558-BC74-A5FE280E41E6}" type="presParOf" srcId="{819950A9-C3D2-43FB-BE8C-659ACF7345B7}" destId="{765CD4DA-2A8C-4194-972B-9FE2667C29E8}" srcOrd="2" destOrd="0" presId="urn:microsoft.com/office/officeart/2005/8/layout/funnel1"/>
    <dgm:cxn modelId="{D3EF42C4-FA68-4B00-B800-1F15E1A94C0A}" type="presParOf" srcId="{819950A9-C3D2-43FB-BE8C-659ACF7345B7}" destId="{C66C6E17-8AE7-497D-927E-3DD5790B096B}" srcOrd="3" destOrd="0" presId="urn:microsoft.com/office/officeart/2005/8/layout/funnel1"/>
    <dgm:cxn modelId="{216CC6BB-A6F4-4FE9-B02B-37E93FBA405B}" type="presParOf" srcId="{819950A9-C3D2-43FB-BE8C-659ACF7345B7}" destId="{060438D3-A2B9-421A-8427-AD34AFCC95F9}" srcOrd="4" destOrd="0" presId="urn:microsoft.com/office/officeart/2005/8/layout/funnel1"/>
    <dgm:cxn modelId="{02B390D0-4510-4A9C-ACF1-B4EB64C457EE}" type="presParOf" srcId="{819950A9-C3D2-43FB-BE8C-659ACF7345B7}" destId="{90928583-4D2E-4DA4-BCC6-F26CF07FD6C1}" srcOrd="5" destOrd="0" presId="urn:microsoft.com/office/officeart/2005/8/layout/funnel1"/>
    <dgm:cxn modelId="{CF987B2B-5E4A-4F8E-AC96-E3A3B80139C2}" type="presParOf" srcId="{819950A9-C3D2-43FB-BE8C-659ACF7345B7}" destId="{55A6AC11-7B44-48C2-B6AF-367B360AF4C8}"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BFA35F-2613-4A7E-AA5B-322B80C7EAE2}">
      <dsp:nvSpPr>
        <dsp:cNvPr id="0" name=""/>
        <dsp:cNvSpPr/>
      </dsp:nvSpPr>
      <dsp:spPr>
        <a:xfrm>
          <a:off x="1785" y="1136054"/>
          <a:ext cx="1791890" cy="179189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8614" tIns="24130" rIns="98614" bIns="24130" numCol="1" spcCol="1270" anchor="ctr" anchorCtr="0">
          <a:noAutofit/>
        </a:bodyPr>
        <a:lstStyle/>
        <a:p>
          <a:pPr marL="0" lvl="0" indent="0" algn="ctr" defTabSz="844550">
            <a:lnSpc>
              <a:spcPct val="90000"/>
            </a:lnSpc>
            <a:spcBef>
              <a:spcPct val="0"/>
            </a:spcBef>
            <a:spcAft>
              <a:spcPct val="35000"/>
            </a:spcAft>
            <a:buNone/>
          </a:pPr>
          <a:r>
            <a:rPr lang="en-US" sz="1900" kern="1200" dirty="0"/>
            <a:t>Availability of food</a:t>
          </a:r>
        </a:p>
      </dsp:txBody>
      <dsp:txXfrm>
        <a:off x="264201" y="1398470"/>
        <a:ext cx="1267058" cy="1267058"/>
      </dsp:txXfrm>
    </dsp:sp>
    <dsp:sp modelId="{E6E1F5A5-61EA-4578-91E6-3158029F8FAD}">
      <dsp:nvSpPr>
        <dsp:cNvPr id="0" name=""/>
        <dsp:cNvSpPr/>
      </dsp:nvSpPr>
      <dsp:spPr>
        <a:xfrm>
          <a:off x="1435298" y="1136054"/>
          <a:ext cx="1791890" cy="179189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8614" tIns="24130" rIns="98614" bIns="24130" numCol="1" spcCol="1270" anchor="ctr" anchorCtr="0">
          <a:noAutofit/>
        </a:bodyPr>
        <a:lstStyle/>
        <a:p>
          <a:pPr marL="0" lvl="0" indent="0" algn="ctr" defTabSz="844550">
            <a:lnSpc>
              <a:spcPct val="90000"/>
            </a:lnSpc>
            <a:spcBef>
              <a:spcPct val="0"/>
            </a:spcBef>
            <a:spcAft>
              <a:spcPct val="35000"/>
            </a:spcAft>
            <a:buNone/>
          </a:pPr>
          <a:r>
            <a:rPr lang="en-US" sz="1900" kern="1200" dirty="0"/>
            <a:t>Access to food</a:t>
          </a:r>
        </a:p>
      </dsp:txBody>
      <dsp:txXfrm>
        <a:off x="1697714" y="1398470"/>
        <a:ext cx="1267058" cy="1267058"/>
      </dsp:txXfrm>
    </dsp:sp>
    <dsp:sp modelId="{751B6EE9-9DA2-4940-8794-3890552DBC63}">
      <dsp:nvSpPr>
        <dsp:cNvPr id="0" name=""/>
        <dsp:cNvSpPr/>
      </dsp:nvSpPr>
      <dsp:spPr>
        <a:xfrm>
          <a:off x="2868810" y="1136054"/>
          <a:ext cx="1791890" cy="179189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8614" tIns="24130" rIns="98614" bIns="24130" numCol="1" spcCol="1270" anchor="ctr" anchorCtr="0">
          <a:noAutofit/>
        </a:bodyPr>
        <a:lstStyle/>
        <a:p>
          <a:pPr marL="0" lvl="0" indent="0" algn="ctr" defTabSz="844550">
            <a:lnSpc>
              <a:spcPct val="90000"/>
            </a:lnSpc>
            <a:spcBef>
              <a:spcPct val="0"/>
            </a:spcBef>
            <a:spcAft>
              <a:spcPct val="35000"/>
            </a:spcAft>
            <a:buNone/>
          </a:pPr>
          <a:r>
            <a:rPr lang="en-US" sz="1900" kern="1200" dirty="0"/>
            <a:t>Maternal &amp; Child Care Practices</a:t>
          </a:r>
        </a:p>
      </dsp:txBody>
      <dsp:txXfrm>
        <a:off x="3131226" y="1398470"/>
        <a:ext cx="1267058" cy="1267058"/>
      </dsp:txXfrm>
    </dsp:sp>
    <dsp:sp modelId="{1341888F-D067-4FE0-B672-7EC4827EEC82}">
      <dsp:nvSpPr>
        <dsp:cNvPr id="0" name=""/>
        <dsp:cNvSpPr/>
      </dsp:nvSpPr>
      <dsp:spPr>
        <a:xfrm>
          <a:off x="4304109" y="1136054"/>
          <a:ext cx="1791890" cy="179189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8614" tIns="24130" rIns="98614" bIns="24130" numCol="1" spcCol="1270" anchor="ctr" anchorCtr="0">
          <a:noAutofit/>
        </a:bodyPr>
        <a:lstStyle/>
        <a:p>
          <a:pPr marL="0" lvl="0" indent="0" algn="ctr" defTabSz="844550">
            <a:lnSpc>
              <a:spcPct val="90000"/>
            </a:lnSpc>
            <a:spcBef>
              <a:spcPct val="0"/>
            </a:spcBef>
            <a:spcAft>
              <a:spcPct val="35000"/>
            </a:spcAft>
            <a:buNone/>
          </a:pPr>
          <a:r>
            <a:rPr lang="en-US" sz="1900" kern="1200" dirty="0"/>
            <a:t>Water, Sanitation &amp; Health Services</a:t>
          </a:r>
        </a:p>
      </dsp:txBody>
      <dsp:txXfrm>
        <a:off x="4566525" y="1398470"/>
        <a:ext cx="1267058" cy="12670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D72065-D9B6-457F-A1BE-FEF278367652}">
      <dsp:nvSpPr>
        <dsp:cNvPr id="0" name=""/>
        <dsp:cNvSpPr/>
      </dsp:nvSpPr>
      <dsp:spPr>
        <a:xfrm>
          <a:off x="2307445" y="231628"/>
          <a:ext cx="3888402" cy="135039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60D032-1C1C-4293-A93B-EE3D1640387E}">
      <dsp:nvSpPr>
        <dsp:cNvPr id="0" name=""/>
        <dsp:cNvSpPr/>
      </dsp:nvSpPr>
      <dsp:spPr>
        <a:xfrm>
          <a:off x="3880891" y="3538277"/>
          <a:ext cx="753566" cy="482282"/>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5CD4DA-2A8C-4194-972B-9FE2667C29E8}">
      <dsp:nvSpPr>
        <dsp:cNvPr id="0" name=""/>
        <dsp:cNvSpPr/>
      </dsp:nvSpPr>
      <dsp:spPr>
        <a:xfrm>
          <a:off x="2449115" y="3924103"/>
          <a:ext cx="3617118" cy="904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u="none" kern="1200" dirty="0"/>
            <a:t>Food Security</a:t>
          </a:r>
        </a:p>
      </dsp:txBody>
      <dsp:txXfrm>
        <a:off x="2449115" y="3924103"/>
        <a:ext cx="3617118" cy="904279"/>
      </dsp:txXfrm>
    </dsp:sp>
    <dsp:sp modelId="{C66C6E17-8AE7-497D-927E-3DD5790B096B}">
      <dsp:nvSpPr>
        <dsp:cNvPr id="0" name=""/>
        <dsp:cNvSpPr/>
      </dsp:nvSpPr>
      <dsp:spPr>
        <a:xfrm>
          <a:off x="3721135" y="1686312"/>
          <a:ext cx="1356419" cy="135641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Utilization</a:t>
          </a:r>
        </a:p>
      </dsp:txBody>
      <dsp:txXfrm>
        <a:off x="3919778" y="1884955"/>
        <a:ext cx="959133" cy="959133"/>
      </dsp:txXfrm>
    </dsp:sp>
    <dsp:sp modelId="{060438D3-A2B9-421A-8427-AD34AFCC95F9}">
      <dsp:nvSpPr>
        <dsp:cNvPr id="0" name=""/>
        <dsp:cNvSpPr/>
      </dsp:nvSpPr>
      <dsp:spPr>
        <a:xfrm>
          <a:off x="2750542" y="668696"/>
          <a:ext cx="1356419" cy="135641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Availability</a:t>
          </a:r>
        </a:p>
      </dsp:txBody>
      <dsp:txXfrm>
        <a:off x="2949185" y="867339"/>
        <a:ext cx="959133" cy="959133"/>
      </dsp:txXfrm>
    </dsp:sp>
    <dsp:sp modelId="{90928583-4D2E-4DA4-BCC6-F26CF07FD6C1}">
      <dsp:nvSpPr>
        <dsp:cNvPr id="0" name=""/>
        <dsp:cNvSpPr/>
      </dsp:nvSpPr>
      <dsp:spPr>
        <a:xfrm>
          <a:off x="4137104" y="340744"/>
          <a:ext cx="1356419" cy="135641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Access</a:t>
          </a:r>
        </a:p>
      </dsp:txBody>
      <dsp:txXfrm>
        <a:off x="4335747" y="539387"/>
        <a:ext cx="959133" cy="959133"/>
      </dsp:txXfrm>
    </dsp:sp>
    <dsp:sp modelId="{55A6AC11-7B44-48C2-B6AF-367B360AF4C8}">
      <dsp:nvSpPr>
        <dsp:cNvPr id="0" name=""/>
        <dsp:cNvSpPr/>
      </dsp:nvSpPr>
      <dsp:spPr>
        <a:xfrm>
          <a:off x="2066918" y="-5558"/>
          <a:ext cx="4381512" cy="3518781"/>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0.41996</cdr:x>
      <cdr:y>0.94919</cdr:y>
    </cdr:from>
    <cdr:to>
      <cdr:x>1</cdr:x>
      <cdr:y>1</cdr:y>
    </cdr:to>
    <cdr:sp macro="" textlink="">
      <cdr:nvSpPr>
        <cdr:cNvPr id="2" name="Rectangle 1"/>
        <cdr:cNvSpPr/>
      </cdr:nvSpPr>
      <cdr:spPr>
        <a:xfrm xmlns:a="http://schemas.openxmlformats.org/drawingml/2006/main">
          <a:off x="1696039" y="5174233"/>
          <a:ext cx="2342561" cy="276999"/>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endParaRPr lang="en-US" sz="12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D436206-08FA-3F49-A9A2-E39D99F8BF68}" type="datetimeFigureOut">
              <a:rPr lang="en-US" smtClean="0"/>
              <a:t>2/25/2018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009C9F-CDE2-6649-9DC9-F2DCDF47AB8D}" type="slidenum">
              <a:rPr lang="en-US" smtClean="0"/>
              <a:t>‹#›</a:t>
            </a:fld>
            <a:endParaRPr lang="en-US"/>
          </a:p>
        </p:txBody>
      </p:sp>
    </p:spTree>
    <p:extLst>
      <p:ext uri="{BB962C8B-B14F-4D97-AF65-F5344CB8AC3E}">
        <p14:creationId xmlns:p14="http://schemas.microsoft.com/office/powerpoint/2010/main" val="18778216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A3BBB4-83BA-4922-A4DB-9F70F816F70F}" type="datetimeFigureOut">
              <a:rPr lang="en-US" smtClean="0"/>
              <a:t>2/25/2018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2AA323-5059-4D56-8340-1C4053A31499}" type="slidenum">
              <a:rPr lang="en-US" smtClean="0"/>
              <a:t>‹#›</a:t>
            </a:fld>
            <a:endParaRPr lang="en-US"/>
          </a:p>
        </p:txBody>
      </p:sp>
    </p:spTree>
    <p:extLst>
      <p:ext uri="{BB962C8B-B14F-4D97-AF65-F5344CB8AC3E}">
        <p14:creationId xmlns:p14="http://schemas.microsoft.com/office/powerpoint/2010/main" val="3013067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en-US" sz="1000" dirty="0"/>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0CDEE741-5B26-4320-8E44-DF2E14D82FB4}" type="slidenum">
              <a:rPr lang="en-US" sz="1200" smtClean="0">
                <a:latin typeface="Times New Roman" panose="02020603050405020304" pitchFamily="18" charset="0"/>
              </a:rPr>
              <a:pPr/>
              <a:t>5</a:t>
            </a:fld>
            <a:endParaRPr lang="en-US" sz="1200" dirty="0">
              <a:latin typeface="Times New Roman" panose="02020603050405020304" pitchFamily="18" charset="0"/>
            </a:endParaRPr>
          </a:p>
        </p:txBody>
      </p:sp>
    </p:spTree>
    <p:extLst>
      <p:ext uri="{BB962C8B-B14F-4D97-AF65-F5344CB8AC3E}">
        <p14:creationId xmlns:p14="http://schemas.microsoft.com/office/powerpoint/2010/main" val="3008289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15373" y="9371286"/>
            <a:ext cx="2918831" cy="495028"/>
          </a:xfrm>
          <a:prstGeom prst="rect">
            <a:avLst/>
          </a:prstGeom>
        </p:spPr>
        <p:txBody>
          <a:bodyPr/>
          <a:lstStyle/>
          <a:p>
            <a:fld id="{F0D1329C-E4EF-4E2E-A3A2-D4F5B9712718}" type="slidenum">
              <a:rPr lang="en-US" smtClean="0">
                <a:solidFill>
                  <a:prstClr val="black"/>
                </a:solidFill>
                <a:latin typeface="Calibri" panose="020F0502020204030204"/>
              </a:rPr>
              <a:pPr/>
              <a:t>37</a:t>
            </a:fld>
            <a:endParaRPr lang="en-US">
              <a:solidFill>
                <a:prstClr val="black"/>
              </a:solidFill>
              <a:latin typeface="Calibri" panose="020F0502020204030204"/>
            </a:endParaRPr>
          </a:p>
        </p:txBody>
      </p:sp>
    </p:spTree>
    <p:extLst>
      <p:ext uri="{BB962C8B-B14F-4D97-AF65-F5344CB8AC3E}">
        <p14:creationId xmlns:p14="http://schemas.microsoft.com/office/powerpoint/2010/main" val="1706221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2AA323-5059-4D56-8340-1C4053A31499}" type="slidenum">
              <a:rPr lang="en-US" smtClean="0"/>
              <a:t>51</a:t>
            </a:fld>
            <a:endParaRPr lang="en-US"/>
          </a:p>
        </p:txBody>
      </p:sp>
    </p:spTree>
    <p:extLst>
      <p:ext uri="{BB962C8B-B14F-4D97-AF65-F5344CB8AC3E}">
        <p14:creationId xmlns:p14="http://schemas.microsoft.com/office/powerpoint/2010/main" val="3273910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targeting point.</a:t>
            </a:r>
          </a:p>
        </p:txBody>
      </p:sp>
      <p:sp>
        <p:nvSpPr>
          <p:cNvPr id="4" name="Slide Number Placeholder 3"/>
          <p:cNvSpPr>
            <a:spLocks noGrp="1"/>
          </p:cNvSpPr>
          <p:nvPr>
            <p:ph type="sldNum" sz="quarter" idx="10"/>
          </p:nvPr>
        </p:nvSpPr>
        <p:spPr/>
        <p:txBody>
          <a:bodyPr/>
          <a:lstStyle/>
          <a:p>
            <a:fld id="{292AA323-5059-4D56-8340-1C4053A31499}" type="slidenum">
              <a:rPr lang="en-US" smtClean="0"/>
              <a:t>56</a:t>
            </a:fld>
            <a:endParaRPr lang="en-US"/>
          </a:p>
        </p:txBody>
      </p:sp>
    </p:spTree>
    <p:extLst>
      <p:ext uri="{BB962C8B-B14F-4D97-AF65-F5344CB8AC3E}">
        <p14:creationId xmlns:p14="http://schemas.microsoft.com/office/powerpoint/2010/main" val="11294689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Compact2025 – determinants of nutrition. </a:t>
            </a:r>
          </a:p>
          <a:p>
            <a:endParaRPr lang="en-US" dirty="0"/>
          </a:p>
          <a:p>
            <a:r>
              <a:rPr lang="en-US" dirty="0"/>
              <a:t>Sanitary napkins.</a:t>
            </a:r>
          </a:p>
        </p:txBody>
      </p:sp>
      <p:sp>
        <p:nvSpPr>
          <p:cNvPr id="4" name="Slide Number Placeholder 3"/>
          <p:cNvSpPr>
            <a:spLocks noGrp="1"/>
          </p:cNvSpPr>
          <p:nvPr>
            <p:ph type="sldNum" sz="quarter" idx="10"/>
          </p:nvPr>
        </p:nvSpPr>
        <p:spPr/>
        <p:txBody>
          <a:bodyPr/>
          <a:lstStyle/>
          <a:p>
            <a:fld id="{292AA323-5059-4D56-8340-1C4053A31499}" type="slidenum">
              <a:rPr lang="en-US" smtClean="0"/>
              <a:t>57</a:t>
            </a:fld>
            <a:endParaRPr lang="en-US"/>
          </a:p>
        </p:txBody>
      </p:sp>
    </p:spTree>
    <p:extLst>
      <p:ext uri="{BB962C8B-B14F-4D97-AF65-F5344CB8AC3E}">
        <p14:creationId xmlns:p14="http://schemas.microsoft.com/office/powerpoint/2010/main" val="684958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2AA323-5059-4D56-8340-1C4053A31499}" type="slidenum">
              <a:rPr lang="en-US" smtClean="0"/>
              <a:t>58</a:t>
            </a:fld>
            <a:endParaRPr lang="en-US"/>
          </a:p>
        </p:txBody>
      </p:sp>
    </p:spTree>
    <p:extLst>
      <p:ext uri="{BB962C8B-B14F-4D97-AF65-F5344CB8AC3E}">
        <p14:creationId xmlns:p14="http://schemas.microsoft.com/office/powerpoint/2010/main" val="1115348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F140FB-6DA1-4E53-9E1F-90B59421323C}" type="slidenum">
              <a:rPr lang="en-US" smtClean="0"/>
              <a:t>9</a:t>
            </a:fld>
            <a:endParaRPr lang="en-US"/>
          </a:p>
        </p:txBody>
      </p:sp>
    </p:spTree>
    <p:extLst>
      <p:ext uri="{BB962C8B-B14F-4D97-AF65-F5344CB8AC3E}">
        <p14:creationId xmlns:p14="http://schemas.microsoft.com/office/powerpoint/2010/main" val="3824736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009D2B-654D-46B4-9804-DB0CC821ECB2}" type="slidenum">
              <a:rPr lang="en-US" smtClean="0"/>
              <a:pPr/>
              <a:t>11</a:t>
            </a:fld>
            <a:endParaRPr lang="en-US"/>
          </a:p>
        </p:txBody>
      </p:sp>
    </p:spTree>
    <p:extLst>
      <p:ext uri="{BB962C8B-B14F-4D97-AF65-F5344CB8AC3E}">
        <p14:creationId xmlns:p14="http://schemas.microsoft.com/office/powerpoint/2010/main" val="1936912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009D2B-654D-46B4-9804-DB0CC821ECB2}" type="slidenum">
              <a:rPr lang="en-US" smtClean="0"/>
              <a:pPr/>
              <a:t>13</a:t>
            </a:fld>
            <a:endParaRPr lang="en-US"/>
          </a:p>
        </p:txBody>
      </p:sp>
    </p:spTree>
    <p:extLst>
      <p:ext uri="{BB962C8B-B14F-4D97-AF65-F5344CB8AC3E}">
        <p14:creationId xmlns:p14="http://schemas.microsoft.com/office/powerpoint/2010/main" val="1389243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2AA323-5059-4D56-8340-1C4053A31499}" type="slidenum">
              <a:rPr lang="en-US" smtClean="0"/>
              <a:t>19</a:t>
            </a:fld>
            <a:endParaRPr lang="en-US"/>
          </a:p>
        </p:txBody>
      </p:sp>
    </p:spTree>
    <p:extLst>
      <p:ext uri="{BB962C8B-B14F-4D97-AF65-F5344CB8AC3E}">
        <p14:creationId xmlns:p14="http://schemas.microsoft.com/office/powerpoint/2010/main" val="1609725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D1329C-E4EF-4E2E-A3A2-D4F5B9712718}" type="slidenum">
              <a:rPr lang="en-US" smtClean="0"/>
              <a:t>25</a:t>
            </a:fld>
            <a:endParaRPr lang="en-US"/>
          </a:p>
        </p:txBody>
      </p:sp>
    </p:spTree>
    <p:extLst>
      <p:ext uri="{BB962C8B-B14F-4D97-AF65-F5344CB8AC3E}">
        <p14:creationId xmlns:p14="http://schemas.microsoft.com/office/powerpoint/2010/main" val="697117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Maybe delete.</a:t>
            </a:r>
          </a:p>
        </p:txBody>
      </p:sp>
      <p:sp>
        <p:nvSpPr>
          <p:cNvPr id="4" name="Slide Number Placeholder 3"/>
          <p:cNvSpPr>
            <a:spLocks noGrp="1"/>
          </p:cNvSpPr>
          <p:nvPr>
            <p:ph type="sldNum" sz="quarter" idx="10"/>
          </p:nvPr>
        </p:nvSpPr>
        <p:spPr/>
        <p:txBody>
          <a:bodyPr/>
          <a:lstStyle/>
          <a:p>
            <a:fld id="{292AA323-5059-4D56-8340-1C4053A31499}" type="slidenum">
              <a:rPr lang="en-US" smtClean="0"/>
              <a:t>33</a:t>
            </a:fld>
            <a:endParaRPr lang="en-US"/>
          </a:p>
        </p:txBody>
      </p:sp>
    </p:spTree>
    <p:extLst>
      <p:ext uri="{BB962C8B-B14F-4D97-AF65-F5344CB8AC3E}">
        <p14:creationId xmlns:p14="http://schemas.microsoft.com/office/powerpoint/2010/main" val="786611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Maybe delete.</a:t>
            </a:r>
          </a:p>
          <a:p>
            <a:endParaRPr lang="en-US" dirty="0"/>
          </a:p>
        </p:txBody>
      </p:sp>
      <p:sp>
        <p:nvSpPr>
          <p:cNvPr id="4" name="Slide Number Placeholder 3"/>
          <p:cNvSpPr>
            <a:spLocks noGrp="1"/>
          </p:cNvSpPr>
          <p:nvPr>
            <p:ph type="sldNum" sz="quarter" idx="10"/>
          </p:nvPr>
        </p:nvSpPr>
        <p:spPr/>
        <p:txBody>
          <a:bodyPr/>
          <a:lstStyle/>
          <a:p>
            <a:fld id="{292AA323-5059-4D56-8340-1C4053A31499}" type="slidenum">
              <a:rPr lang="en-US" smtClean="0"/>
              <a:t>34</a:t>
            </a:fld>
            <a:endParaRPr lang="en-US"/>
          </a:p>
        </p:txBody>
      </p:sp>
    </p:spTree>
    <p:extLst>
      <p:ext uri="{BB962C8B-B14F-4D97-AF65-F5344CB8AC3E}">
        <p14:creationId xmlns:p14="http://schemas.microsoft.com/office/powerpoint/2010/main" val="1965864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2AA323-5059-4D56-8340-1C4053A31499}" type="slidenum">
              <a:rPr lang="en-US" smtClean="0"/>
              <a:t>35</a:t>
            </a:fld>
            <a:endParaRPr lang="en-US"/>
          </a:p>
        </p:txBody>
      </p:sp>
    </p:spTree>
    <p:extLst>
      <p:ext uri="{BB962C8B-B14F-4D97-AF65-F5344CB8AC3E}">
        <p14:creationId xmlns:p14="http://schemas.microsoft.com/office/powerpoint/2010/main" val="21876250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1309396" cy="6858000"/>
          </a:xfrm>
          <a:prstGeom prst="rect">
            <a:avLst/>
          </a:prstGeom>
          <a:solidFill>
            <a:srgbClr val="439E2E"/>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p>
        </p:txBody>
      </p:sp>
      <p:pic>
        <p:nvPicPr>
          <p:cNvPr id="8" name="Picture 7"/>
          <p:cNvPicPr>
            <a:picLocks noChangeAspect="1"/>
          </p:cNvPicPr>
          <p:nvPr userDrawn="1"/>
        </p:nvPicPr>
        <p:blipFill>
          <a:blip r:embed="rId2" cstate="print">
            <a:biLevel thresh="50000"/>
            <a:extLst>
              <a:ext uri="{28A0092B-C50C-407E-A947-70E740481C1C}">
                <a14:useLocalDpi xmlns:a14="http://schemas.microsoft.com/office/drawing/2010/main" val="0"/>
              </a:ext>
            </a:extLst>
          </a:blip>
          <a:stretch>
            <a:fillRect/>
          </a:stretch>
        </p:blipFill>
        <p:spPr>
          <a:xfrm>
            <a:off x="316048" y="990600"/>
            <a:ext cx="685802" cy="1676403"/>
          </a:xfrm>
          <a:prstGeom prst="rect">
            <a:avLst/>
          </a:prstGeom>
          <a:noFill/>
        </p:spPr>
      </p:pic>
    </p:spTree>
    <p:extLst>
      <p:ext uri="{BB962C8B-B14F-4D97-AF65-F5344CB8AC3E}">
        <p14:creationId xmlns:p14="http://schemas.microsoft.com/office/powerpoint/2010/main" val="1732658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AD682D4-E23C-44CD-A6F1-BB674246C447}" type="datetime1">
              <a:rPr lang="en-US" smtClean="0"/>
              <a:t>2/25/2018</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514C31E-DA4C-F44D-B44A-157C5C055EA1}" type="slidenum">
              <a:rPr lang="en-US" smtClean="0"/>
              <a:t>‹#›</a:t>
            </a:fld>
            <a:endParaRPr lang="en-US"/>
          </a:p>
        </p:txBody>
      </p:sp>
    </p:spTree>
    <p:extLst>
      <p:ext uri="{BB962C8B-B14F-4D97-AF65-F5344CB8AC3E}">
        <p14:creationId xmlns:p14="http://schemas.microsoft.com/office/powerpoint/2010/main" val="2139910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A2AE93-59F7-4B3A-B434-A0CB8385CEF7}" type="datetime1">
              <a:rPr lang="en-US" smtClean="0"/>
              <a:t>2/25/2018</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514C31E-DA4C-F44D-B44A-157C5C055EA1}" type="slidenum">
              <a:rPr lang="en-US" smtClean="0"/>
              <a:t>‹#›</a:t>
            </a:fld>
            <a:endParaRPr lang="en-US"/>
          </a:p>
        </p:txBody>
      </p:sp>
    </p:spTree>
    <p:extLst>
      <p:ext uri="{BB962C8B-B14F-4D97-AF65-F5344CB8AC3E}">
        <p14:creationId xmlns:p14="http://schemas.microsoft.com/office/powerpoint/2010/main" val="421993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4"/>
          <p:cNvSpPr/>
          <p:nvPr userDrawn="1"/>
        </p:nvSpPr>
        <p:spPr>
          <a:xfrm>
            <a:off x="0" y="0"/>
            <a:ext cx="9144000" cy="1953846"/>
          </a:xfrm>
          <a:prstGeom prst="rect">
            <a:avLst/>
          </a:prstGeom>
          <a:solidFill>
            <a:srgbClr val="439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lide Number Placeholder 5">
            <a:extLst>
              <a:ext uri="{FF2B5EF4-FFF2-40B4-BE49-F238E27FC236}">
                <a16:creationId xmlns:a16="http://schemas.microsoft.com/office/drawing/2014/main" id="{B7AF1133-A3E8-4D37-9B8F-84C7C730F187}"/>
              </a:ext>
            </a:extLst>
          </p:cNvPr>
          <p:cNvSpPr>
            <a:spLocks noGrp="1"/>
          </p:cNvSpPr>
          <p:nvPr>
            <p:ph type="sldNum" sz="quarter" idx="12"/>
          </p:nvPr>
        </p:nvSpPr>
        <p:spPr>
          <a:xfrm>
            <a:off x="3538538" y="6356352"/>
            <a:ext cx="2057400" cy="365125"/>
          </a:xfrm>
        </p:spPr>
        <p:txBody>
          <a:bodyPr/>
          <a:lstStyle>
            <a:lvl1pPr algn="ctr">
              <a:defRPr/>
            </a:lvl1pPr>
          </a:lstStyle>
          <a:p>
            <a:fld id="{1514C31E-DA4C-F44D-B44A-157C5C055EA1}" type="slidenum">
              <a:rPr lang="en-US" smtClean="0"/>
              <a:pPr/>
              <a:t>‹#›</a:t>
            </a:fld>
            <a:endParaRPr lang="en-US"/>
          </a:p>
        </p:txBody>
      </p:sp>
    </p:spTree>
    <p:extLst>
      <p:ext uri="{BB962C8B-B14F-4D97-AF65-F5344CB8AC3E}">
        <p14:creationId xmlns:p14="http://schemas.microsoft.com/office/powerpoint/2010/main" val="1659458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p:cNvSpPr/>
          <p:nvPr userDrawn="1"/>
        </p:nvSpPr>
        <p:spPr>
          <a:xfrm>
            <a:off x="0" y="0"/>
            <a:ext cx="1309396" cy="6858000"/>
          </a:xfrm>
          <a:prstGeom prst="rect">
            <a:avLst/>
          </a:prstGeom>
          <a:solidFill>
            <a:srgbClr val="439E2E"/>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p>
        </p:txBody>
      </p:sp>
      <p:pic>
        <p:nvPicPr>
          <p:cNvPr id="8" name="Picture 7"/>
          <p:cNvPicPr>
            <a:picLocks noChangeAspect="1"/>
          </p:cNvPicPr>
          <p:nvPr userDrawn="1"/>
        </p:nvPicPr>
        <p:blipFill>
          <a:blip r:embed="rId2" cstate="print">
            <a:biLevel thresh="50000"/>
            <a:extLst>
              <a:ext uri="{28A0092B-C50C-407E-A947-70E740481C1C}">
                <a14:useLocalDpi xmlns:a14="http://schemas.microsoft.com/office/drawing/2010/main" val="0"/>
              </a:ext>
            </a:extLst>
          </a:blip>
          <a:stretch>
            <a:fillRect/>
          </a:stretch>
        </p:blipFill>
        <p:spPr>
          <a:xfrm>
            <a:off x="316048" y="990600"/>
            <a:ext cx="685802" cy="1676403"/>
          </a:xfrm>
          <a:prstGeom prst="rect">
            <a:avLst/>
          </a:prstGeom>
          <a:noFill/>
        </p:spPr>
      </p:pic>
    </p:spTree>
    <p:extLst>
      <p:ext uri="{BB962C8B-B14F-4D97-AF65-F5344CB8AC3E}">
        <p14:creationId xmlns:p14="http://schemas.microsoft.com/office/powerpoint/2010/main" val="39284337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1309396" cy="6858000"/>
          </a:xfrm>
          <a:prstGeom prst="rect">
            <a:avLst/>
          </a:prstGeom>
          <a:solidFill>
            <a:srgbClr val="439E2E"/>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p>
        </p:txBody>
      </p:sp>
      <p:pic>
        <p:nvPicPr>
          <p:cNvPr id="8" name="Picture 7"/>
          <p:cNvPicPr>
            <a:picLocks noChangeAspect="1"/>
          </p:cNvPicPr>
          <p:nvPr userDrawn="1"/>
        </p:nvPicPr>
        <p:blipFill>
          <a:blip r:embed="rId2" cstate="print">
            <a:biLevel thresh="50000"/>
            <a:extLst>
              <a:ext uri="{28A0092B-C50C-407E-A947-70E740481C1C}">
                <a14:useLocalDpi xmlns:a14="http://schemas.microsoft.com/office/drawing/2010/main" val="0"/>
              </a:ext>
            </a:extLst>
          </a:blip>
          <a:stretch>
            <a:fillRect/>
          </a:stretch>
        </p:blipFill>
        <p:spPr>
          <a:xfrm>
            <a:off x="316048" y="990600"/>
            <a:ext cx="685802" cy="1676403"/>
          </a:xfrm>
          <a:prstGeom prst="rect">
            <a:avLst/>
          </a:prstGeom>
          <a:noFill/>
        </p:spPr>
      </p:pic>
    </p:spTree>
    <p:extLst>
      <p:ext uri="{BB962C8B-B14F-4D97-AF65-F5344CB8AC3E}">
        <p14:creationId xmlns:p14="http://schemas.microsoft.com/office/powerpoint/2010/main" val="2137091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100" b="1"/>
            </a:lvl1pPr>
          </a:lstStyle>
          <a:p>
            <a:r>
              <a:rPr lang="en-US" dirty="0"/>
              <a:t>TITLE GOES HERE &amp;</a:t>
            </a:r>
            <a:br>
              <a:rPr lang="en-US" dirty="0"/>
            </a:br>
            <a:r>
              <a:rPr lang="en-US" dirty="0"/>
              <a:t>CAN RUN TWO LINES</a:t>
            </a:r>
          </a:p>
        </p:txBody>
      </p:sp>
      <p:sp>
        <p:nvSpPr>
          <p:cNvPr id="3" name="Content Placeholder 2"/>
          <p:cNvSpPr>
            <a:spLocks noGrp="1"/>
          </p:cNvSpPr>
          <p:nvPr>
            <p:ph idx="1" hasCustomPrompt="1"/>
          </p:nvPr>
        </p:nvSpPr>
        <p:spPr/>
        <p:txBody>
          <a:bodyPr/>
          <a:lstStyle>
            <a:lvl1pPr>
              <a:defRPr baseline="0">
                <a:solidFill>
                  <a:schemeClr val="tx1">
                    <a:lumMod val="75000"/>
                    <a:lumOff val="25000"/>
                  </a:schemeClr>
                </a:solidFill>
              </a:defRPr>
            </a:lvl1pPr>
            <a:lvl2pPr marL="514350" indent="-171450">
              <a:buFont typeface="Courier New" charset="0"/>
              <a:buChar char="o"/>
              <a:defRPr baseline="0">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Level 1 bullet goes here</a:t>
            </a:r>
          </a:p>
          <a:p>
            <a:pPr lvl="1"/>
            <a:r>
              <a:rPr lang="en-US" dirty="0"/>
              <a:t>Level 2 bullet goes here</a:t>
            </a:r>
          </a:p>
        </p:txBody>
      </p:sp>
      <p:sp>
        <p:nvSpPr>
          <p:cNvPr id="7" name="Rectangle 6"/>
          <p:cNvSpPr/>
          <p:nvPr userDrawn="1"/>
        </p:nvSpPr>
        <p:spPr>
          <a:xfrm>
            <a:off x="146904" y="-1"/>
            <a:ext cx="216358" cy="5943601"/>
          </a:xfrm>
          <a:prstGeom prst="rect">
            <a:avLst/>
          </a:prstGeom>
          <a:gradFill>
            <a:gsLst>
              <a:gs pos="0">
                <a:srgbClr val="439E2E">
                  <a:alpha val="20000"/>
                </a:srgbClr>
              </a:gs>
              <a:gs pos="100000">
                <a:srgbClr val="439E2E"/>
              </a:gs>
            </a:gsLst>
            <a:lin ang="5400000" scaled="1"/>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748" y="6138684"/>
            <a:ext cx="266670" cy="588114"/>
          </a:xfrm>
          <a:prstGeom prst="rect">
            <a:avLst/>
          </a:prstGeom>
        </p:spPr>
      </p:pic>
      <p:sp>
        <p:nvSpPr>
          <p:cNvPr id="6" name="Slide Number Placeholder 5">
            <a:extLst>
              <a:ext uri="{FF2B5EF4-FFF2-40B4-BE49-F238E27FC236}">
                <a16:creationId xmlns:a16="http://schemas.microsoft.com/office/drawing/2014/main" id="{1EEF8D52-C6B2-42B5-98FA-9248B27A5D8A}"/>
              </a:ext>
            </a:extLst>
          </p:cNvPr>
          <p:cNvSpPr>
            <a:spLocks noGrp="1"/>
          </p:cNvSpPr>
          <p:nvPr>
            <p:ph type="sldNum" sz="quarter" idx="4"/>
          </p:nvPr>
        </p:nvSpPr>
        <p:spPr>
          <a:xfrm>
            <a:off x="773723" y="6361674"/>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514C31E-DA4C-F44D-B44A-157C5C055EA1}" type="slidenum">
              <a:rPr lang="en-US" smtClean="0"/>
              <a:pPr/>
              <a:t>‹#›</a:t>
            </a:fld>
            <a:endParaRPr lang="en-US"/>
          </a:p>
        </p:txBody>
      </p:sp>
    </p:spTree>
    <p:extLst>
      <p:ext uri="{BB962C8B-B14F-4D97-AF65-F5344CB8AC3E}">
        <p14:creationId xmlns:p14="http://schemas.microsoft.com/office/powerpoint/2010/main" val="3866159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100" b="1">
                <a:solidFill>
                  <a:srgbClr val="435464"/>
                </a:solidFill>
              </a:defRPr>
            </a:lvl1pPr>
          </a:lstStyle>
          <a:p>
            <a:r>
              <a:rPr lang="en-US" dirty="0"/>
              <a:t>TITLE GOES HERE &amp;</a:t>
            </a:r>
            <a:br>
              <a:rPr lang="en-US" dirty="0"/>
            </a:br>
            <a:r>
              <a:rPr lang="en-US" dirty="0"/>
              <a:t>CAN RUN TWO LINES</a:t>
            </a:r>
          </a:p>
        </p:txBody>
      </p:sp>
      <p:sp>
        <p:nvSpPr>
          <p:cNvPr id="3" name="Content Placeholder 2"/>
          <p:cNvSpPr>
            <a:spLocks noGrp="1"/>
          </p:cNvSpPr>
          <p:nvPr>
            <p:ph sz="half" idx="1" hasCustomPrompt="1"/>
          </p:nvPr>
        </p:nvSpPr>
        <p:spPr>
          <a:xfrm>
            <a:off x="628650" y="1825625"/>
            <a:ext cx="3886200" cy="4351338"/>
          </a:xfrm>
        </p:spPr>
        <p:txBody>
          <a:bodyPr/>
          <a:lstStyle>
            <a:lvl1pPr>
              <a:defRPr baseline="0"/>
            </a:lvl1pPr>
            <a:lvl2pPr>
              <a:defRPr baseline="0"/>
            </a:lvl2pPr>
          </a:lstStyle>
          <a:p>
            <a:pPr lvl="0"/>
            <a:r>
              <a:rPr lang="en-US" dirty="0"/>
              <a:t>Level 1 bullet goes here</a:t>
            </a:r>
          </a:p>
          <a:p>
            <a:pPr lvl="1"/>
            <a:r>
              <a:rPr lang="en-US" dirty="0"/>
              <a:t>Level 2 bullet goes here</a:t>
            </a:r>
          </a:p>
        </p:txBody>
      </p:sp>
      <p:sp>
        <p:nvSpPr>
          <p:cNvPr id="4" name="Content Placeholder 3"/>
          <p:cNvSpPr>
            <a:spLocks noGrp="1"/>
          </p:cNvSpPr>
          <p:nvPr>
            <p:ph sz="half" idx="2" hasCustomPrompt="1"/>
          </p:nvPr>
        </p:nvSpPr>
        <p:spPr>
          <a:xfrm>
            <a:off x="4629150" y="1825625"/>
            <a:ext cx="3886200" cy="4351338"/>
          </a:xfrm>
        </p:spPr>
        <p:txBody>
          <a:bodyPr/>
          <a:lstStyle>
            <a:lvl1pPr>
              <a:defRPr baseline="0"/>
            </a:lvl1pPr>
            <a:lvl2pPr>
              <a:defRPr baseline="0"/>
            </a:lvl2pPr>
          </a:lstStyle>
          <a:p>
            <a:pPr lvl="0"/>
            <a:r>
              <a:rPr lang="en-US" dirty="0"/>
              <a:t>Level 1 bullet goes here</a:t>
            </a:r>
          </a:p>
          <a:p>
            <a:pPr lvl="1"/>
            <a:r>
              <a:rPr lang="en-US" dirty="0"/>
              <a:t>Level 2 bullet goes here</a:t>
            </a:r>
          </a:p>
        </p:txBody>
      </p:sp>
      <p:sp>
        <p:nvSpPr>
          <p:cNvPr id="8" name="Rectangle 7"/>
          <p:cNvSpPr/>
          <p:nvPr userDrawn="1"/>
        </p:nvSpPr>
        <p:spPr>
          <a:xfrm>
            <a:off x="146904" y="-1"/>
            <a:ext cx="216358" cy="5943601"/>
          </a:xfrm>
          <a:prstGeom prst="rect">
            <a:avLst/>
          </a:prstGeom>
          <a:gradFill>
            <a:gsLst>
              <a:gs pos="0">
                <a:srgbClr val="439E2E">
                  <a:alpha val="20000"/>
                </a:srgbClr>
              </a:gs>
              <a:gs pos="100000">
                <a:srgbClr val="439E2E"/>
              </a:gs>
            </a:gsLst>
            <a:lin ang="5400000" scaled="1"/>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748" y="6138684"/>
            <a:ext cx="266670" cy="588114"/>
          </a:xfrm>
          <a:prstGeom prst="rect">
            <a:avLst/>
          </a:prstGeom>
        </p:spPr>
      </p:pic>
      <p:sp>
        <p:nvSpPr>
          <p:cNvPr id="10" name="Slide Number Placeholder 5">
            <a:extLst>
              <a:ext uri="{FF2B5EF4-FFF2-40B4-BE49-F238E27FC236}">
                <a16:creationId xmlns:a16="http://schemas.microsoft.com/office/drawing/2014/main" id="{394CE093-8823-4CAA-9426-266C47917C7C}"/>
              </a:ext>
            </a:extLst>
          </p:cNvPr>
          <p:cNvSpPr>
            <a:spLocks noGrp="1"/>
          </p:cNvSpPr>
          <p:nvPr>
            <p:ph type="sldNum" sz="quarter" idx="12"/>
          </p:nvPr>
        </p:nvSpPr>
        <p:spPr>
          <a:xfrm>
            <a:off x="3538538" y="6356352"/>
            <a:ext cx="2057400" cy="365125"/>
          </a:xfrm>
        </p:spPr>
        <p:txBody>
          <a:bodyPr/>
          <a:lstStyle>
            <a:lvl1pPr algn="ctr">
              <a:defRPr/>
            </a:lvl1pPr>
          </a:lstStyle>
          <a:p>
            <a:fld id="{1514C31E-DA4C-F44D-B44A-157C5C055EA1}" type="slidenum">
              <a:rPr lang="en-US" smtClean="0"/>
              <a:pPr/>
              <a:t>‹#›</a:t>
            </a:fld>
            <a:endParaRPr lang="en-US"/>
          </a:p>
        </p:txBody>
      </p:sp>
    </p:spTree>
    <p:extLst>
      <p:ext uri="{BB962C8B-B14F-4D97-AF65-F5344CB8AC3E}">
        <p14:creationId xmlns:p14="http://schemas.microsoft.com/office/powerpoint/2010/main" val="3086646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100" b="1"/>
            </a:lvl1pPr>
          </a:lstStyle>
          <a:p>
            <a:r>
              <a:rPr lang="en-US" dirty="0"/>
              <a:t>TITLE GOES HERE &amp;</a:t>
            </a:r>
            <a:br>
              <a:rPr lang="en-US" dirty="0"/>
            </a:br>
            <a:r>
              <a:rPr lang="en-US" dirty="0"/>
              <a:t>CAN RUN TWO LINES</a:t>
            </a:r>
          </a:p>
        </p:txBody>
      </p:sp>
      <p:sp>
        <p:nvSpPr>
          <p:cNvPr id="3" name="Content Placeholder 2"/>
          <p:cNvSpPr>
            <a:spLocks noGrp="1"/>
          </p:cNvSpPr>
          <p:nvPr>
            <p:ph idx="1" hasCustomPrompt="1"/>
          </p:nvPr>
        </p:nvSpPr>
        <p:spPr/>
        <p:txBody>
          <a:bodyPr/>
          <a:lstStyle>
            <a:lvl1pPr>
              <a:defRPr baseline="0">
                <a:solidFill>
                  <a:schemeClr val="tx1">
                    <a:lumMod val="75000"/>
                    <a:lumOff val="25000"/>
                  </a:schemeClr>
                </a:solidFill>
              </a:defRPr>
            </a:lvl1pPr>
            <a:lvl2pPr marL="514350" indent="-171450">
              <a:buFont typeface="Courier New" charset="0"/>
              <a:buChar char="o"/>
              <a:defRPr baseline="0">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Level 1 bullet goes here</a:t>
            </a:r>
          </a:p>
          <a:p>
            <a:pPr lvl="1"/>
            <a:r>
              <a:rPr lang="en-US" dirty="0"/>
              <a:t>Level 2 bullet goes here</a:t>
            </a:r>
          </a:p>
        </p:txBody>
      </p:sp>
      <p:sp>
        <p:nvSpPr>
          <p:cNvPr id="7" name="Rectangle 6"/>
          <p:cNvSpPr/>
          <p:nvPr userDrawn="1"/>
        </p:nvSpPr>
        <p:spPr>
          <a:xfrm>
            <a:off x="146904" y="-1"/>
            <a:ext cx="216358" cy="5943601"/>
          </a:xfrm>
          <a:prstGeom prst="rect">
            <a:avLst/>
          </a:prstGeom>
          <a:gradFill>
            <a:gsLst>
              <a:gs pos="0">
                <a:srgbClr val="439E2E">
                  <a:alpha val="20000"/>
                </a:srgbClr>
              </a:gs>
              <a:gs pos="100000">
                <a:srgbClr val="439E2E"/>
              </a:gs>
            </a:gsLst>
            <a:lin ang="5400000" scaled="1"/>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748" y="6138684"/>
            <a:ext cx="266670" cy="588114"/>
          </a:xfrm>
          <a:prstGeom prst="rect">
            <a:avLst/>
          </a:prstGeom>
        </p:spPr>
      </p:pic>
    </p:spTree>
    <p:extLst>
      <p:ext uri="{BB962C8B-B14F-4D97-AF65-F5344CB8AC3E}">
        <p14:creationId xmlns:p14="http://schemas.microsoft.com/office/powerpoint/2010/main" val="915173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4"/>
          <p:cNvSpPr/>
          <p:nvPr userDrawn="1"/>
        </p:nvSpPr>
        <p:spPr>
          <a:xfrm>
            <a:off x="0" y="0"/>
            <a:ext cx="9144000" cy="1953846"/>
          </a:xfrm>
          <a:prstGeom prst="rect">
            <a:avLst/>
          </a:prstGeom>
          <a:solidFill>
            <a:srgbClr val="439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lide Number Placeholder 5">
            <a:extLst>
              <a:ext uri="{FF2B5EF4-FFF2-40B4-BE49-F238E27FC236}">
                <a16:creationId xmlns:a16="http://schemas.microsoft.com/office/drawing/2014/main" id="{FF7358EF-E540-49A1-9B17-E7F343877284}"/>
              </a:ext>
            </a:extLst>
          </p:cNvPr>
          <p:cNvSpPr>
            <a:spLocks noGrp="1"/>
          </p:cNvSpPr>
          <p:nvPr>
            <p:ph type="sldNum" sz="quarter" idx="12"/>
          </p:nvPr>
        </p:nvSpPr>
        <p:spPr>
          <a:xfrm>
            <a:off x="3538538" y="6356352"/>
            <a:ext cx="2057400" cy="365125"/>
          </a:xfrm>
        </p:spPr>
        <p:txBody>
          <a:bodyPr/>
          <a:lstStyle>
            <a:lvl1pPr algn="ctr">
              <a:defRPr/>
            </a:lvl1pPr>
          </a:lstStyle>
          <a:p>
            <a:fld id="{1514C31E-DA4C-F44D-B44A-157C5C055EA1}" type="slidenum">
              <a:rPr lang="en-US" smtClean="0"/>
              <a:pPr/>
              <a:t>‹#›</a:t>
            </a:fld>
            <a:endParaRPr lang="en-US"/>
          </a:p>
        </p:txBody>
      </p:sp>
    </p:spTree>
    <p:extLst>
      <p:ext uri="{BB962C8B-B14F-4D97-AF65-F5344CB8AC3E}">
        <p14:creationId xmlns:p14="http://schemas.microsoft.com/office/powerpoint/2010/main" val="339550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100" b="1">
                <a:solidFill>
                  <a:srgbClr val="435464"/>
                </a:solidFill>
              </a:defRPr>
            </a:lvl1pPr>
          </a:lstStyle>
          <a:p>
            <a:r>
              <a:rPr lang="en-US" dirty="0"/>
              <a:t>TITLE GOES HERE &amp;</a:t>
            </a:r>
            <a:br>
              <a:rPr lang="en-US" dirty="0"/>
            </a:br>
            <a:r>
              <a:rPr lang="en-US" dirty="0"/>
              <a:t>CAN RUN TWO LINES</a:t>
            </a:r>
          </a:p>
        </p:txBody>
      </p:sp>
      <p:sp>
        <p:nvSpPr>
          <p:cNvPr id="3" name="Content Placeholder 2"/>
          <p:cNvSpPr>
            <a:spLocks noGrp="1"/>
          </p:cNvSpPr>
          <p:nvPr>
            <p:ph sz="half" idx="1" hasCustomPrompt="1"/>
          </p:nvPr>
        </p:nvSpPr>
        <p:spPr>
          <a:xfrm>
            <a:off x="628650" y="1825625"/>
            <a:ext cx="3886200" cy="4351338"/>
          </a:xfrm>
        </p:spPr>
        <p:txBody>
          <a:bodyPr/>
          <a:lstStyle>
            <a:lvl1pPr>
              <a:defRPr baseline="0"/>
            </a:lvl1pPr>
            <a:lvl2pPr>
              <a:defRPr baseline="0"/>
            </a:lvl2pPr>
          </a:lstStyle>
          <a:p>
            <a:pPr lvl="0"/>
            <a:r>
              <a:rPr lang="en-US" dirty="0"/>
              <a:t>Level 1 bullet goes here</a:t>
            </a:r>
          </a:p>
          <a:p>
            <a:pPr lvl="1"/>
            <a:r>
              <a:rPr lang="en-US" dirty="0"/>
              <a:t>Level 2 bullet goes here</a:t>
            </a:r>
          </a:p>
        </p:txBody>
      </p:sp>
      <p:sp>
        <p:nvSpPr>
          <p:cNvPr id="4" name="Content Placeholder 3"/>
          <p:cNvSpPr>
            <a:spLocks noGrp="1"/>
          </p:cNvSpPr>
          <p:nvPr>
            <p:ph sz="half" idx="2" hasCustomPrompt="1"/>
          </p:nvPr>
        </p:nvSpPr>
        <p:spPr>
          <a:xfrm>
            <a:off x="4629150" y="1825625"/>
            <a:ext cx="3886200" cy="4351338"/>
          </a:xfrm>
        </p:spPr>
        <p:txBody>
          <a:bodyPr/>
          <a:lstStyle>
            <a:lvl1pPr>
              <a:defRPr baseline="0"/>
            </a:lvl1pPr>
            <a:lvl2pPr>
              <a:defRPr baseline="0"/>
            </a:lvl2pPr>
          </a:lstStyle>
          <a:p>
            <a:pPr lvl="0"/>
            <a:r>
              <a:rPr lang="en-US" dirty="0"/>
              <a:t>Level 1 bullet goes here</a:t>
            </a:r>
          </a:p>
          <a:p>
            <a:pPr lvl="1"/>
            <a:r>
              <a:rPr lang="en-US" dirty="0"/>
              <a:t>Level 2 bullet goes here</a:t>
            </a:r>
          </a:p>
        </p:txBody>
      </p:sp>
      <p:sp>
        <p:nvSpPr>
          <p:cNvPr id="8" name="Rectangle 7"/>
          <p:cNvSpPr/>
          <p:nvPr userDrawn="1"/>
        </p:nvSpPr>
        <p:spPr>
          <a:xfrm>
            <a:off x="146904" y="-1"/>
            <a:ext cx="216358" cy="5943601"/>
          </a:xfrm>
          <a:prstGeom prst="rect">
            <a:avLst/>
          </a:prstGeom>
          <a:gradFill>
            <a:gsLst>
              <a:gs pos="0">
                <a:srgbClr val="439E2E">
                  <a:alpha val="20000"/>
                </a:srgbClr>
              </a:gs>
              <a:gs pos="100000">
                <a:srgbClr val="439E2E"/>
              </a:gs>
            </a:gsLst>
            <a:lin ang="5400000" scaled="1"/>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748" y="6138684"/>
            <a:ext cx="266670" cy="588114"/>
          </a:xfrm>
          <a:prstGeom prst="rect">
            <a:avLst/>
          </a:prstGeom>
        </p:spPr>
      </p:pic>
    </p:spTree>
    <p:extLst>
      <p:ext uri="{BB962C8B-B14F-4D97-AF65-F5344CB8AC3E}">
        <p14:creationId xmlns:p14="http://schemas.microsoft.com/office/powerpoint/2010/main" val="576659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9C6EE6-34AB-4AA6-9C60-EF18321B8470}" type="datetime1">
              <a:rPr lang="en-US" smtClean="0"/>
              <a:t>2/25/2018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14C31E-DA4C-F44D-B44A-157C5C055EA1}" type="slidenum">
              <a:rPr lang="en-US" smtClean="0"/>
              <a:t>‹#›</a:t>
            </a:fld>
            <a:endParaRPr lang="en-US"/>
          </a:p>
        </p:txBody>
      </p:sp>
    </p:spTree>
    <p:extLst>
      <p:ext uri="{BB962C8B-B14F-4D97-AF65-F5344CB8AC3E}">
        <p14:creationId xmlns:p14="http://schemas.microsoft.com/office/powerpoint/2010/main" val="2053855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3543300" y="6351221"/>
            <a:ext cx="2057400" cy="365125"/>
          </a:xfrm>
        </p:spPr>
        <p:txBody>
          <a:bodyPr/>
          <a:lstStyle>
            <a:lvl1pPr algn="ctr">
              <a:defRPr/>
            </a:lvl1pPr>
          </a:lstStyle>
          <a:p>
            <a:fld id="{48F63A3B-78C7-47BE-AE5E-E10140E04643}" type="slidenum">
              <a:rPr lang="en-US" smtClean="0"/>
              <a:pPr/>
              <a:t>‹#›</a:t>
            </a:fld>
            <a:endParaRPr lang="en-US" dirty="0"/>
          </a:p>
        </p:txBody>
      </p:sp>
      <p:sp>
        <p:nvSpPr>
          <p:cNvPr id="7" name="Rectangle 6"/>
          <p:cNvSpPr/>
          <p:nvPr userDrawn="1"/>
        </p:nvSpPr>
        <p:spPr>
          <a:xfrm>
            <a:off x="146904" y="-1"/>
            <a:ext cx="216358" cy="5943601"/>
          </a:xfrm>
          <a:prstGeom prst="rect">
            <a:avLst/>
          </a:prstGeom>
          <a:gradFill>
            <a:gsLst>
              <a:gs pos="0">
                <a:srgbClr val="439E2E">
                  <a:alpha val="20000"/>
                </a:srgbClr>
              </a:gs>
              <a:gs pos="100000">
                <a:srgbClr val="439E2E"/>
              </a:gs>
            </a:gsLst>
            <a:lin ang="5400000" scaled="1"/>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748" y="6138684"/>
            <a:ext cx="266670" cy="588114"/>
          </a:xfrm>
          <a:prstGeom prst="rect">
            <a:avLst/>
          </a:prstGeom>
        </p:spPr>
      </p:pic>
    </p:spTree>
    <p:extLst>
      <p:ext uri="{BB962C8B-B14F-4D97-AF65-F5344CB8AC3E}">
        <p14:creationId xmlns:p14="http://schemas.microsoft.com/office/powerpoint/2010/main" val="4202508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3538538" y="6356352"/>
            <a:ext cx="2057400" cy="365125"/>
          </a:xfrm>
        </p:spPr>
        <p:txBody>
          <a:bodyPr/>
          <a:lstStyle>
            <a:lvl1pPr algn="ctr">
              <a:defRPr/>
            </a:lvl1pPr>
          </a:lstStyle>
          <a:p>
            <a:fld id="{1514C31E-DA4C-F44D-B44A-157C5C055EA1}" type="slidenum">
              <a:rPr lang="en-US" smtClean="0"/>
              <a:pPr/>
              <a:t>‹#›</a:t>
            </a:fld>
            <a:endParaRPr lang="en-US"/>
          </a:p>
        </p:txBody>
      </p:sp>
    </p:spTree>
    <p:extLst>
      <p:ext uri="{BB962C8B-B14F-4D97-AF65-F5344CB8AC3E}">
        <p14:creationId xmlns:p14="http://schemas.microsoft.com/office/powerpoint/2010/main" val="4004229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146904" y="-1"/>
            <a:ext cx="216358" cy="5943601"/>
          </a:xfrm>
          <a:prstGeom prst="rect">
            <a:avLst/>
          </a:prstGeom>
          <a:gradFill>
            <a:gsLst>
              <a:gs pos="0">
                <a:srgbClr val="439E2E">
                  <a:alpha val="20000"/>
                </a:srgbClr>
              </a:gs>
              <a:gs pos="100000">
                <a:srgbClr val="439E2E"/>
              </a:gs>
            </a:gsLst>
            <a:lin ang="5400000" scaled="1"/>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748" y="6138684"/>
            <a:ext cx="266670" cy="588114"/>
          </a:xfrm>
          <a:prstGeom prst="rect">
            <a:avLst/>
          </a:prstGeom>
        </p:spPr>
      </p:pic>
      <p:sp>
        <p:nvSpPr>
          <p:cNvPr id="10" name="Slide Number Placeholder 5">
            <a:extLst>
              <a:ext uri="{FF2B5EF4-FFF2-40B4-BE49-F238E27FC236}">
                <a16:creationId xmlns:a16="http://schemas.microsoft.com/office/drawing/2014/main" id="{B2756D4B-CAA7-46B8-A4F3-2B0767451B83}"/>
              </a:ext>
            </a:extLst>
          </p:cNvPr>
          <p:cNvSpPr txBox="1">
            <a:spLocks/>
          </p:cNvSpPr>
          <p:nvPr userDrawn="1"/>
        </p:nvSpPr>
        <p:spPr>
          <a:xfrm>
            <a:off x="3538538" y="6356352"/>
            <a:ext cx="2057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14C31E-DA4C-F44D-B44A-157C5C055EA1}" type="slidenum">
              <a:rPr lang="en-US" smtClean="0"/>
              <a:pPr/>
              <a:t>‹#›</a:t>
            </a:fld>
            <a:endParaRPr lang="en-US"/>
          </a:p>
        </p:txBody>
      </p:sp>
    </p:spTree>
    <p:extLst>
      <p:ext uri="{BB962C8B-B14F-4D97-AF65-F5344CB8AC3E}">
        <p14:creationId xmlns:p14="http://schemas.microsoft.com/office/powerpoint/2010/main" val="2244480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a:extLst>
              <a:ext uri="{FF2B5EF4-FFF2-40B4-BE49-F238E27FC236}">
                <a16:creationId xmlns:a16="http://schemas.microsoft.com/office/drawing/2014/main" id="{FF9E28FA-D441-46BB-922F-70E76E02FE9B}"/>
              </a:ext>
            </a:extLst>
          </p:cNvPr>
          <p:cNvSpPr txBox="1">
            <a:spLocks/>
          </p:cNvSpPr>
          <p:nvPr userDrawn="1"/>
        </p:nvSpPr>
        <p:spPr>
          <a:xfrm>
            <a:off x="3538538" y="6356352"/>
            <a:ext cx="2057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14C31E-DA4C-F44D-B44A-157C5C055EA1}" type="slidenum">
              <a:rPr lang="en-US" smtClean="0"/>
              <a:pPr/>
              <a:t>‹#›</a:t>
            </a:fld>
            <a:endParaRPr lang="en-US"/>
          </a:p>
        </p:txBody>
      </p:sp>
    </p:spTree>
    <p:extLst>
      <p:ext uri="{BB962C8B-B14F-4D97-AF65-F5344CB8AC3E}">
        <p14:creationId xmlns:p14="http://schemas.microsoft.com/office/powerpoint/2010/main" val="27638339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10"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E686287-C005-4CB1-BCC8-DA7E9DE5F33A}" type="datetime1">
              <a:rPr lang="en-US" smtClean="0"/>
              <a:t>2/25/2018</a:t>
            </a:fld>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514C31E-DA4C-F44D-B44A-157C5C055EA1}" type="slidenum">
              <a:rPr lang="en-US" smtClean="0"/>
              <a:t>‹#›</a:t>
            </a:fld>
            <a:endParaRPr lang="en-US"/>
          </a:p>
        </p:txBody>
      </p:sp>
    </p:spTree>
    <p:extLst>
      <p:ext uri="{BB962C8B-B14F-4D97-AF65-F5344CB8AC3E}">
        <p14:creationId xmlns:p14="http://schemas.microsoft.com/office/powerpoint/2010/main" val="2066195230"/>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42" r:id="rId3"/>
    <p:sldLayoutId id="2147483723" r:id="rId4"/>
  </p:sldLayoutIdLst>
  <p:hf hdr="0" ftr="0" dt="0"/>
  <p:txStyles>
    <p:titleStyle>
      <a:lvl1pPr algn="l" defTabSz="685800" rtl="0" eaLnBrk="1" latinLnBrk="0" hangingPunct="1">
        <a:lnSpc>
          <a:spcPct val="90000"/>
        </a:lnSpc>
        <a:spcBef>
          <a:spcPct val="0"/>
        </a:spcBef>
        <a:buNone/>
        <a:defRPr sz="3000" b="0" i="0" kern="1200">
          <a:solidFill>
            <a:srgbClr val="435464"/>
          </a:solidFill>
          <a:latin typeface="Arial" charset="0"/>
          <a:ea typeface="Arial" charset="0"/>
          <a:cs typeface="Arial" charset="0"/>
        </a:defRPr>
      </a:lvl1pPr>
    </p:titleStyle>
    <p:bodyStyle>
      <a:lvl1pPr marL="171450" indent="-171450" algn="l" defTabSz="685800" rtl="0" eaLnBrk="1" latinLnBrk="0" hangingPunct="1">
        <a:lnSpc>
          <a:spcPct val="90000"/>
        </a:lnSpc>
        <a:spcBef>
          <a:spcPts val="750"/>
        </a:spcBef>
        <a:buFont typeface="Wingdings" charset="2"/>
        <a:buChar char="§"/>
        <a:defRPr sz="1800" b="0" i="0" kern="1200">
          <a:solidFill>
            <a:srgbClr val="435464"/>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Courier New" charset="0"/>
        <a:buChar char="o"/>
        <a:defRPr sz="1800" b="0" i="0" kern="1200">
          <a:solidFill>
            <a:srgbClr val="435464"/>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Courier New" charset="0"/>
        <a:buChar char="o"/>
        <a:defRPr sz="1800" b="0" i="0" kern="1200">
          <a:solidFill>
            <a:srgbClr val="435464"/>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Courier New" charset="0"/>
        <a:buChar char="o"/>
        <a:defRPr sz="1800" b="0" i="0" kern="1200">
          <a:solidFill>
            <a:srgbClr val="435464"/>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Courier New" charset="0"/>
        <a:buChar char="o"/>
        <a:defRPr sz="1800" b="0" i="0" kern="1200">
          <a:solidFill>
            <a:srgbClr val="435464"/>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D4627D-5A6F-4E26-83BD-0C0FB098656F}" type="datetime1">
              <a:rPr lang="en-US" smtClean="0"/>
              <a:t>2/25/2018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14C31E-DA4C-F44D-B44A-157C5C055EA1}" type="slidenum">
              <a:rPr lang="en-US" smtClean="0"/>
              <a:t>‹#›</a:t>
            </a:fld>
            <a:endParaRPr lang="en-US"/>
          </a:p>
        </p:txBody>
      </p:sp>
    </p:spTree>
    <p:extLst>
      <p:ext uri="{BB962C8B-B14F-4D97-AF65-F5344CB8AC3E}">
        <p14:creationId xmlns:p14="http://schemas.microsoft.com/office/powerpoint/2010/main" val="3769032509"/>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5" r:id="rId8"/>
    <p:sldLayoutId id="2147483761"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35AEA32B-CDA6-49F8-AC3C-1B72ED750CDC}"/>
              </a:ext>
            </a:extLst>
          </p:cNvPr>
          <p:cNvSpPr>
            <a:spLocks noGrp="1"/>
          </p:cNvSpPr>
          <p:nvPr>
            <p:ph type="sldNum" sz="quarter" idx="4"/>
          </p:nvPr>
        </p:nvSpPr>
        <p:spPr>
          <a:xfrm>
            <a:off x="3538538" y="6356352"/>
            <a:ext cx="2057400" cy="365125"/>
          </a:xfrm>
          <a:prstGeom prst="rect">
            <a:avLst/>
          </a:prstGeom>
        </p:spPr>
        <p:txBody>
          <a:bodyPr/>
          <a:lstStyle>
            <a:lvl1pPr algn="ctr">
              <a:defRPr sz="1100"/>
            </a:lvl1pPr>
          </a:lstStyle>
          <a:p>
            <a:fld id="{1514C31E-DA4C-F44D-B44A-157C5C055EA1}" type="slidenum">
              <a:rPr lang="en-US" smtClean="0"/>
              <a:pPr/>
              <a:t>‹#›</a:t>
            </a:fld>
            <a:endParaRPr lang="en-US" dirty="0"/>
          </a:p>
        </p:txBody>
      </p:sp>
    </p:spTree>
    <p:extLst>
      <p:ext uri="{BB962C8B-B14F-4D97-AF65-F5344CB8AC3E}">
        <p14:creationId xmlns:p14="http://schemas.microsoft.com/office/powerpoint/2010/main" val="126846787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60" r:id="rId3"/>
  </p:sldLayoutIdLst>
  <p:hf hdr="0" ftr="0" dt="0"/>
  <p:txStyles>
    <p:titleStyle>
      <a:lvl1pPr algn="l" defTabSz="685800" rtl="0" eaLnBrk="1" latinLnBrk="0" hangingPunct="1">
        <a:lnSpc>
          <a:spcPct val="90000"/>
        </a:lnSpc>
        <a:spcBef>
          <a:spcPct val="0"/>
        </a:spcBef>
        <a:buNone/>
        <a:defRPr sz="3000" b="0" i="0" kern="1200">
          <a:solidFill>
            <a:srgbClr val="435464"/>
          </a:solidFill>
          <a:latin typeface="Arial" charset="0"/>
          <a:ea typeface="Arial" charset="0"/>
          <a:cs typeface="Arial" charset="0"/>
        </a:defRPr>
      </a:lvl1pPr>
    </p:titleStyle>
    <p:bodyStyle>
      <a:lvl1pPr marL="171450" indent="-171450" algn="l" defTabSz="685800" rtl="0" eaLnBrk="1" latinLnBrk="0" hangingPunct="1">
        <a:lnSpc>
          <a:spcPct val="90000"/>
        </a:lnSpc>
        <a:spcBef>
          <a:spcPts val="750"/>
        </a:spcBef>
        <a:buFont typeface="Wingdings" charset="2"/>
        <a:buChar char="§"/>
        <a:defRPr sz="1800" b="0" i="0" kern="1200">
          <a:solidFill>
            <a:srgbClr val="435464"/>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Courier New" charset="0"/>
        <a:buChar char="o"/>
        <a:defRPr sz="1800" b="0" i="0" kern="1200">
          <a:solidFill>
            <a:srgbClr val="435464"/>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Courier New" charset="0"/>
        <a:buChar char="o"/>
        <a:defRPr sz="1800" b="0" i="0" kern="1200">
          <a:solidFill>
            <a:srgbClr val="435464"/>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Courier New" charset="0"/>
        <a:buChar char="o"/>
        <a:defRPr sz="1800" b="0" i="0" kern="1200">
          <a:solidFill>
            <a:srgbClr val="435464"/>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Courier New" charset="0"/>
        <a:buChar char="o"/>
        <a:defRPr sz="1800" b="0" i="0" kern="1200">
          <a:solidFill>
            <a:srgbClr val="435464"/>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11.png"/><Relationship Id="rId4" Type="http://schemas.openxmlformats.org/officeDocument/2006/relationships/chart" Target="../charts/chart15.xml"/></Relationships>
</file>

<file path=ppt/slides/_rels/slide26.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26.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27.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hyperlink" Target="mailto:a.ahmed@cgiar.org"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7951" y="2426375"/>
            <a:ext cx="8292849" cy="1464490"/>
          </a:xfrm>
          <a:prstGeom prst="rect">
            <a:avLst/>
          </a:prstGeom>
        </p:spPr>
        <p:txBody>
          <a:bodyPr anchor="b">
            <a:noAutofit/>
          </a:bodyPr>
          <a:lstStyle>
            <a:lvl1pPr algn="l" defTabSz="914400" rtl="0" eaLnBrk="1" latinLnBrk="0" hangingPunct="1">
              <a:lnSpc>
                <a:spcPct val="90000"/>
              </a:lnSpc>
              <a:spcBef>
                <a:spcPct val="0"/>
              </a:spcBef>
              <a:buNone/>
              <a:defRPr sz="4400" b="1" i="0" kern="1200">
                <a:solidFill>
                  <a:srgbClr val="439E2E"/>
                </a:solidFill>
                <a:latin typeface="Arial" charset="0"/>
                <a:ea typeface="Arial" charset="0"/>
                <a:cs typeface="Arial" charset="0"/>
              </a:defRPr>
            </a:lvl1pPr>
          </a:lstStyle>
          <a:p>
            <a:pPr algn="r"/>
            <a:r>
              <a:rPr lang="en-US" sz="3600" dirty="0"/>
              <a:t>Why is Food Utilization an Important Component of Food Security?</a:t>
            </a:r>
          </a:p>
          <a:p>
            <a:pPr algn="r">
              <a:lnSpc>
                <a:spcPct val="150000"/>
              </a:lnSpc>
            </a:pPr>
            <a:r>
              <a:rPr lang="en-US" sz="2800" dirty="0">
                <a:solidFill>
                  <a:schemeClr val="accent5">
                    <a:lumMod val="75000"/>
                  </a:schemeClr>
                </a:solidFill>
              </a:rPr>
              <a:t>Evidence-Based Rationale for Bangladesh</a:t>
            </a:r>
          </a:p>
        </p:txBody>
      </p:sp>
      <p:sp>
        <p:nvSpPr>
          <p:cNvPr id="5" name="Subtitle 2"/>
          <p:cNvSpPr txBox="1">
            <a:spLocks/>
          </p:cNvSpPr>
          <p:nvPr/>
        </p:nvSpPr>
        <p:spPr>
          <a:xfrm>
            <a:off x="628650" y="3646042"/>
            <a:ext cx="7059334" cy="648476"/>
          </a:xfrm>
          <a:prstGeom prst="rect">
            <a:avLst/>
          </a:prstGeom>
        </p:spPr>
        <p:txBody>
          <a:bodyPr>
            <a:normAutofit/>
          </a:bodyPr>
          <a:lstStyle>
            <a:lvl1pPr marL="0" indent="0" algn="l" defTabSz="914400" rtl="0" eaLnBrk="1" latinLnBrk="0" hangingPunct="1">
              <a:lnSpc>
                <a:spcPct val="90000"/>
              </a:lnSpc>
              <a:spcBef>
                <a:spcPts val="1000"/>
              </a:spcBef>
              <a:buFont typeface="Wingdings" charset="2"/>
              <a:buNone/>
              <a:defRPr sz="2800" b="0" i="0" kern="1200" baseline="0">
                <a:solidFill>
                  <a:schemeClr val="tx1">
                    <a:lumMod val="75000"/>
                    <a:lumOff val="25000"/>
                  </a:schemeClr>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Courier New" charset="0"/>
              <a:buNone/>
              <a:defRPr sz="2000" b="0" i="0" kern="1200">
                <a:solidFill>
                  <a:srgbClr val="435464"/>
                </a:solidFill>
                <a:latin typeface="Arial" charset="0"/>
                <a:ea typeface="Arial" charset="0"/>
                <a:cs typeface="Arial" charset="0"/>
              </a:defRPr>
            </a:lvl2pPr>
            <a:lvl3pPr marL="914400" indent="0" algn="ctr" defTabSz="914400" rtl="0" eaLnBrk="1" latinLnBrk="0" hangingPunct="1">
              <a:lnSpc>
                <a:spcPct val="90000"/>
              </a:lnSpc>
              <a:spcBef>
                <a:spcPts val="500"/>
              </a:spcBef>
              <a:buFont typeface="Courier New" charset="0"/>
              <a:buNone/>
              <a:defRPr sz="1800" b="0" i="0" kern="1200">
                <a:solidFill>
                  <a:srgbClr val="435464"/>
                </a:solidFill>
                <a:latin typeface="Arial" charset="0"/>
                <a:ea typeface="Arial" charset="0"/>
                <a:cs typeface="Arial" charset="0"/>
              </a:defRPr>
            </a:lvl3pPr>
            <a:lvl4pPr marL="1371600" indent="0" algn="ctr" defTabSz="914400" rtl="0" eaLnBrk="1" latinLnBrk="0" hangingPunct="1">
              <a:lnSpc>
                <a:spcPct val="90000"/>
              </a:lnSpc>
              <a:spcBef>
                <a:spcPts val="500"/>
              </a:spcBef>
              <a:buFont typeface="Courier New" charset="0"/>
              <a:buNone/>
              <a:defRPr sz="1600" b="0" i="0" kern="1200">
                <a:solidFill>
                  <a:srgbClr val="435464"/>
                </a:solidFill>
                <a:latin typeface="Arial" charset="0"/>
                <a:ea typeface="Arial" charset="0"/>
                <a:cs typeface="Arial" charset="0"/>
              </a:defRPr>
            </a:lvl4pPr>
            <a:lvl5pPr marL="1828800" indent="0" algn="ctr" defTabSz="914400" rtl="0" eaLnBrk="1" latinLnBrk="0" hangingPunct="1">
              <a:lnSpc>
                <a:spcPct val="90000"/>
              </a:lnSpc>
              <a:spcBef>
                <a:spcPts val="500"/>
              </a:spcBef>
              <a:buFont typeface="Courier New" charset="0"/>
              <a:buNone/>
              <a:defRPr sz="1600" b="0" i="0" kern="1200">
                <a:solidFill>
                  <a:srgbClr val="435464"/>
                </a:solidFill>
                <a:latin typeface="Arial" charset="0"/>
                <a:ea typeface="Arial" charset="0"/>
                <a:cs typeface="Arial"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sz="2100" dirty="0"/>
          </a:p>
        </p:txBody>
      </p:sp>
      <p:sp>
        <p:nvSpPr>
          <p:cNvPr id="6" name="Subtitle 2"/>
          <p:cNvSpPr txBox="1">
            <a:spLocks/>
          </p:cNvSpPr>
          <p:nvPr/>
        </p:nvSpPr>
        <p:spPr>
          <a:xfrm>
            <a:off x="421341" y="4062334"/>
            <a:ext cx="8039459" cy="1542077"/>
          </a:xfrm>
          <a:prstGeom prst="rect">
            <a:avLst/>
          </a:prstGeom>
        </p:spPr>
        <p:txBody>
          <a:bodyPr>
            <a:noAutofit/>
          </a:bodyPr>
          <a:lstStyle>
            <a:lvl1pPr marL="0" indent="0" algn="l" defTabSz="914400" rtl="0" eaLnBrk="1" latinLnBrk="0" hangingPunct="1">
              <a:lnSpc>
                <a:spcPct val="90000"/>
              </a:lnSpc>
              <a:spcBef>
                <a:spcPts val="1000"/>
              </a:spcBef>
              <a:buFont typeface="Wingdings" charset="2"/>
              <a:buNone/>
              <a:defRPr sz="2800" b="0" i="0" kern="1200" baseline="0">
                <a:solidFill>
                  <a:schemeClr val="tx1">
                    <a:lumMod val="75000"/>
                    <a:lumOff val="25000"/>
                  </a:schemeClr>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Courier New" charset="0"/>
              <a:buNone/>
              <a:defRPr sz="2000" b="0" i="0" kern="1200">
                <a:solidFill>
                  <a:srgbClr val="435464"/>
                </a:solidFill>
                <a:latin typeface="Arial" charset="0"/>
                <a:ea typeface="Arial" charset="0"/>
                <a:cs typeface="Arial" charset="0"/>
              </a:defRPr>
            </a:lvl2pPr>
            <a:lvl3pPr marL="914400" indent="0" algn="ctr" defTabSz="914400" rtl="0" eaLnBrk="1" latinLnBrk="0" hangingPunct="1">
              <a:lnSpc>
                <a:spcPct val="90000"/>
              </a:lnSpc>
              <a:spcBef>
                <a:spcPts val="500"/>
              </a:spcBef>
              <a:buFont typeface="Courier New" charset="0"/>
              <a:buNone/>
              <a:defRPr sz="1800" b="0" i="0" kern="1200">
                <a:solidFill>
                  <a:srgbClr val="435464"/>
                </a:solidFill>
                <a:latin typeface="Arial" charset="0"/>
                <a:ea typeface="Arial" charset="0"/>
                <a:cs typeface="Arial" charset="0"/>
              </a:defRPr>
            </a:lvl3pPr>
            <a:lvl4pPr marL="1371600" indent="0" algn="ctr" defTabSz="914400" rtl="0" eaLnBrk="1" latinLnBrk="0" hangingPunct="1">
              <a:lnSpc>
                <a:spcPct val="90000"/>
              </a:lnSpc>
              <a:spcBef>
                <a:spcPts val="500"/>
              </a:spcBef>
              <a:buFont typeface="Courier New" charset="0"/>
              <a:buNone/>
              <a:defRPr sz="1600" b="0" i="0" kern="1200">
                <a:solidFill>
                  <a:srgbClr val="435464"/>
                </a:solidFill>
                <a:latin typeface="Arial" charset="0"/>
                <a:ea typeface="Arial" charset="0"/>
                <a:cs typeface="Arial" charset="0"/>
              </a:defRPr>
            </a:lvl4pPr>
            <a:lvl5pPr marL="1828800" indent="0" algn="ctr" defTabSz="914400" rtl="0" eaLnBrk="1" latinLnBrk="0" hangingPunct="1">
              <a:lnSpc>
                <a:spcPct val="90000"/>
              </a:lnSpc>
              <a:spcBef>
                <a:spcPts val="500"/>
              </a:spcBef>
              <a:buFont typeface="Courier New" charset="0"/>
              <a:buNone/>
              <a:defRPr sz="1600" b="0" i="0" kern="1200">
                <a:solidFill>
                  <a:srgbClr val="435464"/>
                </a:solidFill>
                <a:latin typeface="Arial" charset="0"/>
                <a:ea typeface="Arial" charset="0"/>
                <a:cs typeface="Arial"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lnSpc>
                <a:spcPct val="100000"/>
              </a:lnSpc>
              <a:spcBef>
                <a:spcPts val="600"/>
              </a:spcBef>
            </a:pPr>
            <a:r>
              <a:rPr lang="en-US" sz="2000" b="1" dirty="0">
                <a:solidFill>
                  <a:schemeClr val="tx1"/>
                </a:solidFill>
              </a:rPr>
              <a:t>Akhter Ahmed</a:t>
            </a:r>
          </a:p>
          <a:p>
            <a:pPr algn="r">
              <a:lnSpc>
                <a:spcPct val="100000"/>
              </a:lnSpc>
              <a:spcBef>
                <a:spcPts val="600"/>
              </a:spcBef>
            </a:pPr>
            <a:r>
              <a:rPr lang="en-US" sz="2000" b="1" dirty="0">
                <a:solidFill>
                  <a:schemeClr val="tx1"/>
                </a:solidFill>
              </a:rPr>
              <a:t>Country Representative for Bangladesh</a:t>
            </a:r>
          </a:p>
          <a:p>
            <a:pPr algn="r">
              <a:lnSpc>
                <a:spcPct val="100000"/>
              </a:lnSpc>
              <a:spcBef>
                <a:spcPts val="600"/>
              </a:spcBef>
            </a:pPr>
            <a:r>
              <a:rPr lang="en-US" sz="2000" b="1" dirty="0">
                <a:solidFill>
                  <a:schemeClr val="tx1"/>
                </a:solidFill>
              </a:rPr>
              <a:t>International Food Policy Research Institute</a:t>
            </a:r>
            <a:br>
              <a:rPr lang="en-US" sz="2000" b="1" dirty="0">
                <a:solidFill>
                  <a:schemeClr val="tx1"/>
                </a:solidFill>
              </a:rPr>
            </a:br>
            <a:br>
              <a:rPr lang="en-US" sz="2000" b="1" dirty="0">
                <a:solidFill>
                  <a:schemeClr val="tx1"/>
                </a:solidFill>
              </a:rPr>
            </a:br>
            <a:endParaRPr lang="en-US" sz="2000" b="1" dirty="0">
              <a:solidFill>
                <a:schemeClr val="tx1"/>
              </a:solidFill>
            </a:endParaRPr>
          </a:p>
          <a:p>
            <a:pPr algn="r">
              <a:lnSpc>
                <a:spcPct val="100000"/>
              </a:lnSpc>
              <a:spcBef>
                <a:spcPts val="0"/>
              </a:spcBef>
            </a:pPr>
            <a:r>
              <a:rPr lang="en-US" sz="2000" b="1" dirty="0">
                <a:solidFill>
                  <a:schemeClr val="tx1"/>
                </a:solidFill>
              </a:rPr>
              <a:t>Training Workshop on Concepts and Tools for Policy Analysis </a:t>
            </a:r>
          </a:p>
          <a:p>
            <a:pPr algn="r"/>
            <a:r>
              <a:rPr lang="en-US" sz="2000" b="1" dirty="0">
                <a:solidFill>
                  <a:schemeClr val="tx1"/>
                </a:solidFill>
              </a:rPr>
              <a:t>Dhaka | 26 February 2018</a:t>
            </a:r>
            <a:br>
              <a:rPr lang="en-US" sz="2000" b="1" dirty="0">
                <a:solidFill>
                  <a:schemeClr val="tx1"/>
                </a:solidFill>
              </a:rPr>
            </a:br>
            <a:endParaRPr lang="en-US" sz="2000" b="1" dirty="0">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49" y="554636"/>
            <a:ext cx="3298774" cy="682310"/>
          </a:xfrm>
          <a:prstGeom prst="rect">
            <a:avLst/>
          </a:prstGeom>
        </p:spPr>
      </p:pic>
    </p:spTree>
    <p:extLst>
      <p:ext uri="{BB962C8B-B14F-4D97-AF65-F5344CB8AC3E}">
        <p14:creationId xmlns:p14="http://schemas.microsoft.com/office/powerpoint/2010/main" val="818742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199" y="251928"/>
            <a:ext cx="8304245" cy="1078100"/>
          </a:xfrm>
        </p:spPr>
        <p:txBody>
          <a:bodyPr>
            <a:normAutofit/>
          </a:bodyPr>
          <a:lstStyle/>
          <a:p>
            <a:r>
              <a:rPr lang="en-US" sz="3200" b="1" dirty="0">
                <a:solidFill>
                  <a:srgbClr val="439E2E"/>
                </a:solidFill>
                <a:latin typeface="+mn-lt"/>
              </a:rPr>
              <a:t>Bangladesh has been one of the most successful countries at reducing preschooler stunting rates </a:t>
            </a:r>
          </a:p>
        </p:txBody>
      </p:sp>
      <p:graphicFrame>
        <p:nvGraphicFramePr>
          <p:cNvPr id="9" name="Content Placeholder 8"/>
          <p:cNvGraphicFramePr>
            <a:graphicFrameLocks noGrp="1"/>
          </p:cNvGraphicFramePr>
          <p:nvPr>
            <p:ph idx="1"/>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562947" y="6396335"/>
            <a:ext cx="6651848" cy="261610"/>
          </a:xfrm>
          <a:prstGeom prst="rect">
            <a:avLst/>
          </a:prstGeom>
          <a:noFill/>
        </p:spPr>
        <p:txBody>
          <a:bodyPr wrap="square" rtlCol="0">
            <a:spAutoFit/>
          </a:bodyPr>
          <a:lstStyle/>
          <a:p>
            <a:r>
              <a:rPr lang="en-US" sz="1050" b="1" dirty="0"/>
              <a:t>Source</a:t>
            </a:r>
            <a:r>
              <a:rPr lang="en-US" sz="1050" dirty="0"/>
              <a:t>: DHS, various years</a:t>
            </a:r>
          </a:p>
        </p:txBody>
      </p:sp>
      <p:sp>
        <p:nvSpPr>
          <p:cNvPr id="2" name="Slide Number Placeholder 1">
            <a:extLst>
              <a:ext uri="{FF2B5EF4-FFF2-40B4-BE49-F238E27FC236}">
                <a16:creationId xmlns:a16="http://schemas.microsoft.com/office/drawing/2014/main" id="{EA2DF00C-3155-4681-893B-920597E90D86}"/>
              </a:ext>
            </a:extLst>
          </p:cNvPr>
          <p:cNvSpPr>
            <a:spLocks noGrp="1"/>
          </p:cNvSpPr>
          <p:nvPr>
            <p:ph type="sldNum" sz="quarter" idx="12"/>
          </p:nvPr>
        </p:nvSpPr>
        <p:spPr/>
        <p:txBody>
          <a:bodyPr/>
          <a:lstStyle/>
          <a:p>
            <a:fld id="{48F63A3B-78C7-47BE-AE5E-E10140E04643}" type="slidenum">
              <a:rPr lang="en-US" smtClean="0"/>
              <a:t>10</a:t>
            </a:fld>
            <a:endParaRPr lang="en-US" dirty="0"/>
          </a:p>
        </p:txBody>
      </p:sp>
    </p:spTree>
    <p:extLst>
      <p:ext uri="{BB962C8B-B14F-4D97-AF65-F5344CB8AC3E}">
        <p14:creationId xmlns:p14="http://schemas.microsoft.com/office/powerpoint/2010/main" val="19591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graphicEl>
                                              <a:chart seriesIdx="-4" categoryIdx="0"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graphicEl>
                                              <a:chart seriesIdx="-4" categoryIdx="1"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graphicEl>
                                              <a:chart seriesIdx="-4" categoryIdx="2"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graphicEl>
                                              <a:chart seriesIdx="-4" categoryIdx="3" bldStep="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graphicEl>
                                              <a:chart seriesIdx="-4" categoryIdx="4" bldStep="category"/>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graphicEl>
                                              <a:chart seriesIdx="-4" categoryIdx="5"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964" y="308904"/>
            <a:ext cx="8229600" cy="1103872"/>
          </a:xfrm>
        </p:spPr>
        <p:txBody>
          <a:bodyPr>
            <a:normAutofit fontScale="90000"/>
          </a:bodyPr>
          <a:lstStyle/>
          <a:p>
            <a:r>
              <a:rPr lang="en-US" sz="3200" b="1" dirty="0">
                <a:solidFill>
                  <a:srgbClr val="439E2E"/>
                </a:solidFill>
                <a:latin typeface="+mn-lt"/>
              </a:rPr>
              <a:t>Sources of change in child growth outcomes in Bangladesh (HAZ scores), 1997-2011</a:t>
            </a:r>
            <a:br>
              <a:rPr lang="en-US" sz="3200" b="1" dirty="0">
                <a:solidFill>
                  <a:srgbClr val="C00000"/>
                </a:solidFill>
              </a:rPr>
            </a:br>
            <a:endParaRPr lang="en-US" sz="2200" b="1" dirty="0">
              <a:solidFill>
                <a:schemeClr val="accent5">
                  <a:lumMod val="75000"/>
                </a:schemeClr>
              </a:solidFill>
              <a:latin typeface="+mn-lt"/>
            </a:endParaRPr>
          </a:p>
        </p:txBody>
      </p:sp>
      <p:sp>
        <p:nvSpPr>
          <p:cNvPr id="3" name="Content Placeholder 2"/>
          <p:cNvSpPr>
            <a:spLocks noGrp="1"/>
          </p:cNvSpPr>
          <p:nvPr>
            <p:ph idx="1"/>
          </p:nvPr>
        </p:nvSpPr>
        <p:spPr>
          <a:xfrm>
            <a:off x="323528" y="1412776"/>
            <a:ext cx="8229600" cy="4525963"/>
          </a:xfrm>
        </p:spPr>
        <p:txBody>
          <a:bodyPr>
            <a:normAutofit/>
          </a:bodyPr>
          <a:lstStyle/>
          <a:p>
            <a:pPr lvl="2"/>
            <a:endParaRPr lang="en-US" sz="2200" dirty="0"/>
          </a:p>
          <a:p>
            <a:endParaRPr lang="en-US" dirty="0"/>
          </a:p>
        </p:txBody>
      </p:sp>
      <p:sp>
        <p:nvSpPr>
          <p:cNvPr id="7" name="Content Placeholder 2"/>
          <p:cNvSpPr txBox="1">
            <a:spLocks/>
          </p:cNvSpPr>
          <p:nvPr/>
        </p:nvSpPr>
        <p:spPr>
          <a:xfrm>
            <a:off x="-1221288" y="2614808"/>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graphicFrame>
        <p:nvGraphicFramePr>
          <p:cNvPr id="5" name="Chart 4"/>
          <p:cNvGraphicFramePr/>
          <p:nvPr>
            <p:extLst>
              <p:ext uri="{D42A27DB-BD31-4B8C-83A1-F6EECF244321}">
                <p14:modId xmlns:p14="http://schemas.microsoft.com/office/powerpoint/2010/main" val="48198259"/>
              </p:ext>
            </p:extLst>
          </p:nvPr>
        </p:nvGraphicFramePr>
        <p:xfrm>
          <a:off x="685351" y="1184988"/>
          <a:ext cx="8458649" cy="521134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E499EC16-B061-4A29-A66C-2C2FD56B4654}"/>
              </a:ext>
            </a:extLst>
          </p:cNvPr>
          <p:cNvSpPr txBox="1"/>
          <p:nvPr/>
        </p:nvSpPr>
        <p:spPr>
          <a:xfrm>
            <a:off x="562947" y="6396335"/>
            <a:ext cx="6651848" cy="261610"/>
          </a:xfrm>
          <a:prstGeom prst="rect">
            <a:avLst/>
          </a:prstGeom>
          <a:noFill/>
        </p:spPr>
        <p:txBody>
          <a:bodyPr wrap="square" rtlCol="0">
            <a:spAutoFit/>
          </a:bodyPr>
          <a:lstStyle/>
          <a:p>
            <a:r>
              <a:rPr lang="en-US" sz="1050" b="1" dirty="0"/>
              <a:t>Source</a:t>
            </a:r>
            <a:r>
              <a:rPr lang="en-US" sz="1050" dirty="0"/>
              <a:t>: Heady et al. 2014 (IFPRI)</a:t>
            </a:r>
          </a:p>
        </p:txBody>
      </p:sp>
      <p:sp>
        <p:nvSpPr>
          <p:cNvPr id="4" name="Slide Number Placeholder 3">
            <a:extLst>
              <a:ext uri="{FF2B5EF4-FFF2-40B4-BE49-F238E27FC236}">
                <a16:creationId xmlns:a16="http://schemas.microsoft.com/office/drawing/2014/main" id="{51EB202A-6227-41D7-97C3-DBBB06AAADC5}"/>
              </a:ext>
            </a:extLst>
          </p:cNvPr>
          <p:cNvSpPr>
            <a:spLocks noGrp="1"/>
          </p:cNvSpPr>
          <p:nvPr>
            <p:ph type="sldNum" sz="quarter" idx="12"/>
          </p:nvPr>
        </p:nvSpPr>
        <p:spPr/>
        <p:txBody>
          <a:bodyPr/>
          <a:lstStyle/>
          <a:p>
            <a:fld id="{48F63A3B-78C7-47BE-AE5E-E10140E04643}" type="slidenum">
              <a:rPr lang="en-US" smtClean="0"/>
              <a:t>11</a:t>
            </a:fld>
            <a:endParaRPr lang="en-US" dirty="0"/>
          </a:p>
        </p:txBody>
      </p:sp>
    </p:spTree>
    <p:extLst>
      <p:ext uri="{BB962C8B-B14F-4D97-AF65-F5344CB8AC3E}">
        <p14:creationId xmlns:p14="http://schemas.microsoft.com/office/powerpoint/2010/main" val="1815373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4" categoryIdx="0"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chart seriesIdx="-4" categoryIdx="1"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chart seriesIdx="-4" categoryIdx="2"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chart seriesIdx="-4" categoryIdx="3" bldStep="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chart seriesIdx="-4" categoryIdx="4" bldStep="category"/>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graphicEl>
                                              <a:chart seriesIdx="-4" categoryIdx="5" bldStep="category"/>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graphicEl>
                                              <a:chart seriesIdx="-4" categoryIdx="6" bldStep="category"/>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graphicEl>
                                              <a:chart seriesIdx="-4" categoryIdx="7" bldStep="category"/>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graphicEl>
                                              <a:chart seriesIdx="-4" categoryIdx="8"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category"/>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FAE0548-E976-4082-AB40-53750318E50E}" type="slidenum">
              <a:rPr lang="en-US" smtClean="0"/>
              <a:pPr/>
              <a:t>12</a:t>
            </a:fld>
            <a:endParaRPr lang="en-US"/>
          </a:p>
        </p:txBody>
      </p:sp>
      <p:sp>
        <p:nvSpPr>
          <p:cNvPr id="4" name="Rectangle 2"/>
          <p:cNvSpPr txBox="1">
            <a:spLocks noChangeArrowheads="1"/>
          </p:cNvSpPr>
          <p:nvPr/>
        </p:nvSpPr>
        <p:spPr>
          <a:xfrm>
            <a:off x="628650" y="359215"/>
            <a:ext cx="8178600" cy="101582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rgbClr val="88A53D"/>
                </a:solidFill>
                <a:latin typeface="Arial" pitchFamily="34" charset="0"/>
                <a:ea typeface="+mj-ea"/>
                <a:cs typeface="Arial" pitchFamily="34" charset="0"/>
              </a:defRPr>
            </a:lvl1pPr>
          </a:lstStyle>
          <a:p>
            <a:r>
              <a:rPr lang="en-US" sz="3200" b="1" dirty="0">
                <a:solidFill>
                  <a:srgbClr val="439E2E"/>
                </a:solidFill>
                <a:latin typeface="+mn-lt"/>
                <a:cs typeface="Arial" charset="0"/>
              </a:rPr>
              <a:t>Despite decline, more than 1/3 of under-5 children are still stunted </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456309648"/>
              </p:ext>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C202113B-27AF-475A-845E-84DED736A956}"/>
              </a:ext>
            </a:extLst>
          </p:cNvPr>
          <p:cNvSpPr txBox="1"/>
          <p:nvPr/>
        </p:nvSpPr>
        <p:spPr>
          <a:xfrm>
            <a:off x="562947" y="6396335"/>
            <a:ext cx="6651848" cy="246221"/>
          </a:xfrm>
          <a:prstGeom prst="rect">
            <a:avLst/>
          </a:prstGeom>
          <a:noFill/>
        </p:spPr>
        <p:txBody>
          <a:bodyPr wrap="square" rtlCol="0">
            <a:spAutoFit/>
          </a:bodyPr>
          <a:lstStyle/>
          <a:p>
            <a:r>
              <a:rPr lang="en-US" sz="1000" b="1" dirty="0"/>
              <a:t>Source</a:t>
            </a:r>
            <a:r>
              <a:rPr lang="en-US" sz="1000" dirty="0"/>
              <a:t>: DHS, various years</a:t>
            </a:r>
          </a:p>
        </p:txBody>
      </p:sp>
    </p:spTree>
    <p:extLst>
      <p:ext uri="{BB962C8B-B14F-4D97-AF65-F5344CB8AC3E}">
        <p14:creationId xmlns:p14="http://schemas.microsoft.com/office/powerpoint/2010/main" val="1958424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chart seriesIdx="-4" categoryIdx="0"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chart seriesIdx="-4" categoryIdx="1"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graphicEl>
                                              <a:chart seriesIdx="-4" categoryIdx="2"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Chart bld="category"/>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524" y="420540"/>
            <a:ext cx="8364550" cy="980728"/>
          </a:xfrm>
        </p:spPr>
        <p:txBody>
          <a:bodyPr>
            <a:normAutofit/>
          </a:bodyPr>
          <a:lstStyle/>
          <a:p>
            <a:r>
              <a:rPr lang="en-US" sz="3200" b="1" dirty="0">
                <a:solidFill>
                  <a:srgbClr val="439E2E"/>
                </a:solidFill>
                <a:latin typeface="+mn-lt"/>
              </a:rPr>
              <a:t>There is no room for complacency—we must accelerate reductions in child stunting</a:t>
            </a:r>
          </a:p>
        </p:txBody>
      </p:sp>
      <p:sp>
        <p:nvSpPr>
          <p:cNvPr id="7" name="Content Placeholder 2"/>
          <p:cNvSpPr txBox="1">
            <a:spLocks/>
          </p:cNvSpPr>
          <p:nvPr/>
        </p:nvSpPr>
        <p:spPr>
          <a:xfrm>
            <a:off x="-1221288" y="2614808"/>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4999" y="1693814"/>
            <a:ext cx="8229600" cy="4114800"/>
          </a:xfrm>
          <a:solidFill>
            <a:schemeClr val="bg1"/>
          </a:solidFill>
        </p:spPr>
      </p:pic>
      <p:sp>
        <p:nvSpPr>
          <p:cNvPr id="4" name="Slide Number Placeholder 3">
            <a:extLst>
              <a:ext uri="{FF2B5EF4-FFF2-40B4-BE49-F238E27FC236}">
                <a16:creationId xmlns:a16="http://schemas.microsoft.com/office/drawing/2014/main" id="{CFFA1C43-E84C-4B0F-B6CC-BB748DA7F2BA}"/>
              </a:ext>
            </a:extLst>
          </p:cNvPr>
          <p:cNvSpPr>
            <a:spLocks noGrp="1"/>
          </p:cNvSpPr>
          <p:nvPr>
            <p:ph type="sldNum" sz="quarter" idx="12"/>
          </p:nvPr>
        </p:nvSpPr>
        <p:spPr/>
        <p:txBody>
          <a:bodyPr/>
          <a:lstStyle/>
          <a:p>
            <a:fld id="{48F63A3B-78C7-47BE-AE5E-E10140E04643}" type="slidenum">
              <a:rPr lang="en-US" smtClean="0"/>
              <a:t>13</a:t>
            </a:fld>
            <a:endParaRPr lang="en-US" dirty="0"/>
          </a:p>
        </p:txBody>
      </p:sp>
    </p:spTree>
    <p:extLst>
      <p:ext uri="{BB962C8B-B14F-4D97-AF65-F5344CB8AC3E}">
        <p14:creationId xmlns:p14="http://schemas.microsoft.com/office/powerpoint/2010/main" val="2263980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80E88-F1CC-4B59-8A53-34333CF26DEA}"/>
              </a:ext>
            </a:extLst>
          </p:cNvPr>
          <p:cNvSpPr>
            <a:spLocks noGrp="1"/>
          </p:cNvSpPr>
          <p:nvPr>
            <p:ph type="title"/>
          </p:nvPr>
        </p:nvSpPr>
        <p:spPr/>
        <p:txBody>
          <a:bodyPr>
            <a:noAutofit/>
          </a:bodyPr>
          <a:lstStyle/>
          <a:p>
            <a:r>
              <a:rPr lang="en-US" sz="3200" b="1" dirty="0">
                <a:solidFill>
                  <a:srgbClr val="439E2E"/>
                </a:solidFill>
                <a:latin typeface="+mn-lt"/>
              </a:rPr>
              <a:t>Stunting for under-5 children reduces as income increases, yet sizable number of children from rich households are stunted</a:t>
            </a:r>
            <a:br>
              <a:rPr lang="en-US" sz="3200" b="1" dirty="0">
                <a:solidFill>
                  <a:srgbClr val="439E2E"/>
                </a:solidFill>
                <a:latin typeface="+mn-lt"/>
              </a:rPr>
            </a:br>
            <a:endParaRPr lang="en-US" sz="3200" dirty="0">
              <a:latin typeface="+mn-lt"/>
            </a:endParaRPr>
          </a:p>
        </p:txBody>
      </p:sp>
      <p:graphicFrame>
        <p:nvGraphicFramePr>
          <p:cNvPr id="7" name="Content Placeholder 6">
            <a:extLst>
              <a:ext uri="{FF2B5EF4-FFF2-40B4-BE49-F238E27FC236}">
                <a16:creationId xmlns:a16="http://schemas.microsoft.com/office/drawing/2014/main" id="{365E1278-8F3F-4863-88E0-BA77E618995B}"/>
              </a:ext>
            </a:extLst>
          </p:cNvPr>
          <p:cNvGraphicFramePr>
            <a:graphicFrameLocks noGrp="1"/>
          </p:cNvGraphicFramePr>
          <p:nvPr>
            <p:ph idx="1"/>
            <p:extLst>
              <p:ext uri="{D42A27DB-BD31-4B8C-83A1-F6EECF244321}">
                <p14:modId xmlns:p14="http://schemas.microsoft.com/office/powerpoint/2010/main" val="4046896218"/>
              </p:ext>
            </p:extLst>
          </p:nvPr>
        </p:nvGraphicFramePr>
        <p:xfrm>
          <a:off x="849481" y="1690689"/>
          <a:ext cx="7886700" cy="460213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51EDE910-520A-4085-B331-99835EB6221D}"/>
              </a:ext>
            </a:extLst>
          </p:cNvPr>
          <p:cNvSpPr>
            <a:spLocks noGrp="1"/>
          </p:cNvSpPr>
          <p:nvPr>
            <p:ph type="sldNum" sz="quarter" idx="12"/>
          </p:nvPr>
        </p:nvSpPr>
        <p:spPr/>
        <p:txBody>
          <a:bodyPr/>
          <a:lstStyle/>
          <a:p>
            <a:fld id="{48F63A3B-78C7-47BE-AE5E-E10140E04643}" type="slidenum">
              <a:rPr lang="en-US" smtClean="0"/>
              <a:pPr/>
              <a:t>14</a:t>
            </a:fld>
            <a:endParaRPr lang="en-US" dirty="0"/>
          </a:p>
        </p:txBody>
      </p:sp>
      <p:sp>
        <p:nvSpPr>
          <p:cNvPr id="8" name="TextBox 7">
            <a:extLst>
              <a:ext uri="{FF2B5EF4-FFF2-40B4-BE49-F238E27FC236}">
                <a16:creationId xmlns:a16="http://schemas.microsoft.com/office/drawing/2014/main" id="{765E384E-3EB3-4E11-B4A9-F3EED86E0286}"/>
              </a:ext>
            </a:extLst>
          </p:cNvPr>
          <p:cNvSpPr txBox="1"/>
          <p:nvPr/>
        </p:nvSpPr>
        <p:spPr>
          <a:xfrm>
            <a:off x="562947" y="6396335"/>
            <a:ext cx="6651848" cy="261610"/>
          </a:xfrm>
          <a:prstGeom prst="rect">
            <a:avLst/>
          </a:prstGeom>
          <a:noFill/>
        </p:spPr>
        <p:txBody>
          <a:bodyPr wrap="square" rtlCol="0">
            <a:spAutoFit/>
          </a:bodyPr>
          <a:lstStyle/>
          <a:p>
            <a:r>
              <a:rPr lang="en-US" sz="1050" b="1" dirty="0"/>
              <a:t>Source</a:t>
            </a:r>
            <a:r>
              <a:rPr lang="en-US" sz="1050" dirty="0"/>
              <a:t>: BIHS 2011/12</a:t>
            </a:r>
          </a:p>
        </p:txBody>
      </p:sp>
    </p:spTree>
    <p:extLst>
      <p:ext uri="{BB962C8B-B14F-4D97-AF65-F5344CB8AC3E}">
        <p14:creationId xmlns:p14="http://schemas.microsoft.com/office/powerpoint/2010/main" val="2971233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chart seriesIdx="-4" categoryIdx="0"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chart seriesIdx="-4" categoryIdx="1"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chart seriesIdx="-4" categoryIdx="2"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chart seriesIdx="-4" categoryIdx="3" bldStep="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graphicEl>
                                              <a:chart seriesIdx="-4" categoryIdx="4" bldStep="category"/>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graphicEl>
                                              <a:chart seriesIdx="-4" categoryIdx="5"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category"/>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439E2E"/>
                </a:solidFill>
                <a:latin typeface="+mn-lt"/>
                <a:cs typeface="Arial" charset="0"/>
              </a:rPr>
              <a:t>Regional differences in percentage of under-5 children who are stunted</a:t>
            </a:r>
            <a:endParaRPr lang="en-US" sz="2000" b="1" dirty="0">
              <a:solidFill>
                <a:srgbClr val="0070C0"/>
              </a:solidFill>
              <a:latin typeface="Arial" charset="0"/>
              <a:cs typeface="Arial" charset="0"/>
            </a:endParaRPr>
          </a:p>
        </p:txBody>
      </p:sp>
      <p:sp>
        <p:nvSpPr>
          <p:cNvPr id="7" name="TextBox 6">
            <a:extLst>
              <a:ext uri="{FF2B5EF4-FFF2-40B4-BE49-F238E27FC236}">
                <a16:creationId xmlns:a16="http://schemas.microsoft.com/office/drawing/2014/main" id="{D44FE85D-F86D-4E48-A5A8-66C8FAA089EE}"/>
              </a:ext>
            </a:extLst>
          </p:cNvPr>
          <p:cNvSpPr txBox="1"/>
          <p:nvPr/>
        </p:nvSpPr>
        <p:spPr>
          <a:xfrm>
            <a:off x="562947" y="6396335"/>
            <a:ext cx="6651848"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prstClr val="black"/>
                </a:solidFill>
                <a:latin typeface="Calibri" panose="020F0502020204030204"/>
              </a:rPr>
              <a:t>Source: </a:t>
            </a:r>
            <a:r>
              <a:rPr lang="en-US" sz="1000" dirty="0">
                <a:solidFill>
                  <a:prstClr val="black"/>
                </a:solidFill>
                <a:latin typeface="Calibri" panose="020F0502020204030204"/>
              </a:rPr>
              <a:t>DHS 2011 and 2014</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52F5A74B-87C4-4F10-BC96-192200A9CF98}"/>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9" name="Content Placeholder 8">
            <a:extLst>
              <a:ext uri="{FF2B5EF4-FFF2-40B4-BE49-F238E27FC236}">
                <a16:creationId xmlns:a16="http://schemas.microsoft.com/office/drawing/2014/main" id="{EE5FC488-E87D-4A32-B9C7-4F3924AD358B}"/>
              </a:ext>
            </a:extLst>
          </p:cNvPr>
          <p:cNvGraphicFramePr>
            <a:graphicFrameLocks noGrp="1"/>
          </p:cNvGraphicFramePr>
          <p:nvPr>
            <p:ph idx="1"/>
            <p:extLst>
              <p:ext uri="{D42A27DB-BD31-4B8C-83A1-F6EECF244321}">
                <p14:modId xmlns:p14="http://schemas.microsoft.com/office/powerpoint/2010/main" val="39479344"/>
              </p:ext>
            </p:extLst>
          </p:nvPr>
        </p:nvGraphicFramePr>
        <p:xfrm>
          <a:off x="400050" y="1690689"/>
          <a:ext cx="8515350" cy="60388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4118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graphicEl>
                                              <a:chart seriesIdx="1"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series"/>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736" y="121919"/>
            <a:ext cx="8305800" cy="1047823"/>
          </a:xfrm>
        </p:spPr>
        <p:txBody>
          <a:bodyPr>
            <a:normAutofit/>
          </a:bodyPr>
          <a:lstStyle/>
          <a:p>
            <a:r>
              <a:rPr lang="en-US" sz="3200" b="1" dirty="0">
                <a:solidFill>
                  <a:srgbClr val="439E2E"/>
                </a:solidFill>
                <a:latin typeface="+mn-lt"/>
                <a:cs typeface="Arial" charset="0"/>
              </a:rPr>
              <a:t>A paradox: stunting is highest in regions of lowest poverty, and vice versa</a:t>
            </a:r>
          </a:p>
        </p:txBody>
      </p:sp>
      <p:sp>
        <p:nvSpPr>
          <p:cNvPr id="6" name="Slide Number Placeholder 5"/>
          <p:cNvSpPr>
            <a:spLocks noGrp="1"/>
          </p:cNvSpPr>
          <p:nvPr>
            <p:ph type="sldNum" sz="quarter" idx="12"/>
          </p:nvPr>
        </p:nvSpPr>
        <p:spPr/>
        <p:txBody>
          <a:bodyPr/>
          <a:lstStyle/>
          <a:p>
            <a:fld id="{EFAE0548-E976-4082-AB40-53750318E50E}" type="slidenum">
              <a:rPr lang="en-US" smtClean="0"/>
              <a:pPr/>
              <a:t>16</a:t>
            </a:fld>
            <a:endParaRPr lang="en-US" dirty="0"/>
          </a:p>
        </p:txBody>
      </p:sp>
      <p:pic>
        <p:nvPicPr>
          <p:cNvPr id="7" name="Picture 6"/>
          <p:cNvPicPr/>
          <p:nvPr/>
        </p:nvPicPr>
        <p:blipFill>
          <a:blip r:embed="rId2"/>
          <a:stretch>
            <a:fillRect/>
          </a:stretch>
        </p:blipFill>
        <p:spPr>
          <a:xfrm>
            <a:off x="1023257" y="1855876"/>
            <a:ext cx="3158821" cy="3877902"/>
          </a:xfrm>
          <a:prstGeom prst="rect">
            <a:avLst/>
          </a:prstGeom>
        </p:spPr>
      </p:pic>
      <p:pic>
        <p:nvPicPr>
          <p:cNvPr id="9" name="Picture 8"/>
          <p:cNvPicPr/>
          <p:nvPr/>
        </p:nvPicPr>
        <p:blipFill>
          <a:blip r:embed="rId3"/>
          <a:stretch>
            <a:fillRect/>
          </a:stretch>
        </p:blipFill>
        <p:spPr>
          <a:xfrm>
            <a:off x="5040943" y="1855876"/>
            <a:ext cx="3158821" cy="3881056"/>
          </a:xfrm>
          <a:prstGeom prst="rect">
            <a:avLst/>
          </a:prstGeom>
        </p:spPr>
      </p:pic>
      <p:sp>
        <p:nvSpPr>
          <p:cNvPr id="11" name="Content Placeholder 2"/>
          <p:cNvSpPr txBox="1">
            <a:spLocks/>
          </p:cNvSpPr>
          <p:nvPr/>
        </p:nvSpPr>
        <p:spPr>
          <a:xfrm>
            <a:off x="1464585" y="1229704"/>
            <a:ext cx="2276164" cy="626172"/>
          </a:xfrm>
          <a:prstGeom prst="rect">
            <a:avLst/>
          </a:prstGeom>
        </p:spPr>
        <p:txBody>
          <a:bodyPr vert="horz" lIns="91440" tIns="45720" rIns="91440" bIns="45720" rtlCol="0" anchor="ctr" anchorCtr="1">
            <a:normAutofit/>
          </a:bodyPr>
          <a:lstStyle>
            <a:lvl1pPr marL="342900" indent="-342900" algn="l" defTabSz="914400" rtl="0" eaLnBrk="1" latinLnBrk="0" hangingPunct="1">
              <a:spcBef>
                <a:spcPct val="20000"/>
              </a:spcBef>
              <a:buFont typeface="Arial" pitchFamily="34" charset="0"/>
              <a:buChar char="•"/>
              <a:defRPr sz="3200" kern="1200">
                <a:solidFill>
                  <a:srgbClr val="435363"/>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435363"/>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435363"/>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435363"/>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43536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000" b="1" dirty="0">
                <a:solidFill>
                  <a:schemeClr val="tx1"/>
                </a:solidFill>
              </a:rPr>
              <a:t>Child stunting</a:t>
            </a:r>
          </a:p>
        </p:txBody>
      </p:sp>
      <p:sp>
        <p:nvSpPr>
          <p:cNvPr id="12" name="Content Placeholder 2"/>
          <p:cNvSpPr txBox="1">
            <a:spLocks/>
          </p:cNvSpPr>
          <p:nvPr/>
        </p:nvSpPr>
        <p:spPr>
          <a:xfrm>
            <a:off x="5373998" y="1229704"/>
            <a:ext cx="2358403" cy="626172"/>
          </a:xfrm>
          <a:prstGeom prst="rect">
            <a:avLst/>
          </a:prstGeom>
        </p:spPr>
        <p:txBody>
          <a:bodyPr vert="horz" lIns="91440" tIns="45720" rIns="91440" bIns="45720" rtlCol="0" anchor="ctr" anchorCtr="1">
            <a:normAutofit/>
          </a:bodyPr>
          <a:lstStyle>
            <a:lvl1pPr marL="342900" indent="-342900" algn="l" defTabSz="914400" rtl="0" eaLnBrk="1" latinLnBrk="0" hangingPunct="1">
              <a:spcBef>
                <a:spcPct val="20000"/>
              </a:spcBef>
              <a:buFont typeface="Arial" pitchFamily="34" charset="0"/>
              <a:buChar char="•"/>
              <a:defRPr sz="3200" kern="1200">
                <a:solidFill>
                  <a:srgbClr val="435363"/>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435363"/>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435363"/>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435363"/>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43536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000" b="1" dirty="0">
                <a:solidFill>
                  <a:schemeClr val="tx1"/>
                </a:solidFill>
              </a:rPr>
              <a:t>Poverty</a:t>
            </a:r>
          </a:p>
        </p:txBody>
      </p:sp>
      <p:sp>
        <p:nvSpPr>
          <p:cNvPr id="3" name="Content Placeholder 2"/>
          <p:cNvSpPr>
            <a:spLocks noGrp="1"/>
          </p:cNvSpPr>
          <p:nvPr>
            <p:ph idx="1"/>
          </p:nvPr>
        </p:nvSpPr>
        <p:spPr>
          <a:xfrm>
            <a:off x="629836" y="1793253"/>
            <a:ext cx="8229600" cy="4754563"/>
          </a:xfrm>
        </p:spPr>
        <p:txBody>
          <a:bodyPr/>
          <a:lstStyle/>
          <a:p>
            <a:pPr marL="0" indent="0">
              <a:buNone/>
            </a:pPr>
            <a:endParaRPr lang="en-US" dirty="0"/>
          </a:p>
        </p:txBody>
      </p:sp>
      <p:sp>
        <p:nvSpPr>
          <p:cNvPr id="13" name="TextBox 12">
            <a:extLst>
              <a:ext uri="{FF2B5EF4-FFF2-40B4-BE49-F238E27FC236}">
                <a16:creationId xmlns:a16="http://schemas.microsoft.com/office/drawing/2014/main" id="{A56A4CC5-1E8B-4E00-A552-B23AFCBE0F4C}"/>
              </a:ext>
            </a:extLst>
          </p:cNvPr>
          <p:cNvSpPr txBox="1"/>
          <p:nvPr/>
        </p:nvSpPr>
        <p:spPr>
          <a:xfrm>
            <a:off x="562947" y="6396335"/>
            <a:ext cx="6651848" cy="246221"/>
          </a:xfrm>
          <a:prstGeom prst="rect">
            <a:avLst/>
          </a:prstGeom>
          <a:noFill/>
        </p:spPr>
        <p:txBody>
          <a:bodyPr wrap="square" rtlCol="0">
            <a:spAutoFit/>
          </a:bodyPr>
          <a:lstStyle/>
          <a:p>
            <a:r>
              <a:rPr lang="en-US" sz="1000" b="1" dirty="0"/>
              <a:t>Source</a:t>
            </a:r>
            <a:r>
              <a:rPr lang="en-US" sz="1000" dirty="0"/>
              <a:t>: WFP 2012</a:t>
            </a:r>
          </a:p>
        </p:txBody>
      </p:sp>
    </p:spTree>
    <p:extLst>
      <p:ext uri="{BB962C8B-B14F-4D97-AF65-F5344CB8AC3E}">
        <p14:creationId xmlns:p14="http://schemas.microsoft.com/office/powerpoint/2010/main" val="2834845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554636" y="1146399"/>
            <a:ext cx="3941164" cy="5588510"/>
          </a:xfrm>
        </p:spPr>
        <p:txBody>
          <a:bodyPr>
            <a:noAutofit/>
          </a:bodyPr>
          <a:lstStyle/>
          <a:p>
            <a:pPr>
              <a:spcBef>
                <a:spcPts val="0"/>
              </a:spcBef>
              <a:spcAft>
                <a:spcPts val="1200"/>
              </a:spcAft>
            </a:pPr>
            <a:endParaRPr lang="en-US" sz="2400" dirty="0">
              <a:solidFill>
                <a:schemeClr val="tx1"/>
              </a:solidFill>
              <a:cs typeface="Arial" panose="020B0604020202020204" pitchFamily="34" charset="0"/>
            </a:endParaRPr>
          </a:p>
          <a:p>
            <a:pPr>
              <a:spcBef>
                <a:spcPts val="0"/>
              </a:spcBef>
              <a:spcAft>
                <a:spcPts val="1200"/>
              </a:spcAft>
            </a:pPr>
            <a:endParaRPr lang="en-US" sz="2400" dirty="0">
              <a:solidFill>
                <a:schemeClr val="tx1"/>
              </a:solidFill>
              <a:cs typeface="Arial" panose="020B0604020202020204" pitchFamily="34" charset="0"/>
            </a:endParaRPr>
          </a:p>
          <a:p>
            <a:pPr>
              <a:spcBef>
                <a:spcPts val="0"/>
              </a:spcBef>
              <a:spcAft>
                <a:spcPts val="1200"/>
              </a:spcAft>
              <a:buClr>
                <a:srgbClr val="439E2E"/>
              </a:buClr>
              <a:buFont typeface="Wingdings" panose="05000000000000000000" pitchFamily="2" charset="2"/>
              <a:buChar char="§"/>
            </a:pPr>
            <a:r>
              <a:rPr lang="en-US" sz="2400" dirty="0">
                <a:solidFill>
                  <a:schemeClr val="tx1"/>
                </a:solidFill>
                <a:cs typeface="Arial" panose="020B0604020202020204" pitchFamily="34" charset="0"/>
              </a:rPr>
              <a:t>Sylhet Division: lowest women’s empowerment, second highest income</a:t>
            </a:r>
          </a:p>
          <a:p>
            <a:pPr>
              <a:spcBef>
                <a:spcPts val="0"/>
              </a:spcBef>
              <a:spcAft>
                <a:spcPts val="1200"/>
              </a:spcAft>
              <a:buClr>
                <a:srgbClr val="439E2E"/>
              </a:buClr>
              <a:buFont typeface="Wingdings" panose="05000000000000000000" pitchFamily="2" charset="2"/>
              <a:buChar char="§"/>
            </a:pPr>
            <a:r>
              <a:rPr lang="en-US" sz="2400" dirty="0">
                <a:solidFill>
                  <a:schemeClr val="tx1"/>
                </a:solidFill>
                <a:cs typeface="Arial" panose="020B0604020202020204" pitchFamily="34" charset="0"/>
              </a:rPr>
              <a:t>Barisal Division: second highest women’s empowerment, second lowest income</a:t>
            </a:r>
          </a:p>
        </p:txBody>
      </p:sp>
      <p:sp>
        <p:nvSpPr>
          <p:cNvPr id="4" name="Title 3"/>
          <p:cNvSpPr>
            <a:spLocks noGrp="1"/>
          </p:cNvSpPr>
          <p:nvPr>
            <p:ph type="title"/>
          </p:nvPr>
        </p:nvSpPr>
        <p:spPr>
          <a:xfrm>
            <a:off x="554637" y="478971"/>
            <a:ext cx="8394492" cy="836023"/>
          </a:xfrm>
        </p:spPr>
        <p:txBody>
          <a:bodyPr>
            <a:noAutofit/>
          </a:bodyPr>
          <a:lstStyle/>
          <a:p>
            <a:r>
              <a:rPr lang="en-US" sz="3200" b="1" dirty="0">
                <a:solidFill>
                  <a:srgbClr val="439E2E"/>
                </a:solidFill>
                <a:latin typeface="+mn-lt"/>
                <a:cs typeface="Arial" charset="0"/>
              </a:rPr>
              <a:t>Paradox is partly explained by regional difference in women’s empowerment</a:t>
            </a:r>
          </a:p>
        </p:txBody>
      </p:sp>
      <p:graphicFrame>
        <p:nvGraphicFramePr>
          <p:cNvPr id="5" name="Content Placeholder 10"/>
          <p:cNvGraphicFramePr>
            <a:graphicFrameLocks noGrp="1"/>
          </p:cNvGraphicFramePr>
          <p:nvPr>
            <p:ph sz="half" idx="2"/>
            <p:extLst>
              <p:ext uri="{D42A27DB-BD31-4B8C-83A1-F6EECF244321}">
                <p14:modId xmlns:p14="http://schemas.microsoft.com/office/powerpoint/2010/main" val="1110443734"/>
              </p:ext>
            </p:extLst>
          </p:nvPr>
        </p:nvGraphicFramePr>
        <p:xfrm>
          <a:off x="4572001" y="1146397"/>
          <a:ext cx="4161452" cy="5588511"/>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p:cNvSpPr>
            <a:spLocks noGrp="1"/>
          </p:cNvSpPr>
          <p:nvPr>
            <p:ph type="sldNum" sz="quarter" idx="4294967295"/>
          </p:nvPr>
        </p:nvSpPr>
        <p:spPr>
          <a:xfrm>
            <a:off x="6457950" y="6356351"/>
            <a:ext cx="2057400" cy="365125"/>
          </a:xfrm>
        </p:spPr>
        <p:txBody>
          <a:bodyPr/>
          <a:lstStyle/>
          <a:p>
            <a:fld id="{996A4E87-AC6F-40F4-ABB3-7BADD60952C2}" type="slidenum">
              <a:rPr lang="en-US" smtClean="0"/>
              <a:pPr/>
              <a:t>17</a:t>
            </a:fld>
            <a:endParaRPr lang="en-US"/>
          </a:p>
        </p:txBody>
      </p:sp>
      <p:sp>
        <p:nvSpPr>
          <p:cNvPr id="9" name="TextBox 8">
            <a:extLst>
              <a:ext uri="{FF2B5EF4-FFF2-40B4-BE49-F238E27FC236}">
                <a16:creationId xmlns:a16="http://schemas.microsoft.com/office/drawing/2014/main" id="{306AF8CF-8128-4974-98BA-1DE60715859C}"/>
              </a:ext>
            </a:extLst>
          </p:cNvPr>
          <p:cNvSpPr txBox="1"/>
          <p:nvPr/>
        </p:nvSpPr>
        <p:spPr>
          <a:xfrm>
            <a:off x="562947" y="6396335"/>
            <a:ext cx="6651848" cy="246221"/>
          </a:xfrm>
          <a:prstGeom prst="rect">
            <a:avLst/>
          </a:prstGeom>
          <a:noFill/>
        </p:spPr>
        <p:txBody>
          <a:bodyPr wrap="square" rtlCol="0">
            <a:spAutoFit/>
          </a:bodyPr>
          <a:lstStyle/>
          <a:p>
            <a:r>
              <a:rPr lang="en-US" sz="1000" b="1" dirty="0"/>
              <a:t>Source</a:t>
            </a:r>
            <a:r>
              <a:rPr lang="en-US" sz="1000" dirty="0"/>
              <a:t>: IFPRI BIHS 2015</a:t>
            </a:r>
          </a:p>
        </p:txBody>
      </p:sp>
    </p:spTree>
    <p:extLst>
      <p:ext uri="{BB962C8B-B14F-4D97-AF65-F5344CB8AC3E}">
        <p14:creationId xmlns:p14="http://schemas.microsoft.com/office/powerpoint/2010/main" val="1610178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65376" y="1406768"/>
            <a:ext cx="4085733" cy="4616960"/>
          </a:xfrm>
        </p:spPr>
        <p:txBody>
          <a:bodyPr>
            <a:noAutofit/>
          </a:bodyPr>
          <a:lstStyle/>
          <a:p>
            <a:pPr marL="0" indent="0">
              <a:buNone/>
            </a:pPr>
            <a:r>
              <a:rPr lang="en-US" sz="2400" dirty="0">
                <a:solidFill>
                  <a:schemeClr val="tx1"/>
                </a:solidFill>
              </a:rPr>
              <a:t>IFPRI BIHS data show:</a:t>
            </a:r>
          </a:p>
          <a:p>
            <a:pPr>
              <a:buClr>
                <a:schemeClr val="accent6"/>
              </a:buClr>
              <a:buFont typeface="Wingdings" panose="05000000000000000000" pitchFamily="2" charset="2"/>
              <a:buChar char="§"/>
            </a:pPr>
            <a:r>
              <a:rPr lang="en-US" sz="2400" dirty="0">
                <a:solidFill>
                  <a:schemeClr val="tx1"/>
                </a:solidFill>
                <a:cs typeface="Arial" panose="020B0604020202020204" pitchFamily="34" charset="0"/>
              </a:rPr>
              <a:t>58% of girls in rural areas get married before age 18</a:t>
            </a:r>
          </a:p>
          <a:p>
            <a:pPr>
              <a:buClr>
                <a:schemeClr val="accent6"/>
              </a:buClr>
              <a:buFont typeface="Wingdings" panose="05000000000000000000" pitchFamily="2" charset="2"/>
              <a:buChar char="§"/>
            </a:pPr>
            <a:endParaRPr lang="en-US" sz="2400" dirty="0">
              <a:solidFill>
                <a:schemeClr val="tx1"/>
              </a:solidFill>
              <a:cs typeface="Arial" panose="020B0604020202020204" pitchFamily="34" charset="0"/>
            </a:endParaRPr>
          </a:p>
          <a:p>
            <a:pPr>
              <a:buClr>
                <a:schemeClr val="accent6"/>
              </a:buClr>
              <a:buFont typeface="Wingdings" panose="05000000000000000000" pitchFamily="2" charset="2"/>
              <a:buChar char="§"/>
            </a:pPr>
            <a:r>
              <a:rPr lang="en-US" sz="2400" dirty="0">
                <a:solidFill>
                  <a:schemeClr val="tx1"/>
                </a:solidFill>
                <a:cs typeface="Arial" panose="020B0604020202020204" pitchFamily="34" charset="0"/>
              </a:rPr>
              <a:t>Adolescent girls aged &lt;19 account for 36% of all child births in rural Bangladesh</a:t>
            </a:r>
          </a:p>
          <a:p>
            <a:pPr marL="0" indent="0">
              <a:buNone/>
            </a:pPr>
            <a:endParaRPr lang="en-US" sz="2400" dirty="0">
              <a:solidFill>
                <a:schemeClr val="tx1"/>
              </a:solidFill>
            </a:endParaRPr>
          </a:p>
          <a:p>
            <a:pPr>
              <a:buFont typeface="Wingdings" panose="05000000000000000000" pitchFamily="2" charset="2"/>
              <a:buChar char="Ø"/>
            </a:pPr>
            <a:r>
              <a:rPr lang="en-US" sz="2400" dirty="0">
                <a:solidFill>
                  <a:srgbClr val="FF0000"/>
                </a:solidFill>
              </a:rPr>
              <a:t>Early marriage</a:t>
            </a:r>
            <a:r>
              <a:rPr lang="en-US" sz="2400" dirty="0">
                <a:solidFill>
                  <a:srgbClr val="FF0000"/>
                </a:solidFill>
                <a:sym typeface="Wingdings" panose="05000000000000000000" pitchFamily="2" charset="2"/>
              </a:rPr>
              <a:t> Early pregnancy  Low birthweight Stunting</a:t>
            </a:r>
            <a:endParaRPr lang="en-US" sz="2400" b="1" dirty="0">
              <a:solidFill>
                <a:schemeClr val="tx1"/>
              </a:solidFill>
            </a:endParaRPr>
          </a:p>
          <a:p>
            <a:pPr marL="0" indent="0">
              <a:buNone/>
            </a:pPr>
            <a:endParaRPr lang="en-US" sz="1200" b="1" dirty="0">
              <a:solidFill>
                <a:schemeClr val="tx1"/>
              </a:solidFill>
            </a:endParaRPr>
          </a:p>
          <a:p>
            <a:pPr marL="0" indent="0">
              <a:buNone/>
            </a:pPr>
            <a:endParaRPr lang="en-US" sz="900" b="1" dirty="0">
              <a:solidFill>
                <a:schemeClr val="tx1"/>
              </a:solidFill>
            </a:endParaRPr>
          </a:p>
          <a:p>
            <a:pPr marL="0" indent="0">
              <a:buNone/>
            </a:pPr>
            <a:endParaRPr lang="en-US" sz="900" b="1" dirty="0">
              <a:solidFill>
                <a:schemeClr val="tx1"/>
              </a:solidFill>
            </a:endParaRPr>
          </a:p>
          <a:p>
            <a:pPr marL="0" indent="0">
              <a:buNone/>
            </a:pPr>
            <a:endParaRPr lang="en-US" sz="900" b="1" dirty="0">
              <a:solidFill>
                <a:schemeClr val="tx1"/>
              </a:solidFill>
            </a:endParaRPr>
          </a:p>
        </p:txBody>
      </p:sp>
      <p:sp>
        <p:nvSpPr>
          <p:cNvPr id="4" name="Title 3"/>
          <p:cNvSpPr>
            <a:spLocks noGrp="1"/>
          </p:cNvSpPr>
          <p:nvPr>
            <p:ph type="title"/>
          </p:nvPr>
        </p:nvSpPr>
        <p:spPr>
          <a:xfrm>
            <a:off x="665376" y="131975"/>
            <a:ext cx="8610600" cy="1014423"/>
          </a:xfrm>
        </p:spPr>
        <p:txBody>
          <a:bodyPr>
            <a:noAutofit/>
          </a:bodyPr>
          <a:lstStyle/>
          <a:p>
            <a:r>
              <a:rPr lang="en-US" sz="3200" b="1" dirty="0">
                <a:solidFill>
                  <a:srgbClr val="439E2E"/>
                </a:solidFill>
                <a:latin typeface="+mn-lt"/>
                <a:cs typeface="Arial" charset="0"/>
              </a:rPr>
              <a:t>High rate of adolescent pregnancies is associated with stunting in Bangladesh</a:t>
            </a:r>
          </a:p>
        </p:txBody>
      </p:sp>
      <p:graphicFrame>
        <p:nvGraphicFramePr>
          <p:cNvPr id="5" name="Content Placeholder 10"/>
          <p:cNvGraphicFramePr>
            <a:graphicFrameLocks noGrp="1"/>
          </p:cNvGraphicFramePr>
          <p:nvPr>
            <p:ph sz="half" idx="2"/>
            <p:extLst>
              <p:ext uri="{D42A27DB-BD31-4B8C-83A1-F6EECF244321}">
                <p14:modId xmlns:p14="http://schemas.microsoft.com/office/powerpoint/2010/main" val="1603624878"/>
              </p:ext>
            </p:extLst>
          </p:nvPr>
        </p:nvGraphicFramePr>
        <p:xfrm>
          <a:off x="4671768" y="1406768"/>
          <a:ext cx="4364610" cy="531470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CE7AC01B-6B09-43BE-A010-80CB3516EE7B}"/>
              </a:ext>
            </a:extLst>
          </p:cNvPr>
          <p:cNvSpPr txBox="1"/>
          <p:nvPr/>
        </p:nvSpPr>
        <p:spPr>
          <a:xfrm>
            <a:off x="562947" y="6396335"/>
            <a:ext cx="4904792" cy="246221"/>
          </a:xfrm>
          <a:prstGeom prst="rect">
            <a:avLst/>
          </a:prstGeom>
          <a:noFill/>
        </p:spPr>
        <p:txBody>
          <a:bodyPr wrap="square" rtlCol="0">
            <a:spAutoFit/>
          </a:bodyPr>
          <a:lstStyle/>
          <a:p>
            <a:r>
              <a:rPr lang="en-US" sz="1000" b="1" dirty="0"/>
              <a:t>Source</a:t>
            </a:r>
            <a:r>
              <a:rPr lang="en-US" sz="1000" dirty="0"/>
              <a:t>: IFPRI BIHS 2015</a:t>
            </a:r>
          </a:p>
        </p:txBody>
      </p:sp>
      <p:sp>
        <p:nvSpPr>
          <p:cNvPr id="9" name="TextBox 8">
            <a:extLst>
              <a:ext uri="{FF2B5EF4-FFF2-40B4-BE49-F238E27FC236}">
                <a16:creationId xmlns:a16="http://schemas.microsoft.com/office/drawing/2014/main" id="{4440B02E-C3EA-4772-9552-F02261E8AC40}"/>
              </a:ext>
            </a:extLst>
          </p:cNvPr>
          <p:cNvSpPr txBox="1"/>
          <p:nvPr/>
        </p:nvSpPr>
        <p:spPr>
          <a:xfrm>
            <a:off x="5157335" y="6396335"/>
            <a:ext cx="1396482" cy="246221"/>
          </a:xfrm>
          <a:prstGeom prst="rect">
            <a:avLst/>
          </a:prstGeom>
          <a:noFill/>
        </p:spPr>
        <p:txBody>
          <a:bodyPr wrap="square" rtlCol="0">
            <a:spAutoFit/>
          </a:bodyPr>
          <a:lstStyle/>
          <a:p>
            <a:r>
              <a:rPr lang="en-US" sz="1000" b="1" dirty="0"/>
              <a:t>Source</a:t>
            </a:r>
            <a:r>
              <a:rPr lang="en-US" sz="1000" dirty="0"/>
              <a:t>: DHS 2014</a:t>
            </a:r>
          </a:p>
        </p:txBody>
      </p:sp>
    </p:spTree>
    <p:extLst>
      <p:ext uri="{BB962C8B-B14F-4D97-AF65-F5344CB8AC3E}">
        <p14:creationId xmlns:p14="http://schemas.microsoft.com/office/powerpoint/2010/main" val="437375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Graphic spid="5"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FAE0548-E976-4082-AB40-53750318E50E}" type="slidenum">
              <a:rPr lang="en-US" smtClean="0"/>
              <a:pPr/>
              <a:t>19</a:t>
            </a:fld>
            <a:endParaRPr lang="en-US"/>
          </a:p>
        </p:txBody>
      </p:sp>
      <p:sp>
        <p:nvSpPr>
          <p:cNvPr id="4" name="Rectangle 2"/>
          <p:cNvSpPr txBox="1">
            <a:spLocks noChangeArrowheads="1"/>
          </p:cNvSpPr>
          <p:nvPr/>
        </p:nvSpPr>
        <p:spPr>
          <a:xfrm>
            <a:off x="791041" y="308702"/>
            <a:ext cx="7526215" cy="101582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rgbClr val="88A53D"/>
                </a:solidFill>
                <a:latin typeface="Arial" pitchFamily="34" charset="0"/>
                <a:ea typeface="+mj-ea"/>
                <a:cs typeface="Arial" pitchFamily="34" charset="0"/>
              </a:defRPr>
            </a:lvl1pPr>
          </a:lstStyle>
          <a:p>
            <a:r>
              <a:rPr lang="en-US" sz="2800" b="1" dirty="0">
                <a:solidFill>
                  <a:srgbClr val="439E2E"/>
                </a:solidFill>
                <a:latin typeface="+mn-lt"/>
                <a:cs typeface="Arial" charset="0"/>
              </a:rPr>
              <a:t>Prevalence of overweight increases as income increases</a:t>
            </a:r>
          </a:p>
          <a:p>
            <a:r>
              <a:rPr lang="en-US" sz="2000" b="1" dirty="0">
                <a:solidFill>
                  <a:schemeClr val="accent1">
                    <a:lumMod val="75000"/>
                  </a:schemeClr>
                </a:solidFill>
                <a:latin typeface="+mn-lt"/>
              </a:rPr>
              <a:t>(measured by BMI age-specific cutoffs)</a:t>
            </a:r>
          </a:p>
          <a:p>
            <a:endParaRPr lang="en-US" sz="2000" b="1" dirty="0">
              <a:solidFill>
                <a:srgbClr val="C00000"/>
              </a:solidFill>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967466703"/>
              </p:ext>
            </p:extLst>
          </p:nvPr>
        </p:nvGraphicFramePr>
        <p:xfrm>
          <a:off x="322729" y="1484784"/>
          <a:ext cx="8633171" cy="523669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BE905850-4D2D-4921-B9EA-0E7168ADC339}"/>
              </a:ext>
            </a:extLst>
          </p:cNvPr>
          <p:cNvSpPr txBox="1"/>
          <p:nvPr/>
        </p:nvSpPr>
        <p:spPr>
          <a:xfrm>
            <a:off x="562947" y="6396335"/>
            <a:ext cx="4904792" cy="261610"/>
          </a:xfrm>
          <a:prstGeom prst="rect">
            <a:avLst/>
          </a:prstGeom>
          <a:noFill/>
        </p:spPr>
        <p:txBody>
          <a:bodyPr wrap="square" rtlCol="0">
            <a:spAutoFit/>
          </a:bodyPr>
          <a:lstStyle/>
          <a:p>
            <a:r>
              <a:rPr lang="en-US" sz="1050" b="1" dirty="0"/>
              <a:t>Source</a:t>
            </a:r>
            <a:r>
              <a:rPr lang="en-US" sz="1050" dirty="0"/>
              <a:t>: IFPRI BIHS 2011/12</a:t>
            </a:r>
          </a:p>
        </p:txBody>
      </p:sp>
    </p:spTree>
    <p:extLst>
      <p:ext uri="{BB962C8B-B14F-4D97-AF65-F5344CB8AC3E}">
        <p14:creationId xmlns:p14="http://schemas.microsoft.com/office/powerpoint/2010/main" val="3947762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chart seriesIdx="1"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series"/>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AF3FC5B-1645-4C0B-8153-86FEFC531ACF}"/>
              </a:ext>
            </a:extLst>
          </p:cNvPr>
          <p:cNvSpPr>
            <a:spLocks noGrp="1"/>
          </p:cNvSpPr>
          <p:nvPr>
            <p:ph type="sldNum" sz="quarter" idx="4294967295"/>
          </p:nvPr>
        </p:nvSpPr>
        <p:spPr>
          <a:xfrm>
            <a:off x="0" y="6351588"/>
            <a:ext cx="2057400" cy="365125"/>
          </a:xfrm>
        </p:spPr>
        <p:txBody>
          <a:bodyPr/>
          <a:lstStyle/>
          <a:p>
            <a:fld id="{48F63A3B-78C7-47BE-AE5E-E10140E04643}" type="slidenum">
              <a:rPr lang="en-US" smtClean="0"/>
              <a:pPr/>
              <a:t>2</a:t>
            </a:fld>
            <a:endParaRPr lang="en-US" dirty="0"/>
          </a:p>
        </p:txBody>
      </p:sp>
      <p:sp>
        <p:nvSpPr>
          <p:cNvPr id="2" name="TextBox 1">
            <a:extLst>
              <a:ext uri="{FF2B5EF4-FFF2-40B4-BE49-F238E27FC236}">
                <a16:creationId xmlns:a16="http://schemas.microsoft.com/office/drawing/2014/main" id="{1120B327-B994-4F4E-9AF4-DFA0E1F1EC34}"/>
              </a:ext>
            </a:extLst>
          </p:cNvPr>
          <p:cNvSpPr txBox="1"/>
          <p:nvPr/>
        </p:nvSpPr>
        <p:spPr>
          <a:xfrm>
            <a:off x="1791478" y="2369976"/>
            <a:ext cx="6941975" cy="1323439"/>
          </a:xfrm>
          <a:prstGeom prst="rect">
            <a:avLst/>
          </a:prstGeom>
          <a:noFill/>
        </p:spPr>
        <p:txBody>
          <a:bodyPr wrap="square" rtlCol="0">
            <a:spAutoFit/>
          </a:bodyPr>
          <a:lstStyle/>
          <a:p>
            <a:r>
              <a:rPr lang="en-US" sz="4000" b="1" dirty="0"/>
              <a:t>Food Security: </a:t>
            </a:r>
          </a:p>
          <a:p>
            <a:r>
              <a:rPr lang="en-US" sz="4000" b="1" dirty="0"/>
              <a:t>Conceptual Framework</a:t>
            </a:r>
          </a:p>
        </p:txBody>
      </p:sp>
    </p:spTree>
    <p:extLst>
      <p:ext uri="{BB962C8B-B14F-4D97-AF65-F5344CB8AC3E}">
        <p14:creationId xmlns:p14="http://schemas.microsoft.com/office/powerpoint/2010/main" val="4185523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A6C27-B264-46AC-8CC4-ED6E51DE01CC}"/>
              </a:ext>
            </a:extLst>
          </p:cNvPr>
          <p:cNvSpPr>
            <a:spLocks noGrp="1"/>
          </p:cNvSpPr>
          <p:nvPr>
            <p:ph type="title"/>
          </p:nvPr>
        </p:nvSpPr>
        <p:spPr/>
        <p:txBody>
          <a:bodyPr>
            <a:normAutofit/>
          </a:bodyPr>
          <a:lstStyle/>
          <a:p>
            <a:r>
              <a:rPr lang="en-US" sz="3200" b="1" dirty="0">
                <a:solidFill>
                  <a:srgbClr val="439E2E"/>
                </a:solidFill>
                <a:latin typeface="+mn-lt"/>
                <a:cs typeface="Arial" charset="0"/>
              </a:rPr>
              <a:t>Dietary Diversity Measures</a:t>
            </a:r>
          </a:p>
        </p:txBody>
      </p:sp>
      <p:graphicFrame>
        <p:nvGraphicFramePr>
          <p:cNvPr id="5" name="Content Placeholder 4">
            <a:extLst>
              <a:ext uri="{FF2B5EF4-FFF2-40B4-BE49-F238E27FC236}">
                <a16:creationId xmlns:a16="http://schemas.microsoft.com/office/drawing/2014/main" id="{FC9F8FF6-9E41-4229-BB0F-3CE29FA60108}"/>
              </a:ext>
            </a:extLst>
          </p:cNvPr>
          <p:cNvGraphicFramePr>
            <a:graphicFrameLocks noGrp="1"/>
          </p:cNvGraphicFramePr>
          <p:nvPr>
            <p:ph idx="1"/>
            <p:extLst>
              <p:ext uri="{D42A27DB-BD31-4B8C-83A1-F6EECF244321}">
                <p14:modId xmlns:p14="http://schemas.microsoft.com/office/powerpoint/2010/main" val="3559623052"/>
              </p:ext>
            </p:extLst>
          </p:nvPr>
        </p:nvGraphicFramePr>
        <p:xfrm>
          <a:off x="461867" y="2062172"/>
          <a:ext cx="8229600" cy="229108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277950237"/>
                    </a:ext>
                  </a:extLst>
                </a:gridCol>
                <a:gridCol w="1645920">
                  <a:extLst>
                    <a:ext uri="{9D8B030D-6E8A-4147-A177-3AD203B41FA5}">
                      <a16:colId xmlns:a16="http://schemas.microsoft.com/office/drawing/2014/main" val="3343249327"/>
                    </a:ext>
                  </a:extLst>
                </a:gridCol>
                <a:gridCol w="1645920">
                  <a:extLst>
                    <a:ext uri="{9D8B030D-6E8A-4147-A177-3AD203B41FA5}">
                      <a16:colId xmlns:a16="http://schemas.microsoft.com/office/drawing/2014/main" val="2954605110"/>
                    </a:ext>
                  </a:extLst>
                </a:gridCol>
                <a:gridCol w="1645920">
                  <a:extLst>
                    <a:ext uri="{9D8B030D-6E8A-4147-A177-3AD203B41FA5}">
                      <a16:colId xmlns:a16="http://schemas.microsoft.com/office/drawing/2014/main" val="66838627"/>
                    </a:ext>
                  </a:extLst>
                </a:gridCol>
                <a:gridCol w="1645920">
                  <a:extLst>
                    <a:ext uri="{9D8B030D-6E8A-4147-A177-3AD203B41FA5}">
                      <a16:colId xmlns:a16="http://schemas.microsoft.com/office/drawing/2014/main" val="3554062473"/>
                    </a:ext>
                  </a:extLst>
                </a:gridCol>
              </a:tblGrid>
              <a:tr h="370840">
                <a:tc>
                  <a:txBody>
                    <a:bodyPr/>
                    <a:lstStyle/>
                    <a:p>
                      <a:endParaRPr lang="en-US" dirty="0"/>
                    </a:p>
                  </a:txBody>
                  <a:tcPr/>
                </a:tc>
                <a:tc>
                  <a:txBody>
                    <a:bodyPr/>
                    <a:lstStyle/>
                    <a:p>
                      <a:r>
                        <a:rPr lang="en-US" dirty="0"/>
                        <a:t>Household DD</a:t>
                      </a:r>
                    </a:p>
                  </a:txBody>
                  <a:tcPr/>
                </a:tc>
                <a:tc>
                  <a:txBody>
                    <a:bodyPr/>
                    <a:lstStyle/>
                    <a:p>
                      <a:r>
                        <a:rPr lang="en-US" dirty="0"/>
                        <a:t>Women’s DD</a:t>
                      </a:r>
                    </a:p>
                  </a:txBody>
                  <a:tcPr/>
                </a:tc>
                <a:tc>
                  <a:txBody>
                    <a:bodyPr/>
                    <a:lstStyle/>
                    <a:p>
                      <a:r>
                        <a:rPr lang="en-US" dirty="0"/>
                        <a:t>Minimum DD</a:t>
                      </a:r>
                    </a:p>
                  </a:txBody>
                  <a:tcPr/>
                </a:tc>
                <a:tc>
                  <a:txBody>
                    <a:bodyPr/>
                    <a:lstStyle/>
                    <a:p>
                      <a:r>
                        <a:rPr lang="en-US" dirty="0"/>
                        <a:t>MAD</a:t>
                      </a:r>
                    </a:p>
                  </a:txBody>
                  <a:tcPr/>
                </a:tc>
                <a:extLst>
                  <a:ext uri="{0D108BD9-81ED-4DB2-BD59-A6C34878D82A}">
                    <a16:rowId xmlns:a16="http://schemas.microsoft.com/office/drawing/2014/main" val="2313085839"/>
                  </a:ext>
                </a:extLst>
              </a:tr>
              <a:tr h="370840">
                <a:tc>
                  <a:txBody>
                    <a:bodyPr/>
                    <a:lstStyle/>
                    <a:p>
                      <a:r>
                        <a:rPr lang="en-US" b="1" dirty="0"/>
                        <a:t>Target Population:</a:t>
                      </a:r>
                    </a:p>
                  </a:txBody>
                  <a:tcPr/>
                </a:tc>
                <a:tc>
                  <a:txBody>
                    <a:bodyPr/>
                    <a:lstStyle/>
                    <a:p>
                      <a:r>
                        <a:rPr lang="en-US" dirty="0"/>
                        <a:t>All household members</a:t>
                      </a:r>
                    </a:p>
                  </a:txBody>
                  <a:tcPr/>
                </a:tc>
                <a:tc>
                  <a:txBody>
                    <a:bodyPr/>
                    <a:lstStyle/>
                    <a:p>
                      <a:r>
                        <a:rPr lang="en-US" dirty="0"/>
                        <a:t>15-49 years</a:t>
                      </a:r>
                    </a:p>
                  </a:txBody>
                  <a:tcPr/>
                </a:tc>
                <a:tc>
                  <a:txBody>
                    <a:bodyPr/>
                    <a:lstStyle/>
                    <a:p>
                      <a:r>
                        <a:rPr lang="en-US" dirty="0"/>
                        <a:t>6-23 months</a:t>
                      </a:r>
                    </a:p>
                  </a:txBody>
                  <a:tcPr/>
                </a:tc>
                <a:tc>
                  <a:txBody>
                    <a:bodyPr/>
                    <a:lstStyle/>
                    <a:p>
                      <a:r>
                        <a:rPr lang="en-US" dirty="0"/>
                        <a:t>6-23 months</a:t>
                      </a:r>
                    </a:p>
                  </a:txBody>
                  <a:tcPr/>
                </a:tc>
                <a:extLst>
                  <a:ext uri="{0D108BD9-81ED-4DB2-BD59-A6C34878D82A}">
                    <a16:rowId xmlns:a16="http://schemas.microsoft.com/office/drawing/2014/main" val="871808227"/>
                  </a:ext>
                </a:extLst>
              </a:tr>
              <a:tr h="370840">
                <a:tc>
                  <a:txBody>
                    <a:bodyPr/>
                    <a:lstStyle/>
                    <a:p>
                      <a:r>
                        <a:rPr lang="en-US" b="1" dirty="0"/>
                        <a:t># of Food Groups:</a:t>
                      </a:r>
                    </a:p>
                  </a:txBody>
                  <a:tcPr/>
                </a:tc>
                <a:tc>
                  <a:txBody>
                    <a:bodyPr/>
                    <a:lstStyle/>
                    <a:p>
                      <a:r>
                        <a:rPr lang="en-US" dirty="0"/>
                        <a:t>12</a:t>
                      </a:r>
                    </a:p>
                  </a:txBody>
                  <a:tcPr/>
                </a:tc>
                <a:tc>
                  <a:txBody>
                    <a:bodyPr/>
                    <a:lstStyle/>
                    <a:p>
                      <a:r>
                        <a:rPr lang="en-US" dirty="0"/>
                        <a:t>9</a:t>
                      </a:r>
                    </a:p>
                  </a:txBody>
                  <a:tcPr/>
                </a:tc>
                <a:tc>
                  <a:txBody>
                    <a:bodyPr/>
                    <a:lstStyle/>
                    <a:p>
                      <a:r>
                        <a:rPr lang="en-US" dirty="0"/>
                        <a:t>7</a:t>
                      </a:r>
                    </a:p>
                  </a:txBody>
                  <a:tcPr/>
                </a:tc>
                <a:tc>
                  <a:txBody>
                    <a:bodyPr/>
                    <a:lstStyle/>
                    <a:p>
                      <a:r>
                        <a:rPr lang="en-US" dirty="0"/>
                        <a:t>6 </a:t>
                      </a:r>
                      <a:r>
                        <a:rPr lang="en-US" sz="1600" dirty="0"/>
                        <a:t>(non-breastfed)</a:t>
                      </a:r>
                    </a:p>
                    <a:p>
                      <a:r>
                        <a:rPr lang="en-US" dirty="0"/>
                        <a:t>7 </a:t>
                      </a:r>
                      <a:r>
                        <a:rPr lang="en-US" sz="1600" dirty="0"/>
                        <a:t>(breastfed)</a:t>
                      </a:r>
                      <a:endParaRPr lang="en-US" dirty="0"/>
                    </a:p>
                  </a:txBody>
                  <a:tcPr/>
                </a:tc>
                <a:extLst>
                  <a:ext uri="{0D108BD9-81ED-4DB2-BD59-A6C34878D82A}">
                    <a16:rowId xmlns:a16="http://schemas.microsoft.com/office/drawing/2014/main" val="3930068256"/>
                  </a:ext>
                </a:extLst>
              </a:tr>
              <a:tr h="370840">
                <a:tc>
                  <a:txBody>
                    <a:bodyPr/>
                    <a:lstStyle/>
                    <a:p>
                      <a:r>
                        <a:rPr lang="en-US" b="1" dirty="0"/>
                        <a:t>Reference Period:</a:t>
                      </a:r>
                    </a:p>
                  </a:txBody>
                  <a:tcPr/>
                </a:tc>
                <a:tc>
                  <a:txBody>
                    <a:bodyPr/>
                    <a:lstStyle/>
                    <a:p>
                      <a:r>
                        <a:rPr lang="en-US" dirty="0"/>
                        <a:t>24-hour recall</a:t>
                      </a:r>
                    </a:p>
                  </a:txBody>
                  <a:tcPr/>
                </a:tc>
                <a:tc>
                  <a:txBody>
                    <a:bodyPr/>
                    <a:lstStyle/>
                    <a:p>
                      <a:r>
                        <a:rPr lang="en-US" dirty="0"/>
                        <a:t>24-hour recall</a:t>
                      </a:r>
                    </a:p>
                  </a:txBody>
                  <a:tcPr/>
                </a:tc>
                <a:tc>
                  <a:txBody>
                    <a:bodyPr/>
                    <a:lstStyle/>
                    <a:p>
                      <a:r>
                        <a:rPr lang="en-US" dirty="0"/>
                        <a:t>24-hour recall</a:t>
                      </a:r>
                    </a:p>
                  </a:txBody>
                  <a:tcPr/>
                </a:tc>
                <a:tc>
                  <a:txBody>
                    <a:bodyPr/>
                    <a:lstStyle/>
                    <a:p>
                      <a:r>
                        <a:rPr lang="en-US" dirty="0"/>
                        <a:t>24-hour recall</a:t>
                      </a:r>
                    </a:p>
                  </a:txBody>
                  <a:tcPr/>
                </a:tc>
                <a:extLst>
                  <a:ext uri="{0D108BD9-81ED-4DB2-BD59-A6C34878D82A}">
                    <a16:rowId xmlns:a16="http://schemas.microsoft.com/office/drawing/2014/main" val="2752788634"/>
                  </a:ext>
                </a:extLst>
              </a:tr>
            </a:tbl>
          </a:graphicData>
        </a:graphic>
      </p:graphicFrame>
      <p:sp>
        <p:nvSpPr>
          <p:cNvPr id="9" name="Rectangle: Rounded Corners 8">
            <a:extLst>
              <a:ext uri="{FF2B5EF4-FFF2-40B4-BE49-F238E27FC236}">
                <a16:creationId xmlns:a16="http://schemas.microsoft.com/office/drawing/2014/main" id="{E6CD3596-0E49-4786-BB44-6B4603F7D7B4}"/>
              </a:ext>
            </a:extLst>
          </p:cNvPr>
          <p:cNvSpPr/>
          <p:nvPr/>
        </p:nvSpPr>
        <p:spPr>
          <a:xfrm>
            <a:off x="2048069" y="1988512"/>
            <a:ext cx="1676400" cy="24384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1EBBA0EB-8592-4464-B5D2-C1DFEC3C91F2}"/>
              </a:ext>
            </a:extLst>
          </p:cNvPr>
          <p:cNvSpPr/>
          <p:nvPr/>
        </p:nvSpPr>
        <p:spPr>
          <a:xfrm>
            <a:off x="3733800" y="1974516"/>
            <a:ext cx="4953000" cy="2438400"/>
          </a:xfrm>
          <a:prstGeom prst="roundRect">
            <a:avLst/>
          </a:prstGeom>
          <a:noFill/>
          <a:ln w="190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50000"/>
                </a:schemeClr>
              </a:solidFill>
            </a:endParaRPr>
          </a:p>
        </p:txBody>
      </p:sp>
      <p:sp>
        <p:nvSpPr>
          <p:cNvPr id="11" name="TextBox 10">
            <a:extLst>
              <a:ext uri="{FF2B5EF4-FFF2-40B4-BE49-F238E27FC236}">
                <a16:creationId xmlns:a16="http://schemas.microsoft.com/office/drawing/2014/main" id="{2449CF0B-F8AB-4949-BAFA-4CE2A74BAF83}"/>
              </a:ext>
            </a:extLst>
          </p:cNvPr>
          <p:cNvSpPr txBox="1"/>
          <p:nvPr/>
        </p:nvSpPr>
        <p:spPr>
          <a:xfrm>
            <a:off x="609600" y="4695575"/>
            <a:ext cx="3276600" cy="830997"/>
          </a:xfrm>
          <a:prstGeom prst="rect">
            <a:avLst/>
          </a:prstGeom>
          <a:noFill/>
        </p:spPr>
        <p:txBody>
          <a:bodyPr wrap="square" rtlCol="0">
            <a:spAutoFit/>
          </a:bodyPr>
          <a:lstStyle/>
          <a:p>
            <a:r>
              <a:rPr lang="en-US" sz="2400" dirty="0">
                <a:solidFill>
                  <a:srgbClr val="FF0000"/>
                </a:solidFill>
              </a:rPr>
              <a:t>Proxy measure for food security</a:t>
            </a:r>
          </a:p>
        </p:txBody>
      </p:sp>
      <p:sp>
        <p:nvSpPr>
          <p:cNvPr id="12" name="TextBox 11">
            <a:extLst>
              <a:ext uri="{FF2B5EF4-FFF2-40B4-BE49-F238E27FC236}">
                <a16:creationId xmlns:a16="http://schemas.microsoft.com/office/drawing/2014/main" id="{7EA530C5-E741-4ED5-A446-8FE8CF863760}"/>
              </a:ext>
            </a:extLst>
          </p:cNvPr>
          <p:cNvSpPr txBox="1"/>
          <p:nvPr/>
        </p:nvSpPr>
        <p:spPr>
          <a:xfrm>
            <a:off x="4953000" y="4696793"/>
            <a:ext cx="4572000" cy="830997"/>
          </a:xfrm>
          <a:prstGeom prst="rect">
            <a:avLst/>
          </a:prstGeom>
          <a:noFill/>
        </p:spPr>
        <p:txBody>
          <a:bodyPr wrap="square" rtlCol="0">
            <a:spAutoFit/>
          </a:bodyPr>
          <a:lstStyle/>
          <a:p>
            <a:r>
              <a:rPr lang="en-US" sz="2400" dirty="0">
                <a:solidFill>
                  <a:schemeClr val="accent3">
                    <a:lumMod val="50000"/>
                  </a:schemeClr>
                </a:solidFill>
              </a:rPr>
              <a:t>Individual measures are good indicators of diet quality</a:t>
            </a:r>
          </a:p>
        </p:txBody>
      </p:sp>
      <p:sp>
        <p:nvSpPr>
          <p:cNvPr id="13" name="Rectangle: Rounded Corners 12">
            <a:extLst>
              <a:ext uri="{FF2B5EF4-FFF2-40B4-BE49-F238E27FC236}">
                <a16:creationId xmlns:a16="http://schemas.microsoft.com/office/drawing/2014/main" id="{E9852E09-D8BB-451B-A529-7618CB098876}"/>
              </a:ext>
            </a:extLst>
          </p:cNvPr>
          <p:cNvSpPr/>
          <p:nvPr/>
        </p:nvSpPr>
        <p:spPr>
          <a:xfrm>
            <a:off x="5341774" y="1768935"/>
            <a:ext cx="3363687" cy="2849562"/>
          </a:xfrm>
          <a:prstGeom prst="roundRect">
            <a:avLst/>
          </a:prstGeom>
          <a:noFill/>
          <a:ln w="19050">
            <a:solidFill>
              <a:srgbClr val="8549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64D36BA-8A3F-497E-99FA-A0FAEE5E8641}"/>
              </a:ext>
            </a:extLst>
          </p:cNvPr>
          <p:cNvSpPr txBox="1"/>
          <p:nvPr/>
        </p:nvSpPr>
        <p:spPr>
          <a:xfrm>
            <a:off x="6096000" y="1289596"/>
            <a:ext cx="4572000" cy="461665"/>
          </a:xfrm>
          <a:prstGeom prst="rect">
            <a:avLst/>
          </a:prstGeom>
          <a:noFill/>
        </p:spPr>
        <p:txBody>
          <a:bodyPr wrap="square" rtlCol="0">
            <a:spAutoFit/>
          </a:bodyPr>
          <a:lstStyle/>
          <a:p>
            <a:r>
              <a:rPr lang="en-US" sz="2400" dirty="0">
                <a:solidFill>
                  <a:srgbClr val="8549B7"/>
                </a:solidFill>
                <a:highlight>
                  <a:srgbClr val="FFFFFF"/>
                </a:highlight>
              </a:rPr>
              <a:t>IYCF indicators</a:t>
            </a:r>
          </a:p>
        </p:txBody>
      </p:sp>
      <p:sp>
        <p:nvSpPr>
          <p:cNvPr id="3" name="Slide Number Placeholder 2">
            <a:extLst>
              <a:ext uri="{FF2B5EF4-FFF2-40B4-BE49-F238E27FC236}">
                <a16:creationId xmlns:a16="http://schemas.microsoft.com/office/drawing/2014/main" id="{B05448DA-B346-46D3-93B9-C8FF3CFFE6B9}"/>
              </a:ext>
            </a:extLst>
          </p:cNvPr>
          <p:cNvSpPr>
            <a:spLocks noGrp="1"/>
          </p:cNvSpPr>
          <p:nvPr>
            <p:ph type="sldNum" sz="quarter" idx="12"/>
          </p:nvPr>
        </p:nvSpPr>
        <p:spPr/>
        <p:txBody>
          <a:bodyPr/>
          <a:lstStyle/>
          <a:p>
            <a:fld id="{48F63A3B-78C7-47BE-AE5E-E10140E04643}" type="slidenum">
              <a:rPr lang="en-US" smtClean="0"/>
              <a:t>20</a:t>
            </a:fld>
            <a:endParaRPr lang="en-US" dirty="0"/>
          </a:p>
        </p:txBody>
      </p:sp>
    </p:spTree>
    <p:extLst>
      <p:ext uri="{BB962C8B-B14F-4D97-AF65-F5344CB8AC3E}">
        <p14:creationId xmlns:p14="http://schemas.microsoft.com/office/powerpoint/2010/main" val="832918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P spid="13"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439E2E"/>
                </a:solidFill>
                <a:latin typeface="+mn-lt"/>
                <a:cs typeface="Arial" charset="0"/>
              </a:rPr>
              <a:t>Household’s Dietary Diversity Improved</a:t>
            </a:r>
            <a:br>
              <a:rPr lang="en-US" sz="3200" b="1" dirty="0">
                <a:solidFill>
                  <a:srgbClr val="439E2E"/>
                </a:solidFill>
                <a:latin typeface="+mn-lt"/>
                <a:cs typeface="Arial" charset="0"/>
              </a:rPr>
            </a:br>
            <a:r>
              <a:rPr lang="en-US" sz="2000" b="1" dirty="0">
                <a:solidFill>
                  <a:srgbClr val="0070C0"/>
                </a:solidFill>
                <a:latin typeface="Arial" charset="0"/>
                <a:cs typeface="Arial" charset="0"/>
              </a:rPr>
              <a:t>(12 food groups)</a:t>
            </a:r>
          </a:p>
        </p:txBody>
      </p:sp>
      <p:graphicFrame>
        <p:nvGraphicFramePr>
          <p:cNvPr id="5" name="Content Placeholder 7"/>
          <p:cNvGraphicFramePr>
            <a:graphicFrameLocks noGrp="1"/>
          </p:cNvGraphicFramePr>
          <p:nvPr>
            <p:ph idx="1"/>
            <p:extLst>
              <p:ext uri="{D42A27DB-BD31-4B8C-83A1-F6EECF244321}">
                <p14:modId xmlns:p14="http://schemas.microsoft.com/office/powerpoint/2010/main" val="3976890826"/>
              </p:ext>
            </p:extLst>
          </p:nvPr>
        </p:nvGraphicFramePr>
        <p:xfrm>
          <a:off x="457200" y="1600200"/>
          <a:ext cx="8444204" cy="4716624"/>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D44FE85D-F86D-4E48-A5A8-66C8FAA089EE}"/>
              </a:ext>
            </a:extLst>
          </p:cNvPr>
          <p:cNvSpPr txBox="1"/>
          <p:nvPr/>
        </p:nvSpPr>
        <p:spPr>
          <a:xfrm>
            <a:off x="562947" y="6396335"/>
            <a:ext cx="6651848" cy="246221"/>
          </a:xfrm>
          <a:prstGeom prst="rect">
            <a:avLst/>
          </a:prstGeom>
          <a:noFill/>
        </p:spPr>
        <p:txBody>
          <a:bodyPr wrap="square" rtlCol="0">
            <a:spAutoFit/>
          </a:bodyPr>
          <a:lstStyle/>
          <a:p>
            <a:r>
              <a:rPr lang="en-US" sz="1000" b="1" dirty="0"/>
              <a:t>Source</a:t>
            </a:r>
            <a:r>
              <a:rPr lang="en-US" sz="1000" dirty="0"/>
              <a:t>: IFPRI BIHS 2011/12 and 2015</a:t>
            </a:r>
          </a:p>
        </p:txBody>
      </p:sp>
      <p:sp>
        <p:nvSpPr>
          <p:cNvPr id="3" name="Slide Number Placeholder 2">
            <a:extLst>
              <a:ext uri="{FF2B5EF4-FFF2-40B4-BE49-F238E27FC236}">
                <a16:creationId xmlns:a16="http://schemas.microsoft.com/office/drawing/2014/main" id="{52F5A74B-87C4-4F10-BC96-192200A9CF98}"/>
              </a:ext>
            </a:extLst>
          </p:cNvPr>
          <p:cNvSpPr>
            <a:spLocks noGrp="1"/>
          </p:cNvSpPr>
          <p:nvPr>
            <p:ph type="sldNum" sz="quarter" idx="12"/>
          </p:nvPr>
        </p:nvSpPr>
        <p:spPr/>
        <p:txBody>
          <a:bodyPr/>
          <a:lstStyle/>
          <a:p>
            <a:fld id="{48F63A3B-78C7-47BE-AE5E-E10140E04643}" type="slidenum">
              <a:rPr lang="en-US" smtClean="0"/>
              <a:t>21</a:t>
            </a:fld>
            <a:endParaRPr lang="en-US" dirty="0"/>
          </a:p>
        </p:txBody>
      </p:sp>
    </p:spTree>
    <p:extLst>
      <p:ext uri="{BB962C8B-B14F-4D97-AF65-F5344CB8AC3E}">
        <p14:creationId xmlns:p14="http://schemas.microsoft.com/office/powerpoint/2010/main" val="1480744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chart seriesIdx="1"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439E2E"/>
                </a:solidFill>
                <a:latin typeface="+mn-lt"/>
                <a:cs typeface="Arial" charset="0"/>
              </a:rPr>
              <a:t>Women’s Dietary Diversity </a:t>
            </a:r>
            <a:r>
              <a:rPr lang="en-US" sz="3200" b="1">
                <a:solidFill>
                  <a:srgbClr val="439E2E"/>
                </a:solidFill>
                <a:latin typeface="+mn-lt"/>
                <a:cs typeface="Arial" charset="0"/>
              </a:rPr>
              <a:t>Improved Slightly </a:t>
            </a:r>
            <a:br>
              <a:rPr lang="en-US" sz="3200" b="1" dirty="0">
                <a:solidFill>
                  <a:srgbClr val="439E2E"/>
                </a:solidFill>
                <a:latin typeface="+mn-lt"/>
                <a:cs typeface="Arial" charset="0"/>
              </a:rPr>
            </a:br>
            <a:r>
              <a:rPr lang="en-US" sz="2000" b="1" dirty="0">
                <a:solidFill>
                  <a:srgbClr val="0070C0"/>
                </a:solidFill>
                <a:latin typeface="Arial" charset="0"/>
                <a:cs typeface="Arial" charset="0"/>
              </a:rPr>
              <a:t>(9 food groups)</a:t>
            </a:r>
          </a:p>
        </p:txBody>
      </p:sp>
      <p:graphicFrame>
        <p:nvGraphicFramePr>
          <p:cNvPr id="5" name="Content Placeholder 7"/>
          <p:cNvGraphicFramePr>
            <a:graphicFrameLocks noGrp="1"/>
          </p:cNvGraphicFramePr>
          <p:nvPr>
            <p:ph idx="1"/>
            <p:extLst>
              <p:ext uri="{D42A27DB-BD31-4B8C-83A1-F6EECF244321}">
                <p14:modId xmlns:p14="http://schemas.microsoft.com/office/powerpoint/2010/main" val="3766195554"/>
              </p:ext>
            </p:extLst>
          </p:nvPr>
        </p:nvGraphicFramePr>
        <p:xfrm>
          <a:off x="468085" y="1624012"/>
          <a:ext cx="8442649" cy="487942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9DD1E5DD-468E-4CAB-87AE-435E50E48294}"/>
              </a:ext>
            </a:extLst>
          </p:cNvPr>
          <p:cNvSpPr txBox="1"/>
          <p:nvPr/>
        </p:nvSpPr>
        <p:spPr>
          <a:xfrm>
            <a:off x="562947" y="6396335"/>
            <a:ext cx="6651848" cy="246221"/>
          </a:xfrm>
          <a:prstGeom prst="rect">
            <a:avLst/>
          </a:prstGeom>
          <a:noFill/>
        </p:spPr>
        <p:txBody>
          <a:bodyPr wrap="square" rtlCol="0">
            <a:spAutoFit/>
          </a:bodyPr>
          <a:lstStyle/>
          <a:p>
            <a:r>
              <a:rPr lang="en-US" sz="1000" b="1" dirty="0"/>
              <a:t>Source</a:t>
            </a:r>
            <a:r>
              <a:rPr lang="en-US" sz="1000" dirty="0"/>
              <a:t>: IFPRI BIHS 2011/12 and 2015</a:t>
            </a:r>
          </a:p>
        </p:txBody>
      </p:sp>
      <p:sp>
        <p:nvSpPr>
          <p:cNvPr id="3" name="Slide Number Placeholder 2">
            <a:extLst>
              <a:ext uri="{FF2B5EF4-FFF2-40B4-BE49-F238E27FC236}">
                <a16:creationId xmlns:a16="http://schemas.microsoft.com/office/drawing/2014/main" id="{0A51964A-0777-4FD9-8037-982F9A519FB0}"/>
              </a:ext>
            </a:extLst>
          </p:cNvPr>
          <p:cNvSpPr>
            <a:spLocks noGrp="1"/>
          </p:cNvSpPr>
          <p:nvPr>
            <p:ph type="sldNum" sz="quarter" idx="12"/>
          </p:nvPr>
        </p:nvSpPr>
        <p:spPr/>
        <p:txBody>
          <a:bodyPr/>
          <a:lstStyle/>
          <a:p>
            <a:fld id="{48F63A3B-78C7-47BE-AE5E-E10140E04643}" type="slidenum">
              <a:rPr lang="en-US" smtClean="0"/>
              <a:t>22</a:t>
            </a:fld>
            <a:endParaRPr lang="en-US" dirty="0"/>
          </a:p>
        </p:txBody>
      </p:sp>
    </p:spTree>
    <p:extLst>
      <p:ext uri="{BB962C8B-B14F-4D97-AF65-F5344CB8AC3E}">
        <p14:creationId xmlns:p14="http://schemas.microsoft.com/office/powerpoint/2010/main" val="719218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chart seriesIdx="1"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solidFill>
                  <a:srgbClr val="439E2E"/>
                </a:solidFill>
                <a:latin typeface="+mn-lt"/>
                <a:cs typeface="Arial" charset="0"/>
              </a:rPr>
              <a:t>Minimum Acceptable Diet for Children 6-23 Months Improved </a:t>
            </a:r>
            <a:br>
              <a:rPr lang="en-US" sz="3600" b="1" dirty="0">
                <a:solidFill>
                  <a:srgbClr val="439E2E"/>
                </a:solidFill>
                <a:latin typeface="+mn-lt"/>
                <a:cs typeface="Arial" charset="0"/>
              </a:rPr>
            </a:br>
            <a:r>
              <a:rPr lang="en-US" sz="2200" b="1" dirty="0">
                <a:solidFill>
                  <a:schemeClr val="accent5">
                    <a:lumMod val="75000"/>
                  </a:schemeClr>
                </a:solidFill>
                <a:latin typeface="+mn-lt"/>
                <a:cs typeface="Arial" pitchFamily="34" charset="0"/>
              </a:rPr>
              <a:t>(4 out of 7 food groups for breastfed children)</a:t>
            </a:r>
          </a:p>
        </p:txBody>
      </p:sp>
      <p:graphicFrame>
        <p:nvGraphicFramePr>
          <p:cNvPr id="5" name="Content Placeholder 7"/>
          <p:cNvGraphicFramePr>
            <a:graphicFrameLocks noGrp="1"/>
          </p:cNvGraphicFramePr>
          <p:nvPr>
            <p:ph idx="1"/>
            <p:extLst>
              <p:ext uri="{D42A27DB-BD31-4B8C-83A1-F6EECF244321}">
                <p14:modId xmlns:p14="http://schemas.microsoft.com/office/powerpoint/2010/main" val="232188758"/>
              </p:ext>
            </p:extLst>
          </p:nvPr>
        </p:nvGraphicFramePr>
        <p:xfrm>
          <a:off x="457199" y="1643275"/>
          <a:ext cx="8602825" cy="4753059"/>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E784AA0B-9E0D-4F31-9334-D5E60D3B2105}"/>
              </a:ext>
            </a:extLst>
          </p:cNvPr>
          <p:cNvSpPr txBox="1"/>
          <p:nvPr/>
        </p:nvSpPr>
        <p:spPr>
          <a:xfrm>
            <a:off x="562947" y="6396335"/>
            <a:ext cx="6651848" cy="246221"/>
          </a:xfrm>
          <a:prstGeom prst="rect">
            <a:avLst/>
          </a:prstGeom>
          <a:noFill/>
        </p:spPr>
        <p:txBody>
          <a:bodyPr wrap="square" rtlCol="0">
            <a:spAutoFit/>
          </a:bodyPr>
          <a:lstStyle/>
          <a:p>
            <a:r>
              <a:rPr lang="en-US" sz="1000" b="1" dirty="0"/>
              <a:t>Source</a:t>
            </a:r>
            <a:r>
              <a:rPr lang="en-US" sz="1000" dirty="0"/>
              <a:t>: IFPRI BIHS 2011/12 and 2015</a:t>
            </a:r>
          </a:p>
        </p:txBody>
      </p:sp>
      <p:sp>
        <p:nvSpPr>
          <p:cNvPr id="3" name="Slide Number Placeholder 2">
            <a:extLst>
              <a:ext uri="{FF2B5EF4-FFF2-40B4-BE49-F238E27FC236}">
                <a16:creationId xmlns:a16="http://schemas.microsoft.com/office/drawing/2014/main" id="{0D44ADDD-298D-4939-810F-44C1FFF9EDA9}"/>
              </a:ext>
            </a:extLst>
          </p:cNvPr>
          <p:cNvSpPr>
            <a:spLocks noGrp="1"/>
          </p:cNvSpPr>
          <p:nvPr>
            <p:ph type="sldNum" sz="quarter" idx="12"/>
          </p:nvPr>
        </p:nvSpPr>
        <p:spPr/>
        <p:txBody>
          <a:bodyPr/>
          <a:lstStyle/>
          <a:p>
            <a:fld id="{48F63A3B-78C7-47BE-AE5E-E10140E04643}" type="slidenum">
              <a:rPr lang="en-US" smtClean="0"/>
              <a:t>23</a:t>
            </a:fld>
            <a:endParaRPr lang="en-US" dirty="0"/>
          </a:p>
        </p:txBody>
      </p:sp>
    </p:spTree>
    <p:extLst>
      <p:ext uri="{BB962C8B-B14F-4D97-AF65-F5344CB8AC3E}">
        <p14:creationId xmlns:p14="http://schemas.microsoft.com/office/powerpoint/2010/main" val="2001024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chart seriesIdx="1"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56417"/>
            <a:ext cx="7886700" cy="1325563"/>
          </a:xfrm>
        </p:spPr>
        <p:txBody>
          <a:bodyPr>
            <a:normAutofit fontScale="90000"/>
          </a:bodyPr>
          <a:lstStyle/>
          <a:p>
            <a:r>
              <a:rPr lang="en-US" sz="3600" b="1" dirty="0">
                <a:solidFill>
                  <a:srgbClr val="439E2E"/>
                </a:solidFill>
                <a:latin typeface="+mn-lt"/>
                <a:cs typeface="Arial" charset="0"/>
              </a:rPr>
              <a:t>Calculation of the WFP Food Consumption Score to Measure Diet Quality</a:t>
            </a:r>
            <a:br>
              <a:rPr lang="en-US" dirty="0"/>
            </a:br>
            <a:r>
              <a:rPr lang="en-US" sz="2200" b="1" dirty="0">
                <a:solidFill>
                  <a:schemeClr val="accent5">
                    <a:lumMod val="75000"/>
                  </a:schemeClr>
                </a:solidFill>
                <a:latin typeface="+mn-lt"/>
                <a:cs typeface="Arial" pitchFamily="34" charset="0"/>
              </a:rPr>
              <a:t>(# of days consumed of each food group in past 7 days, weighted by “nutritional importance”)</a:t>
            </a:r>
          </a:p>
        </p:txBody>
      </p:sp>
      <p:pic>
        <p:nvPicPr>
          <p:cNvPr id="6" name="Content Placeholder 5"/>
          <p:cNvPicPr>
            <a:picLocks noGrp="1" noChangeAspect="1"/>
          </p:cNvPicPr>
          <p:nvPr>
            <p:ph idx="1"/>
          </p:nvPr>
        </p:nvPicPr>
        <p:blipFill>
          <a:blip r:embed="rId2"/>
          <a:stretch>
            <a:fillRect/>
          </a:stretch>
        </p:blipFill>
        <p:spPr>
          <a:xfrm>
            <a:off x="628651" y="2068471"/>
            <a:ext cx="8174690" cy="4054423"/>
          </a:xfrm>
          <a:prstGeom prst="rect">
            <a:avLst/>
          </a:prstGeom>
        </p:spPr>
      </p:pic>
      <p:sp>
        <p:nvSpPr>
          <p:cNvPr id="4" name="Slide Number Placeholder 3">
            <a:extLst>
              <a:ext uri="{FF2B5EF4-FFF2-40B4-BE49-F238E27FC236}">
                <a16:creationId xmlns:a16="http://schemas.microsoft.com/office/drawing/2014/main" id="{CF18C215-C825-49EF-BC82-A0B253CB7CD4}"/>
              </a:ext>
            </a:extLst>
          </p:cNvPr>
          <p:cNvSpPr>
            <a:spLocks noGrp="1"/>
          </p:cNvSpPr>
          <p:nvPr>
            <p:ph type="sldNum" sz="quarter" idx="12"/>
          </p:nvPr>
        </p:nvSpPr>
        <p:spPr/>
        <p:txBody>
          <a:bodyPr/>
          <a:lstStyle/>
          <a:p>
            <a:fld id="{48F63A3B-78C7-47BE-AE5E-E10140E04643}" type="slidenum">
              <a:rPr lang="en-US" smtClean="0"/>
              <a:t>24</a:t>
            </a:fld>
            <a:endParaRPr lang="en-US" dirty="0"/>
          </a:p>
        </p:txBody>
      </p:sp>
    </p:spTree>
    <p:extLst>
      <p:ext uri="{BB962C8B-B14F-4D97-AF65-F5344CB8AC3E}">
        <p14:creationId xmlns:p14="http://schemas.microsoft.com/office/powerpoint/2010/main" val="23412293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1535112"/>
          </a:xfrm>
        </p:spPr>
        <p:txBody>
          <a:bodyPr>
            <a:noAutofit/>
          </a:bodyPr>
          <a:lstStyle/>
          <a:p>
            <a:pPr algn="l"/>
            <a:r>
              <a:rPr lang="en-US" sz="3200" b="1" dirty="0">
                <a:solidFill>
                  <a:srgbClr val="439E2E"/>
                </a:solidFill>
                <a:latin typeface="+mn-lt"/>
                <a:cs typeface="Arial" pitchFamily="34" charset="0"/>
              </a:rPr>
              <a:t>Household Diet Quality Improved</a:t>
            </a:r>
            <a:br>
              <a:rPr lang="en-US" sz="3200" b="1" dirty="0">
                <a:solidFill>
                  <a:srgbClr val="C00000"/>
                </a:solidFill>
                <a:latin typeface="+mn-lt"/>
                <a:cs typeface="Arial" pitchFamily="34" charset="0"/>
              </a:rPr>
            </a:br>
            <a:r>
              <a:rPr lang="en-US" sz="2000" b="1" dirty="0">
                <a:solidFill>
                  <a:schemeClr val="accent5">
                    <a:lumMod val="75000"/>
                  </a:schemeClr>
                </a:solidFill>
                <a:latin typeface="+mn-lt"/>
                <a:cs typeface="Arial" pitchFamily="34" charset="0"/>
              </a:rPr>
              <a:t>(Estimated WFP’s Food Consumption Score: 0-112)</a:t>
            </a:r>
          </a:p>
        </p:txBody>
      </p:sp>
      <p:sp>
        <p:nvSpPr>
          <p:cNvPr id="3" name="Text Placeholder 2"/>
          <p:cNvSpPr>
            <a:spLocks noGrp="1"/>
          </p:cNvSpPr>
          <p:nvPr>
            <p:ph type="body" idx="1"/>
          </p:nvPr>
        </p:nvSpPr>
        <p:spPr>
          <a:xfrm>
            <a:off x="542925" y="1301081"/>
            <a:ext cx="4040188" cy="444516"/>
          </a:xfrm>
        </p:spPr>
        <p:txBody>
          <a:bodyPr>
            <a:normAutofit/>
          </a:bodyPr>
          <a:lstStyle/>
          <a:p>
            <a:pPr algn="ctr"/>
            <a:r>
              <a:rPr lang="en-US" sz="1700" dirty="0"/>
              <a:t>Average FCS</a:t>
            </a:r>
          </a:p>
        </p:txBody>
      </p:sp>
      <p:sp>
        <p:nvSpPr>
          <p:cNvPr id="5" name="Text Placeholder 4"/>
          <p:cNvSpPr>
            <a:spLocks noGrp="1"/>
          </p:cNvSpPr>
          <p:nvPr>
            <p:ph type="body" sz="quarter" idx="3"/>
          </p:nvPr>
        </p:nvSpPr>
        <p:spPr>
          <a:xfrm>
            <a:off x="5047665" y="1376383"/>
            <a:ext cx="3887391" cy="493712"/>
          </a:xfrm>
        </p:spPr>
        <p:txBody>
          <a:bodyPr>
            <a:normAutofit fontScale="70000" lnSpcReduction="20000"/>
          </a:bodyPr>
          <a:lstStyle/>
          <a:p>
            <a:pPr algn="ctr"/>
            <a:r>
              <a:rPr lang="en-US" dirty="0"/>
              <a:t>Percentage of households with low FCS (&lt;42)</a:t>
            </a:r>
          </a:p>
        </p:txBody>
      </p:sp>
      <p:graphicFrame>
        <p:nvGraphicFramePr>
          <p:cNvPr id="19" name="Content Placeholder 18"/>
          <p:cNvGraphicFramePr>
            <a:graphicFrameLocks noGrp="1"/>
          </p:cNvGraphicFramePr>
          <p:nvPr>
            <p:ph sz="quarter" idx="4"/>
            <p:extLst>
              <p:ext uri="{D42A27DB-BD31-4B8C-83A1-F6EECF244321}">
                <p14:modId xmlns:p14="http://schemas.microsoft.com/office/powerpoint/2010/main" val="1810228966"/>
              </p:ext>
            </p:extLst>
          </p:nvPr>
        </p:nvGraphicFramePr>
        <p:xfrm>
          <a:off x="4745644" y="1871269"/>
          <a:ext cx="4041775" cy="44369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ontent Placeholder 18"/>
          <p:cNvGraphicFramePr>
            <a:graphicFrameLocks noGrp="1"/>
          </p:cNvGraphicFramePr>
          <p:nvPr>
            <p:ph sz="half" idx="2"/>
            <p:extLst>
              <p:ext uri="{D42A27DB-BD31-4B8C-83A1-F6EECF244321}">
                <p14:modId xmlns:p14="http://schemas.microsoft.com/office/powerpoint/2010/main" val="3938834468"/>
              </p:ext>
            </p:extLst>
          </p:nvPr>
        </p:nvGraphicFramePr>
        <p:xfrm>
          <a:off x="557819" y="1871269"/>
          <a:ext cx="4040188" cy="4436940"/>
        </p:xfrm>
        <a:graphic>
          <a:graphicData uri="http://schemas.openxmlformats.org/drawingml/2006/chart">
            <c:chart xmlns:c="http://schemas.openxmlformats.org/drawingml/2006/chart" xmlns:r="http://schemas.openxmlformats.org/officeDocument/2006/relationships" r:id="rId4"/>
          </a:graphicData>
        </a:graphic>
      </p:graphicFrame>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440" y="205674"/>
            <a:ext cx="432485" cy="759251"/>
          </a:xfrm>
          <a:prstGeom prst="rect">
            <a:avLst/>
          </a:prstGeom>
        </p:spPr>
      </p:pic>
      <p:sp>
        <p:nvSpPr>
          <p:cNvPr id="9" name="TextBox 8">
            <a:extLst>
              <a:ext uri="{FF2B5EF4-FFF2-40B4-BE49-F238E27FC236}">
                <a16:creationId xmlns:a16="http://schemas.microsoft.com/office/drawing/2014/main" id="{9213E0F4-F6FB-4554-9E66-DC8EE455BEC8}"/>
              </a:ext>
            </a:extLst>
          </p:cNvPr>
          <p:cNvSpPr txBox="1"/>
          <p:nvPr/>
        </p:nvSpPr>
        <p:spPr>
          <a:xfrm>
            <a:off x="562947" y="6396335"/>
            <a:ext cx="6651848" cy="246221"/>
          </a:xfrm>
          <a:prstGeom prst="rect">
            <a:avLst/>
          </a:prstGeom>
          <a:noFill/>
        </p:spPr>
        <p:txBody>
          <a:bodyPr wrap="square" rtlCol="0">
            <a:spAutoFit/>
          </a:bodyPr>
          <a:lstStyle/>
          <a:p>
            <a:r>
              <a:rPr lang="en-US" sz="1000" b="1" dirty="0"/>
              <a:t>Source</a:t>
            </a:r>
            <a:r>
              <a:rPr lang="en-US" sz="1000" dirty="0"/>
              <a:t>: IFPRI BIHS 2011/12 and 2015</a:t>
            </a:r>
          </a:p>
        </p:txBody>
      </p:sp>
    </p:spTree>
    <p:extLst>
      <p:ext uri="{BB962C8B-B14F-4D97-AF65-F5344CB8AC3E}">
        <p14:creationId xmlns:p14="http://schemas.microsoft.com/office/powerpoint/2010/main" val="1824511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Graphic spid="21"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76946" y="317577"/>
            <a:ext cx="8229600" cy="814536"/>
          </a:xfrm>
        </p:spPr>
        <p:txBody>
          <a:bodyPr vert="horz" lIns="91440" tIns="45720" rIns="91440" bIns="45720" rtlCol="0" anchor="ctr">
            <a:normAutofit fontScale="90000"/>
          </a:bodyPr>
          <a:lstStyle/>
          <a:p>
            <a:r>
              <a:rPr lang="en-US" sz="3600" b="1" dirty="0">
                <a:solidFill>
                  <a:srgbClr val="439E2E"/>
                </a:solidFill>
                <a:latin typeface="+mn-lt"/>
                <a:cs typeface="Arial" charset="0"/>
              </a:rPr>
              <a:t>Household Diet Quality is Worse for the Poor, but Quality Improved for All </a:t>
            </a:r>
            <a:br>
              <a:rPr lang="en-US" sz="2900" b="1" dirty="0">
                <a:solidFill>
                  <a:srgbClr val="439E2E"/>
                </a:solidFill>
                <a:latin typeface="+mn-lt"/>
                <a:cs typeface="Arial" charset="0"/>
              </a:rPr>
            </a:br>
            <a:r>
              <a:rPr lang="en-US" sz="2200" b="1" dirty="0">
                <a:solidFill>
                  <a:schemeClr val="accent1">
                    <a:lumMod val="75000"/>
                  </a:schemeClr>
                </a:solidFill>
                <a:latin typeface="+mn-lt"/>
                <a:cs typeface="Arial" charset="0"/>
              </a:rPr>
              <a:t>(using WFP’s Food Consumption Score: 0-112)</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148217194"/>
              </p:ext>
            </p:extLst>
          </p:nvPr>
        </p:nvGraphicFramePr>
        <p:xfrm>
          <a:off x="435432" y="1277051"/>
          <a:ext cx="8567054" cy="50793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58D42C78-E1F5-41C8-B84F-6AF928C48812}"/>
              </a:ext>
            </a:extLst>
          </p:cNvPr>
          <p:cNvSpPr txBox="1"/>
          <p:nvPr/>
        </p:nvSpPr>
        <p:spPr>
          <a:xfrm>
            <a:off x="562947" y="6396335"/>
            <a:ext cx="6651848" cy="246221"/>
          </a:xfrm>
          <a:prstGeom prst="rect">
            <a:avLst/>
          </a:prstGeom>
          <a:noFill/>
        </p:spPr>
        <p:txBody>
          <a:bodyPr wrap="square" rtlCol="0">
            <a:spAutoFit/>
          </a:bodyPr>
          <a:lstStyle/>
          <a:p>
            <a:r>
              <a:rPr lang="en-US" sz="1000" b="1" dirty="0"/>
              <a:t>Source</a:t>
            </a:r>
            <a:r>
              <a:rPr lang="en-US" sz="1000" dirty="0"/>
              <a:t>: IFPRI BIHS 2011/12 and 2015</a:t>
            </a:r>
          </a:p>
        </p:txBody>
      </p:sp>
      <p:sp>
        <p:nvSpPr>
          <p:cNvPr id="3" name="Slide Number Placeholder 2">
            <a:extLst>
              <a:ext uri="{FF2B5EF4-FFF2-40B4-BE49-F238E27FC236}">
                <a16:creationId xmlns:a16="http://schemas.microsoft.com/office/drawing/2014/main" id="{66AC6916-C85C-433E-A1DC-B13E8741E8B6}"/>
              </a:ext>
            </a:extLst>
          </p:cNvPr>
          <p:cNvSpPr>
            <a:spLocks noGrp="1"/>
          </p:cNvSpPr>
          <p:nvPr>
            <p:ph type="sldNum" sz="quarter" idx="12"/>
          </p:nvPr>
        </p:nvSpPr>
        <p:spPr/>
        <p:txBody>
          <a:bodyPr/>
          <a:lstStyle/>
          <a:p>
            <a:fld id="{48F63A3B-78C7-47BE-AE5E-E10140E04643}" type="slidenum">
              <a:rPr lang="en-US" smtClean="0"/>
              <a:t>26</a:t>
            </a:fld>
            <a:endParaRPr lang="en-US" dirty="0"/>
          </a:p>
        </p:txBody>
      </p:sp>
    </p:spTree>
    <p:extLst>
      <p:ext uri="{BB962C8B-B14F-4D97-AF65-F5344CB8AC3E}">
        <p14:creationId xmlns:p14="http://schemas.microsoft.com/office/powerpoint/2010/main" val="514043054"/>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chart seriesIdx="1"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Chart bld="series"/>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35432" y="252922"/>
            <a:ext cx="8459186" cy="956039"/>
          </a:xfrm>
        </p:spPr>
        <p:txBody>
          <a:bodyPr vert="horz" lIns="91440" tIns="45720" rIns="91440" bIns="45720" rtlCol="0" anchor="ctr">
            <a:normAutofit fontScale="90000"/>
          </a:bodyPr>
          <a:lstStyle/>
          <a:p>
            <a:r>
              <a:rPr lang="en-US" sz="3600" b="1" dirty="0">
                <a:solidFill>
                  <a:srgbClr val="439E2E"/>
                </a:solidFill>
                <a:latin typeface="+mn-lt"/>
                <a:cs typeface="Arial" charset="0"/>
              </a:rPr>
              <a:t>Percentage of Households With Low Diet Quality Declined</a:t>
            </a:r>
            <a:r>
              <a:rPr lang="en-US" sz="2900" b="1" dirty="0">
                <a:solidFill>
                  <a:srgbClr val="439E2E"/>
                </a:solidFill>
                <a:latin typeface="+mn-lt"/>
                <a:cs typeface="Arial" charset="0"/>
              </a:rPr>
              <a:t> </a:t>
            </a:r>
            <a:r>
              <a:rPr lang="en-US" sz="2200" b="1" dirty="0">
                <a:solidFill>
                  <a:schemeClr val="accent1">
                    <a:lumMod val="75000"/>
                  </a:schemeClr>
                </a:solidFill>
                <a:latin typeface="+mn-lt"/>
                <a:cs typeface="Arial" charset="0"/>
              </a:rPr>
              <a:t>(using WFP’s Food Consumption Score: 0-112)</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687365854"/>
              </p:ext>
            </p:extLst>
          </p:nvPr>
        </p:nvGraphicFramePr>
        <p:xfrm>
          <a:off x="464979" y="1208962"/>
          <a:ext cx="8567054" cy="50793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2F954CE8-B1A2-418C-A1D5-5B0F704329E7}"/>
              </a:ext>
            </a:extLst>
          </p:cNvPr>
          <p:cNvSpPr txBox="1"/>
          <p:nvPr/>
        </p:nvSpPr>
        <p:spPr>
          <a:xfrm>
            <a:off x="562947" y="6396335"/>
            <a:ext cx="6651848" cy="246221"/>
          </a:xfrm>
          <a:prstGeom prst="rect">
            <a:avLst/>
          </a:prstGeom>
          <a:noFill/>
        </p:spPr>
        <p:txBody>
          <a:bodyPr wrap="square" rtlCol="0">
            <a:spAutoFit/>
          </a:bodyPr>
          <a:lstStyle/>
          <a:p>
            <a:r>
              <a:rPr lang="en-US" sz="1000" b="1" dirty="0"/>
              <a:t>Source</a:t>
            </a:r>
            <a:r>
              <a:rPr lang="en-US" sz="1000" dirty="0"/>
              <a:t>: IFPRI BIHS 2011/12 and 2015</a:t>
            </a:r>
          </a:p>
        </p:txBody>
      </p:sp>
      <p:sp>
        <p:nvSpPr>
          <p:cNvPr id="3" name="Slide Number Placeholder 2">
            <a:extLst>
              <a:ext uri="{FF2B5EF4-FFF2-40B4-BE49-F238E27FC236}">
                <a16:creationId xmlns:a16="http://schemas.microsoft.com/office/drawing/2014/main" id="{C7C78A11-51DF-4DDF-BF32-CC14894CF922}"/>
              </a:ext>
            </a:extLst>
          </p:cNvPr>
          <p:cNvSpPr>
            <a:spLocks noGrp="1"/>
          </p:cNvSpPr>
          <p:nvPr>
            <p:ph type="sldNum" sz="quarter" idx="12"/>
          </p:nvPr>
        </p:nvSpPr>
        <p:spPr/>
        <p:txBody>
          <a:bodyPr/>
          <a:lstStyle/>
          <a:p>
            <a:fld id="{48F63A3B-78C7-47BE-AE5E-E10140E04643}" type="slidenum">
              <a:rPr lang="en-US" smtClean="0"/>
              <a:t>27</a:t>
            </a:fld>
            <a:endParaRPr lang="en-US" dirty="0"/>
          </a:p>
        </p:txBody>
      </p:sp>
    </p:spTree>
    <p:extLst>
      <p:ext uri="{BB962C8B-B14F-4D97-AF65-F5344CB8AC3E}">
        <p14:creationId xmlns:p14="http://schemas.microsoft.com/office/powerpoint/2010/main" val="3084284504"/>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chart seriesIdx="1"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Chart bld="series"/>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76946" y="152401"/>
            <a:ext cx="8229600" cy="810326"/>
          </a:xfrm>
        </p:spPr>
        <p:txBody>
          <a:bodyPr vert="horz" lIns="91440" tIns="45720" rIns="91440" bIns="45720" rtlCol="0" anchor="ctr">
            <a:noAutofit/>
          </a:bodyPr>
          <a:lstStyle/>
          <a:p>
            <a:r>
              <a:rPr lang="en-US" sz="3200" b="1" dirty="0">
                <a:solidFill>
                  <a:srgbClr val="439E2E"/>
                </a:solidFill>
                <a:latin typeface="+mn-lt"/>
                <a:cs typeface="Arial" charset="0"/>
              </a:rPr>
              <a:t>Frequency of Food Groups Consumed in Past 7 Days Increased on Average</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557636537"/>
              </p:ext>
            </p:extLst>
          </p:nvPr>
        </p:nvGraphicFramePr>
        <p:xfrm>
          <a:off x="435432" y="1252169"/>
          <a:ext cx="8567054" cy="50793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9CE93F61-8E80-4F3D-B547-5DD0992035AC}"/>
              </a:ext>
            </a:extLst>
          </p:cNvPr>
          <p:cNvSpPr txBox="1"/>
          <p:nvPr/>
        </p:nvSpPr>
        <p:spPr>
          <a:xfrm>
            <a:off x="562947" y="6396335"/>
            <a:ext cx="6651848" cy="246221"/>
          </a:xfrm>
          <a:prstGeom prst="rect">
            <a:avLst/>
          </a:prstGeom>
          <a:noFill/>
        </p:spPr>
        <p:txBody>
          <a:bodyPr wrap="square" rtlCol="0">
            <a:spAutoFit/>
          </a:bodyPr>
          <a:lstStyle/>
          <a:p>
            <a:r>
              <a:rPr lang="en-US" sz="1000" b="1" dirty="0"/>
              <a:t>Source</a:t>
            </a:r>
            <a:r>
              <a:rPr lang="en-US" sz="1000" dirty="0"/>
              <a:t>: IFPRI BIHS 2011/12 and 2015</a:t>
            </a:r>
          </a:p>
        </p:txBody>
      </p:sp>
      <p:sp>
        <p:nvSpPr>
          <p:cNvPr id="4" name="Slide Number Placeholder 3">
            <a:extLst>
              <a:ext uri="{FF2B5EF4-FFF2-40B4-BE49-F238E27FC236}">
                <a16:creationId xmlns:a16="http://schemas.microsoft.com/office/drawing/2014/main" id="{BF51132C-6F59-44A8-810E-B5DFB2677AC9}"/>
              </a:ext>
            </a:extLst>
          </p:cNvPr>
          <p:cNvSpPr>
            <a:spLocks noGrp="1"/>
          </p:cNvSpPr>
          <p:nvPr>
            <p:ph type="sldNum" sz="quarter" idx="12"/>
          </p:nvPr>
        </p:nvSpPr>
        <p:spPr/>
        <p:txBody>
          <a:bodyPr/>
          <a:lstStyle/>
          <a:p>
            <a:fld id="{48F63A3B-78C7-47BE-AE5E-E10140E04643}" type="slidenum">
              <a:rPr lang="en-US" smtClean="0"/>
              <a:t>28</a:t>
            </a:fld>
            <a:endParaRPr lang="en-US" dirty="0"/>
          </a:p>
        </p:txBody>
      </p:sp>
    </p:spTree>
    <p:extLst>
      <p:ext uri="{BB962C8B-B14F-4D97-AF65-F5344CB8AC3E}">
        <p14:creationId xmlns:p14="http://schemas.microsoft.com/office/powerpoint/2010/main" val="213532432"/>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chart seriesIdx="1"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Chart bld="series"/>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76943" y="129310"/>
            <a:ext cx="8299202" cy="1252514"/>
          </a:xfrm>
        </p:spPr>
        <p:txBody>
          <a:bodyPr vert="horz" lIns="91440" tIns="45720" rIns="91440" bIns="45720" rtlCol="0" anchor="ctr">
            <a:normAutofit fontScale="90000"/>
          </a:bodyPr>
          <a:lstStyle/>
          <a:p>
            <a:r>
              <a:rPr lang="en-US" sz="3600" b="1" dirty="0">
                <a:solidFill>
                  <a:srgbClr val="439E2E"/>
                </a:solidFill>
                <a:latin typeface="+mn-lt"/>
                <a:cs typeface="Arial" charset="0"/>
              </a:rPr>
              <a:t>Proportion of People Who Have Not Consumed Food Groups in Past 7 Days Declined</a:t>
            </a:r>
            <a:br>
              <a:rPr lang="en-US" sz="2900" b="1" dirty="0">
                <a:solidFill>
                  <a:srgbClr val="439E2E"/>
                </a:solidFill>
                <a:latin typeface="+mn-lt"/>
                <a:cs typeface="Arial" charset="0"/>
              </a:rPr>
            </a:br>
            <a:r>
              <a:rPr lang="en-US" sz="2900" b="1" dirty="0">
                <a:solidFill>
                  <a:schemeClr val="accent1">
                    <a:lumMod val="75000"/>
                  </a:schemeClr>
                </a:solidFill>
                <a:latin typeface="+mn-lt"/>
                <a:cs typeface="Arial" charset="0"/>
              </a:rPr>
              <a:t>Average food consumption frequency hides severity  </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468798837"/>
              </p:ext>
            </p:extLst>
          </p:nvPr>
        </p:nvGraphicFramePr>
        <p:xfrm>
          <a:off x="433651" y="1416070"/>
          <a:ext cx="8585786" cy="513372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A6DA44B7-E378-48E9-B1F9-58422A11172E}"/>
              </a:ext>
            </a:extLst>
          </p:cNvPr>
          <p:cNvSpPr txBox="1"/>
          <p:nvPr/>
        </p:nvSpPr>
        <p:spPr>
          <a:xfrm>
            <a:off x="562947" y="6396335"/>
            <a:ext cx="6651848" cy="246221"/>
          </a:xfrm>
          <a:prstGeom prst="rect">
            <a:avLst/>
          </a:prstGeom>
          <a:noFill/>
        </p:spPr>
        <p:txBody>
          <a:bodyPr wrap="square" rtlCol="0">
            <a:spAutoFit/>
          </a:bodyPr>
          <a:lstStyle/>
          <a:p>
            <a:r>
              <a:rPr lang="en-US" sz="1000" b="1" dirty="0"/>
              <a:t>Source</a:t>
            </a:r>
            <a:r>
              <a:rPr lang="en-US" sz="1000" dirty="0"/>
              <a:t>: IFPRI BIHS 2011/12 and 2015</a:t>
            </a:r>
          </a:p>
        </p:txBody>
      </p:sp>
      <p:sp>
        <p:nvSpPr>
          <p:cNvPr id="3" name="Slide Number Placeholder 2">
            <a:extLst>
              <a:ext uri="{FF2B5EF4-FFF2-40B4-BE49-F238E27FC236}">
                <a16:creationId xmlns:a16="http://schemas.microsoft.com/office/drawing/2014/main" id="{C26B570F-3ECA-417D-9125-468C711876A9}"/>
              </a:ext>
            </a:extLst>
          </p:cNvPr>
          <p:cNvSpPr>
            <a:spLocks noGrp="1"/>
          </p:cNvSpPr>
          <p:nvPr>
            <p:ph type="sldNum" sz="quarter" idx="12"/>
          </p:nvPr>
        </p:nvSpPr>
        <p:spPr/>
        <p:txBody>
          <a:bodyPr/>
          <a:lstStyle/>
          <a:p>
            <a:fld id="{48F63A3B-78C7-47BE-AE5E-E10140E04643}" type="slidenum">
              <a:rPr lang="en-US" smtClean="0"/>
              <a:t>29</a:t>
            </a:fld>
            <a:endParaRPr lang="en-US" dirty="0"/>
          </a:p>
        </p:txBody>
      </p:sp>
    </p:spTree>
    <p:extLst>
      <p:ext uri="{BB962C8B-B14F-4D97-AF65-F5344CB8AC3E}">
        <p14:creationId xmlns:p14="http://schemas.microsoft.com/office/powerpoint/2010/main" val="3718117807"/>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chart seriesIdx="1"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Chart bld="series"/>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729" y="75169"/>
            <a:ext cx="8402006" cy="1325563"/>
          </a:xfrm>
        </p:spPr>
        <p:txBody>
          <a:bodyPr>
            <a:normAutofit/>
          </a:bodyPr>
          <a:lstStyle/>
          <a:p>
            <a:r>
              <a:rPr lang="en-US" sz="3200" b="1" dirty="0">
                <a:solidFill>
                  <a:srgbClr val="439E2E"/>
                </a:solidFill>
                <a:latin typeface="+mn-lt"/>
              </a:rPr>
              <a:t>Why is food utilization important component of food security?</a:t>
            </a:r>
          </a:p>
        </p:txBody>
      </p:sp>
      <p:sp>
        <p:nvSpPr>
          <p:cNvPr id="3" name="Content Placeholder 2"/>
          <p:cNvSpPr>
            <a:spLocks noGrp="1"/>
          </p:cNvSpPr>
          <p:nvPr>
            <p:ph idx="1"/>
          </p:nvPr>
        </p:nvSpPr>
        <p:spPr>
          <a:xfrm>
            <a:off x="508728" y="1400731"/>
            <a:ext cx="8330471" cy="5322797"/>
          </a:xfrm>
        </p:spPr>
        <p:txBody>
          <a:bodyPr>
            <a:normAutofit/>
          </a:bodyPr>
          <a:lstStyle/>
          <a:p>
            <a:pPr>
              <a:buClr>
                <a:srgbClr val="439E2E"/>
              </a:buClr>
              <a:buFont typeface="Wingdings" panose="05000000000000000000" pitchFamily="2" charset="2"/>
              <a:buChar char="§"/>
            </a:pPr>
            <a:r>
              <a:rPr lang="en-US" sz="2400" b="1" dirty="0"/>
              <a:t>Food security</a:t>
            </a:r>
            <a:r>
              <a:rPr lang="en-US" sz="2400" dirty="0"/>
              <a:t>: Access by all people at all times to sufficient food to meet their dietary needs for a healthy and productive life. 3 components:</a:t>
            </a:r>
          </a:p>
          <a:p>
            <a:pPr lvl="1">
              <a:buClr>
                <a:srgbClr val="439E2E"/>
              </a:buClr>
              <a:buFont typeface="Wingdings" panose="05000000000000000000" pitchFamily="2" charset="2"/>
              <a:buChar char="§"/>
            </a:pPr>
            <a:r>
              <a:rPr lang="en-US" b="1" dirty="0"/>
              <a:t>Availability</a:t>
            </a:r>
            <a:r>
              <a:rPr lang="en-US" dirty="0"/>
              <a:t> of adequate food at the national level. </a:t>
            </a:r>
          </a:p>
          <a:p>
            <a:pPr lvl="1">
              <a:buClr>
                <a:srgbClr val="439E2E"/>
              </a:buClr>
              <a:buFont typeface="Wingdings" panose="05000000000000000000" pitchFamily="2" charset="2"/>
              <a:buChar char="§"/>
            </a:pPr>
            <a:r>
              <a:rPr lang="en-US" b="1" dirty="0"/>
              <a:t>Access</a:t>
            </a:r>
            <a:r>
              <a:rPr lang="en-US" dirty="0"/>
              <a:t> to adequate food at household and individual levels. </a:t>
            </a:r>
          </a:p>
          <a:p>
            <a:pPr lvl="1">
              <a:buClr>
                <a:srgbClr val="439E2E"/>
              </a:buClr>
              <a:buFont typeface="Wingdings" panose="05000000000000000000" pitchFamily="2" charset="2"/>
              <a:buChar char="§"/>
            </a:pPr>
            <a:r>
              <a:rPr lang="en-US" dirty="0"/>
              <a:t>Effective biological </a:t>
            </a:r>
            <a:r>
              <a:rPr lang="en-US" b="1" dirty="0"/>
              <a:t>utilization</a:t>
            </a:r>
            <a:r>
              <a:rPr lang="en-US" dirty="0"/>
              <a:t> of food.</a:t>
            </a:r>
          </a:p>
          <a:p>
            <a:pPr>
              <a:buClr>
                <a:srgbClr val="439E2E"/>
              </a:buClr>
              <a:buFont typeface="Wingdings" panose="05000000000000000000" pitchFamily="2" charset="2"/>
              <a:buChar char="§"/>
            </a:pPr>
            <a:r>
              <a:rPr lang="en-US" sz="2400" dirty="0"/>
              <a:t>Availability of and access to adequate food are necessary, but not sufficient for a healthy life. Hence, the third essential element of food security is the effective biological utilization of food, which depends on many factors (e.g., health and sanitation, household or public capacity to care for the vulnerable).</a:t>
            </a:r>
          </a:p>
          <a:p>
            <a:pPr>
              <a:buClr>
                <a:srgbClr val="439E2E"/>
              </a:buClr>
              <a:buFont typeface="Wingdings" panose="05000000000000000000" pitchFamily="2" charset="2"/>
              <a:buChar char="Ø"/>
            </a:pPr>
            <a:r>
              <a:rPr lang="en-US" sz="2400" dirty="0"/>
              <a:t>The </a:t>
            </a:r>
            <a:r>
              <a:rPr lang="en-US" sz="2400" b="1" dirty="0"/>
              <a:t>ultimate goal </a:t>
            </a:r>
            <a:r>
              <a:rPr lang="en-US" sz="2400" dirty="0"/>
              <a:t>of ensuring food security is to improve the well-being, health, and nutrition of the population.</a:t>
            </a:r>
          </a:p>
          <a:p>
            <a:endParaRPr lang="en-US" sz="2400" dirty="0"/>
          </a:p>
        </p:txBody>
      </p:sp>
      <p:sp>
        <p:nvSpPr>
          <p:cNvPr id="4" name="Slide Number Placeholder 3">
            <a:extLst>
              <a:ext uri="{FF2B5EF4-FFF2-40B4-BE49-F238E27FC236}">
                <a16:creationId xmlns:a16="http://schemas.microsoft.com/office/drawing/2014/main" id="{5ED76829-F18C-483E-A667-522B03B81646}"/>
              </a:ext>
            </a:extLst>
          </p:cNvPr>
          <p:cNvSpPr>
            <a:spLocks noGrp="1"/>
          </p:cNvSpPr>
          <p:nvPr>
            <p:ph type="sldNum" sz="quarter" idx="12"/>
          </p:nvPr>
        </p:nvSpPr>
        <p:spPr/>
        <p:txBody>
          <a:bodyPr/>
          <a:lstStyle/>
          <a:p>
            <a:fld id="{48F63A3B-78C7-47BE-AE5E-E10140E04643}" type="slidenum">
              <a:rPr lang="en-US" smtClean="0"/>
              <a:t>3</a:t>
            </a:fld>
            <a:endParaRPr lang="en-US" dirty="0"/>
          </a:p>
        </p:txBody>
      </p:sp>
    </p:spTree>
    <p:extLst>
      <p:ext uri="{BB962C8B-B14F-4D97-AF65-F5344CB8AC3E}">
        <p14:creationId xmlns:p14="http://schemas.microsoft.com/office/powerpoint/2010/main" val="118942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780106" cy="838200"/>
          </a:xfrm>
        </p:spPr>
        <p:txBody>
          <a:bodyPr>
            <a:normAutofit fontScale="90000"/>
          </a:bodyPr>
          <a:lstStyle/>
          <a:p>
            <a:r>
              <a:rPr lang="en-US" sz="3200" b="1" dirty="0">
                <a:solidFill>
                  <a:srgbClr val="439E2E"/>
                </a:solidFill>
                <a:latin typeface="+mn-lt"/>
                <a:cs typeface="Arial" charset="0"/>
              </a:rPr>
              <a:t>What Factors Affect Diet Diversity? </a:t>
            </a:r>
            <a:br>
              <a:rPr lang="en-US" sz="3200" b="1" dirty="0">
                <a:solidFill>
                  <a:srgbClr val="439E2E"/>
                </a:solidFill>
                <a:cs typeface="Arial" charset="0"/>
              </a:rPr>
            </a:br>
            <a:r>
              <a:rPr lang="en-US" sz="3200" b="1" dirty="0">
                <a:solidFill>
                  <a:srgbClr val="439E2E"/>
                </a:solidFill>
                <a:latin typeface="+mn-lt"/>
                <a:cs typeface="Arial" charset="0"/>
              </a:rPr>
              <a:t>Random-effects GLS Panel Regression Results</a:t>
            </a:r>
            <a:br>
              <a:rPr lang="en-US" sz="3200" b="1" dirty="0">
                <a:solidFill>
                  <a:srgbClr val="439E2E"/>
                </a:solidFill>
                <a:latin typeface="+mn-lt"/>
                <a:cs typeface="Arial" charset="0"/>
              </a:rPr>
            </a:br>
            <a:r>
              <a:rPr lang="en-US" sz="2400" b="1" dirty="0">
                <a:solidFill>
                  <a:schemeClr val="accent1">
                    <a:lumMod val="75000"/>
                  </a:schemeClr>
                </a:solidFill>
                <a:latin typeface="+mn-lt"/>
                <a:cs typeface="Arial" charset="0"/>
              </a:rPr>
              <a:t>Dependent variable: Food Consumption Score</a:t>
            </a:r>
            <a:endParaRPr lang="en-US" sz="2400" b="1" dirty="0">
              <a:solidFill>
                <a:srgbClr val="439E2E"/>
              </a:solidFill>
              <a:latin typeface="+mn-lt"/>
              <a:cs typeface="Arial" charset="0"/>
            </a:endParaRPr>
          </a:p>
        </p:txBody>
      </p:sp>
      <p:pic>
        <p:nvPicPr>
          <p:cNvPr id="17" name="Content Placeholder 16"/>
          <p:cNvPicPr>
            <a:picLocks noGrp="1" noChangeAspect="1"/>
          </p:cNvPicPr>
          <p:nvPr>
            <p:ph idx="1"/>
          </p:nvPr>
        </p:nvPicPr>
        <p:blipFill>
          <a:blip r:embed="rId2"/>
          <a:stretch>
            <a:fillRect/>
          </a:stretch>
        </p:blipFill>
        <p:spPr>
          <a:xfrm>
            <a:off x="550506" y="1303177"/>
            <a:ext cx="5535874" cy="5256568"/>
          </a:xfrm>
          <a:prstGeom prst="rect">
            <a:avLst/>
          </a:prstGeom>
        </p:spPr>
      </p:pic>
      <p:sp>
        <p:nvSpPr>
          <p:cNvPr id="3" name="Slide Number Placeholder 2">
            <a:extLst>
              <a:ext uri="{FF2B5EF4-FFF2-40B4-BE49-F238E27FC236}">
                <a16:creationId xmlns:a16="http://schemas.microsoft.com/office/drawing/2014/main" id="{6D537AA3-CBF1-483F-93AB-44DE009D020E}"/>
              </a:ext>
            </a:extLst>
          </p:cNvPr>
          <p:cNvSpPr>
            <a:spLocks noGrp="1"/>
          </p:cNvSpPr>
          <p:nvPr>
            <p:ph type="sldNum" sz="quarter" idx="12"/>
          </p:nvPr>
        </p:nvSpPr>
        <p:spPr/>
        <p:txBody>
          <a:bodyPr/>
          <a:lstStyle/>
          <a:p>
            <a:fld id="{48F63A3B-78C7-47BE-AE5E-E10140E04643}" type="slidenum">
              <a:rPr lang="en-US" smtClean="0"/>
              <a:t>30</a:t>
            </a:fld>
            <a:endParaRPr lang="en-US" dirty="0"/>
          </a:p>
        </p:txBody>
      </p:sp>
    </p:spTree>
    <p:extLst>
      <p:ext uri="{BB962C8B-B14F-4D97-AF65-F5344CB8AC3E}">
        <p14:creationId xmlns:p14="http://schemas.microsoft.com/office/powerpoint/2010/main" val="10608508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normAutofit/>
          </a:bodyPr>
          <a:lstStyle/>
          <a:p>
            <a:r>
              <a:rPr lang="en-US" sz="3200" b="1" dirty="0">
                <a:solidFill>
                  <a:srgbClr val="439E2E"/>
                </a:solidFill>
                <a:latin typeface="+mn-lt"/>
                <a:cs typeface="Arial" charset="0"/>
              </a:rPr>
              <a:t>What Factors Affect Diet Diversity?</a:t>
            </a:r>
          </a:p>
        </p:txBody>
      </p:sp>
      <p:sp>
        <p:nvSpPr>
          <p:cNvPr id="3" name="Content Placeholder 2"/>
          <p:cNvSpPr>
            <a:spLocks noGrp="1"/>
          </p:cNvSpPr>
          <p:nvPr>
            <p:ph idx="1"/>
          </p:nvPr>
        </p:nvSpPr>
        <p:spPr>
          <a:xfrm>
            <a:off x="457200" y="838200"/>
            <a:ext cx="8229600" cy="5334000"/>
          </a:xfrm>
        </p:spPr>
        <p:txBody>
          <a:bodyPr>
            <a:noAutofit/>
          </a:bodyPr>
          <a:lstStyle/>
          <a:p>
            <a:pPr marL="0" indent="0">
              <a:buClr>
                <a:schemeClr val="accent6"/>
              </a:buClr>
              <a:buSzPct val="100000"/>
              <a:buNone/>
            </a:pPr>
            <a:r>
              <a:rPr lang="en-US" sz="2400" dirty="0"/>
              <a:t>Using random effects panel regression, we estimated determinants of diet diversity using two different measures – FCS and HDDS. We obtain similar results from both regressions. We find that diet diversity improves if:</a:t>
            </a:r>
          </a:p>
          <a:p>
            <a:pPr>
              <a:buClr>
                <a:schemeClr val="accent6"/>
              </a:buClr>
              <a:buSzPct val="100000"/>
              <a:buFont typeface="Wingdings" panose="05000000000000000000" pitchFamily="2" charset="2"/>
              <a:buChar char="§"/>
            </a:pPr>
            <a:r>
              <a:rPr lang="en-US" sz="2400" dirty="0"/>
              <a:t>Household male head and female spouse have higher levels of education</a:t>
            </a:r>
          </a:p>
          <a:p>
            <a:pPr>
              <a:buClr>
                <a:schemeClr val="accent6"/>
              </a:buClr>
              <a:buSzPct val="100000"/>
              <a:buFont typeface="Wingdings" panose="05000000000000000000" pitchFamily="2" charset="2"/>
              <a:buChar char="§"/>
            </a:pPr>
            <a:r>
              <a:rPr lang="en-US" sz="2400" dirty="0"/>
              <a:t>Agricultural diversity increases: Household grew higher number of non rice food crops last year</a:t>
            </a:r>
          </a:p>
          <a:p>
            <a:pPr>
              <a:buClr>
                <a:schemeClr val="accent6"/>
              </a:buClr>
              <a:buSzPct val="100000"/>
              <a:buFont typeface="Wingdings" panose="05000000000000000000" pitchFamily="2" charset="2"/>
              <a:buChar char="§"/>
            </a:pPr>
            <a:r>
              <a:rPr lang="en-US" sz="2400" dirty="0"/>
              <a:t>Women are more empowered (measured by WEAI)</a:t>
            </a:r>
          </a:p>
          <a:p>
            <a:pPr>
              <a:buClr>
                <a:schemeClr val="accent6"/>
              </a:buClr>
              <a:buSzPct val="100000"/>
              <a:buFont typeface="Wingdings" panose="05000000000000000000" pitchFamily="2" charset="2"/>
              <a:buChar char="§"/>
            </a:pPr>
            <a:r>
              <a:rPr lang="en-US" sz="2400" dirty="0"/>
              <a:t>Rice price increases</a:t>
            </a:r>
          </a:p>
          <a:p>
            <a:pPr>
              <a:buClr>
                <a:schemeClr val="accent6"/>
              </a:buClr>
              <a:buSzPct val="100000"/>
              <a:buFont typeface="Wingdings" panose="05000000000000000000" pitchFamily="2" charset="2"/>
              <a:buChar char="§"/>
            </a:pPr>
            <a:r>
              <a:rPr lang="en-US" sz="2400" dirty="0"/>
              <a:t>Household have higher number of milking cows and are engaged in fisheries</a:t>
            </a:r>
          </a:p>
          <a:p>
            <a:pPr>
              <a:buClr>
                <a:schemeClr val="accent6"/>
              </a:buClr>
              <a:buSzPct val="100000"/>
              <a:buFont typeface="Wingdings" panose="05000000000000000000" pitchFamily="2" charset="2"/>
              <a:buChar char="§"/>
            </a:pPr>
            <a:r>
              <a:rPr lang="en-US" sz="2400" dirty="0"/>
              <a:t>Non-farm income share increases; have access to electricity, own cell phone and have higher asset holdings.</a:t>
            </a:r>
          </a:p>
        </p:txBody>
      </p:sp>
      <p:sp>
        <p:nvSpPr>
          <p:cNvPr id="5" name="Slide Number Placeholder 4">
            <a:extLst>
              <a:ext uri="{FF2B5EF4-FFF2-40B4-BE49-F238E27FC236}">
                <a16:creationId xmlns:a16="http://schemas.microsoft.com/office/drawing/2014/main" id="{88D05407-7E31-4976-BBF7-5C62095CEB12}"/>
              </a:ext>
            </a:extLst>
          </p:cNvPr>
          <p:cNvSpPr>
            <a:spLocks noGrp="1"/>
          </p:cNvSpPr>
          <p:nvPr>
            <p:ph type="sldNum" sz="quarter" idx="12"/>
          </p:nvPr>
        </p:nvSpPr>
        <p:spPr/>
        <p:txBody>
          <a:bodyPr/>
          <a:lstStyle/>
          <a:p>
            <a:fld id="{48F63A3B-78C7-47BE-AE5E-E10140E04643}" type="slidenum">
              <a:rPr lang="en-US" smtClean="0"/>
              <a:t>31</a:t>
            </a:fld>
            <a:endParaRPr lang="en-US" dirty="0"/>
          </a:p>
        </p:txBody>
      </p:sp>
    </p:spTree>
    <p:extLst>
      <p:ext uri="{BB962C8B-B14F-4D97-AF65-F5344CB8AC3E}">
        <p14:creationId xmlns:p14="http://schemas.microsoft.com/office/powerpoint/2010/main" val="3114361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74171"/>
            <a:ext cx="7886700" cy="775063"/>
          </a:xfrm>
        </p:spPr>
        <p:txBody>
          <a:bodyPr>
            <a:normAutofit/>
          </a:bodyPr>
          <a:lstStyle/>
          <a:p>
            <a:r>
              <a:rPr lang="en-US" sz="3200" b="1" dirty="0">
                <a:solidFill>
                  <a:srgbClr val="439E2E"/>
                </a:solidFill>
                <a:latin typeface="+mn-lt"/>
                <a:cs typeface="Arial" charset="0"/>
              </a:rPr>
              <a:t>Nutrient intakes by income groups </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001453021"/>
              </p:ext>
            </p:extLst>
          </p:nvPr>
        </p:nvGraphicFramePr>
        <p:xfrm>
          <a:off x="628650" y="1184366"/>
          <a:ext cx="7886700" cy="5171986"/>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27D6A04F-5816-40FE-B116-C624F377DB8E}"/>
              </a:ext>
            </a:extLst>
          </p:cNvPr>
          <p:cNvSpPr>
            <a:spLocks noGrp="1"/>
          </p:cNvSpPr>
          <p:nvPr>
            <p:ph type="sldNum" sz="quarter" idx="12"/>
          </p:nvPr>
        </p:nvSpPr>
        <p:spPr/>
        <p:txBody>
          <a:bodyPr/>
          <a:lstStyle/>
          <a:p>
            <a:fld id="{48F63A3B-78C7-47BE-AE5E-E10140E04643}" type="slidenum">
              <a:rPr lang="en-US" smtClean="0"/>
              <a:t>32</a:t>
            </a:fld>
            <a:endParaRPr lang="en-US" dirty="0"/>
          </a:p>
        </p:txBody>
      </p:sp>
      <p:sp>
        <p:nvSpPr>
          <p:cNvPr id="6" name="TextBox 5">
            <a:extLst>
              <a:ext uri="{FF2B5EF4-FFF2-40B4-BE49-F238E27FC236}">
                <a16:creationId xmlns:a16="http://schemas.microsoft.com/office/drawing/2014/main" id="{98E13A79-406B-4475-8BAF-093D9AFE69C0}"/>
              </a:ext>
            </a:extLst>
          </p:cNvPr>
          <p:cNvSpPr txBox="1"/>
          <p:nvPr/>
        </p:nvSpPr>
        <p:spPr>
          <a:xfrm>
            <a:off x="562947" y="6396335"/>
            <a:ext cx="6651848" cy="261610"/>
          </a:xfrm>
          <a:prstGeom prst="rect">
            <a:avLst/>
          </a:prstGeom>
          <a:noFill/>
        </p:spPr>
        <p:txBody>
          <a:bodyPr wrap="square" rtlCol="0">
            <a:spAutoFit/>
          </a:bodyPr>
          <a:lstStyle/>
          <a:p>
            <a:r>
              <a:rPr lang="en-US" sz="1050" b="1" dirty="0"/>
              <a:t>Source</a:t>
            </a:r>
            <a:r>
              <a:rPr lang="en-US" sz="1050" dirty="0"/>
              <a:t>: IFPRI BIHS 2011/12</a:t>
            </a:r>
          </a:p>
        </p:txBody>
      </p:sp>
    </p:spTree>
    <p:extLst>
      <p:ext uri="{BB962C8B-B14F-4D97-AF65-F5344CB8AC3E}">
        <p14:creationId xmlns:p14="http://schemas.microsoft.com/office/powerpoint/2010/main" val="353124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graphicEl>
                                              <a:chart seriesIdx="2"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graphicEl>
                                              <a:chart seriesIdx="3" categoryIdx="-4" bldStep="series"/>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graphicEl>
                                              <a:chart seriesIdx="4"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Chart bld="series"/>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FAE0548-E976-4082-AB40-53750318E50E}" type="slidenum">
              <a:rPr lang="en-US" smtClean="0"/>
              <a:pPr/>
              <a:t>33</a:t>
            </a:fld>
            <a:endParaRPr lang="en-US"/>
          </a:p>
        </p:txBody>
      </p:sp>
      <p:sp>
        <p:nvSpPr>
          <p:cNvPr id="4" name="Rectangle 2"/>
          <p:cNvSpPr txBox="1">
            <a:spLocks noChangeArrowheads="1"/>
          </p:cNvSpPr>
          <p:nvPr/>
        </p:nvSpPr>
        <p:spPr>
          <a:xfrm>
            <a:off x="548639" y="235132"/>
            <a:ext cx="8448645" cy="72281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rgbClr val="88A53D"/>
                </a:solidFill>
                <a:latin typeface="Arial" pitchFamily="34" charset="0"/>
                <a:ea typeface="+mj-ea"/>
                <a:cs typeface="Arial" pitchFamily="34" charset="0"/>
              </a:defRPr>
            </a:lvl1pPr>
          </a:lstStyle>
          <a:p>
            <a:r>
              <a:rPr lang="en-US" sz="2800" b="1" dirty="0">
                <a:solidFill>
                  <a:srgbClr val="439E2E"/>
                </a:solidFill>
                <a:latin typeface="+mn-lt"/>
                <a:cs typeface="Arial" charset="0"/>
              </a:rPr>
              <a:t>Males have higher calorie intake for all age groups</a:t>
            </a:r>
          </a:p>
        </p:txBody>
      </p:sp>
      <p:graphicFrame>
        <p:nvGraphicFramePr>
          <p:cNvPr id="7" name="Content Placeholder 7"/>
          <p:cNvGraphicFramePr>
            <a:graphicFrameLocks noGrp="1"/>
          </p:cNvGraphicFramePr>
          <p:nvPr>
            <p:ph idx="1"/>
            <p:extLst>
              <p:ext uri="{D42A27DB-BD31-4B8C-83A1-F6EECF244321}">
                <p14:modId xmlns:p14="http://schemas.microsoft.com/office/powerpoint/2010/main" val="2223115749"/>
              </p:ext>
            </p:extLst>
          </p:nvPr>
        </p:nvGraphicFramePr>
        <p:xfrm>
          <a:off x="354682" y="1254034"/>
          <a:ext cx="8642602" cy="546744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DCE22468-1F4B-4285-AE7D-7D54B01D7E33}"/>
              </a:ext>
            </a:extLst>
          </p:cNvPr>
          <p:cNvSpPr txBox="1"/>
          <p:nvPr/>
        </p:nvSpPr>
        <p:spPr>
          <a:xfrm>
            <a:off x="562947" y="6396335"/>
            <a:ext cx="4904792" cy="246221"/>
          </a:xfrm>
          <a:prstGeom prst="rect">
            <a:avLst/>
          </a:prstGeom>
          <a:noFill/>
        </p:spPr>
        <p:txBody>
          <a:bodyPr wrap="square" rtlCol="0">
            <a:spAutoFit/>
          </a:bodyPr>
          <a:lstStyle/>
          <a:p>
            <a:r>
              <a:rPr lang="en-US" sz="1000" b="1" dirty="0"/>
              <a:t>Source</a:t>
            </a:r>
            <a:r>
              <a:rPr lang="en-US" sz="1000" dirty="0"/>
              <a:t>: IFPRI BIHS 2011/12</a:t>
            </a:r>
          </a:p>
        </p:txBody>
      </p:sp>
    </p:spTree>
    <p:extLst>
      <p:ext uri="{BB962C8B-B14F-4D97-AF65-F5344CB8AC3E}">
        <p14:creationId xmlns:p14="http://schemas.microsoft.com/office/powerpoint/2010/main" val="3191488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chart seriesIdx="1"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series"/>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FAE0548-E976-4082-AB40-53750318E50E}" type="slidenum">
              <a:rPr lang="en-US" smtClean="0"/>
              <a:pPr/>
              <a:t>34</a:t>
            </a:fld>
            <a:endParaRPr lang="en-US"/>
          </a:p>
        </p:txBody>
      </p:sp>
      <p:sp>
        <p:nvSpPr>
          <p:cNvPr id="4" name="Rectangle 2"/>
          <p:cNvSpPr txBox="1">
            <a:spLocks noChangeArrowheads="1"/>
          </p:cNvSpPr>
          <p:nvPr/>
        </p:nvSpPr>
        <p:spPr>
          <a:xfrm>
            <a:off x="612571" y="565608"/>
            <a:ext cx="8126825" cy="635466"/>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rgbClr val="88A53D"/>
                </a:solidFill>
                <a:latin typeface="Arial" pitchFamily="34" charset="0"/>
                <a:ea typeface="+mj-ea"/>
                <a:cs typeface="Arial" pitchFamily="34" charset="0"/>
              </a:defRPr>
            </a:lvl1pPr>
          </a:lstStyle>
          <a:p>
            <a:r>
              <a:rPr lang="en-US" sz="2800" b="1" dirty="0">
                <a:solidFill>
                  <a:srgbClr val="439E2E"/>
                </a:solidFill>
                <a:latin typeface="+mn-lt"/>
                <a:cs typeface="Arial" charset="0"/>
              </a:rPr>
              <a:t>But females have slightly higher calorie adequacy</a:t>
            </a:r>
          </a:p>
          <a:p>
            <a:r>
              <a:rPr lang="en-US" sz="2000" b="1" dirty="0">
                <a:solidFill>
                  <a:schemeClr val="accent1">
                    <a:lumMod val="75000"/>
                  </a:schemeClr>
                </a:solidFill>
              </a:rPr>
              <a:t>(taking individual’s activity levels into account)</a:t>
            </a:r>
          </a:p>
        </p:txBody>
      </p:sp>
      <p:graphicFrame>
        <p:nvGraphicFramePr>
          <p:cNvPr id="7" name="Content Placeholder 7"/>
          <p:cNvGraphicFramePr>
            <a:graphicFrameLocks noGrp="1"/>
          </p:cNvGraphicFramePr>
          <p:nvPr>
            <p:ph idx="1"/>
            <p:extLst>
              <p:ext uri="{D42A27DB-BD31-4B8C-83A1-F6EECF244321}">
                <p14:modId xmlns:p14="http://schemas.microsoft.com/office/powerpoint/2010/main" val="3437085091"/>
              </p:ext>
            </p:extLst>
          </p:nvPr>
        </p:nvGraphicFramePr>
        <p:xfrm>
          <a:off x="354682" y="1557209"/>
          <a:ext cx="8642602" cy="498170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2251195C-B4A5-4DB3-934E-9DD039F446D4}"/>
              </a:ext>
            </a:extLst>
          </p:cNvPr>
          <p:cNvSpPr txBox="1"/>
          <p:nvPr/>
        </p:nvSpPr>
        <p:spPr>
          <a:xfrm>
            <a:off x="562947" y="6396335"/>
            <a:ext cx="4904792" cy="261610"/>
          </a:xfrm>
          <a:prstGeom prst="rect">
            <a:avLst/>
          </a:prstGeom>
          <a:noFill/>
        </p:spPr>
        <p:txBody>
          <a:bodyPr wrap="square" rtlCol="0">
            <a:spAutoFit/>
          </a:bodyPr>
          <a:lstStyle/>
          <a:p>
            <a:r>
              <a:rPr lang="en-US" sz="1050" b="1" dirty="0"/>
              <a:t>Source</a:t>
            </a:r>
            <a:r>
              <a:rPr lang="en-US" sz="1050" dirty="0"/>
              <a:t>: IFPRI BIHS 2011/12</a:t>
            </a:r>
          </a:p>
        </p:txBody>
      </p:sp>
    </p:spTree>
    <p:extLst>
      <p:ext uri="{BB962C8B-B14F-4D97-AF65-F5344CB8AC3E}">
        <p14:creationId xmlns:p14="http://schemas.microsoft.com/office/powerpoint/2010/main" val="152408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chart seriesIdx="1"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series"/>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ED850-6B4A-4F74-9E8B-EF61691598A2}"/>
              </a:ext>
            </a:extLst>
          </p:cNvPr>
          <p:cNvSpPr>
            <a:spLocks noGrp="1"/>
          </p:cNvSpPr>
          <p:nvPr>
            <p:ph type="title"/>
          </p:nvPr>
        </p:nvSpPr>
        <p:spPr>
          <a:xfrm>
            <a:off x="419879" y="365126"/>
            <a:ext cx="8584162" cy="1325563"/>
          </a:xfrm>
        </p:spPr>
        <p:txBody>
          <a:bodyPr/>
          <a:lstStyle/>
          <a:p>
            <a:r>
              <a:rPr lang="en-US" sz="3200" dirty="0">
                <a:solidFill>
                  <a:srgbClr val="439E2E"/>
                </a:solidFill>
                <a:latin typeface="+mn-lt"/>
                <a:ea typeface="+mj-ea"/>
                <a:cs typeface="+mj-cs"/>
              </a:rPr>
              <a:t>Desirable dietary patterns and actual food intakes</a:t>
            </a:r>
            <a:br>
              <a:rPr lang="en-US" dirty="0"/>
            </a:br>
            <a:r>
              <a:rPr lang="en-US" sz="2400" dirty="0">
                <a:solidFill>
                  <a:srgbClr val="0070C0"/>
                </a:solidFill>
                <a:latin typeface="+mn-lt"/>
                <a:ea typeface="+mj-ea"/>
                <a:cs typeface="Arial" panose="020B0604020202020204" pitchFamily="34" charset="0"/>
              </a:rPr>
              <a:t>Gaps reduced from 2011/12 to 2015</a:t>
            </a:r>
          </a:p>
        </p:txBody>
      </p:sp>
      <p:pic>
        <p:nvPicPr>
          <p:cNvPr id="5" name="Content Placeholder 4">
            <a:extLst>
              <a:ext uri="{FF2B5EF4-FFF2-40B4-BE49-F238E27FC236}">
                <a16:creationId xmlns:a16="http://schemas.microsoft.com/office/drawing/2014/main" id="{A3327111-A3E2-4C07-A2CB-B8A0F139F130}"/>
              </a:ext>
            </a:extLst>
          </p:cNvPr>
          <p:cNvPicPr>
            <a:picLocks noGrp="1" noChangeAspect="1"/>
          </p:cNvPicPr>
          <p:nvPr>
            <p:ph idx="1"/>
          </p:nvPr>
        </p:nvPicPr>
        <p:blipFill>
          <a:blip r:embed="rId3"/>
          <a:stretch>
            <a:fillRect/>
          </a:stretch>
        </p:blipFill>
        <p:spPr>
          <a:xfrm>
            <a:off x="1065654" y="1539550"/>
            <a:ext cx="7105998" cy="4473949"/>
          </a:xfrm>
          <a:prstGeom prst="rect">
            <a:avLst/>
          </a:prstGeom>
        </p:spPr>
      </p:pic>
      <p:sp>
        <p:nvSpPr>
          <p:cNvPr id="6" name="TextBox 5">
            <a:extLst>
              <a:ext uri="{FF2B5EF4-FFF2-40B4-BE49-F238E27FC236}">
                <a16:creationId xmlns:a16="http://schemas.microsoft.com/office/drawing/2014/main" id="{8D7B460D-4BB9-423B-B1D0-6886E391FF46}"/>
              </a:ext>
            </a:extLst>
          </p:cNvPr>
          <p:cNvSpPr txBox="1"/>
          <p:nvPr/>
        </p:nvSpPr>
        <p:spPr>
          <a:xfrm>
            <a:off x="609600" y="6292318"/>
            <a:ext cx="4615154" cy="538609"/>
          </a:xfrm>
          <a:prstGeom prst="rect">
            <a:avLst/>
          </a:prstGeom>
          <a:noFill/>
        </p:spPr>
        <p:txBody>
          <a:bodyPr wrap="square" rtlCol="0">
            <a:spAutoFit/>
          </a:bodyPr>
          <a:lstStyle/>
          <a:p>
            <a:pPr defTabSz="685800"/>
            <a:r>
              <a:rPr lang="en-US" sz="1000" b="1" dirty="0">
                <a:latin typeface="Calibri" panose="020F0502020204030204"/>
              </a:rPr>
              <a:t>Source a: </a:t>
            </a:r>
            <a:r>
              <a:rPr lang="en-US" sz="1000" dirty="0">
                <a:latin typeface="Calibri" panose="020F0502020204030204"/>
              </a:rPr>
              <a:t>Desirable Dietary Patterns (DDP) 2013</a:t>
            </a:r>
          </a:p>
          <a:p>
            <a:pPr defTabSz="685800"/>
            <a:r>
              <a:rPr lang="en-US" sz="1000" b="1" dirty="0">
                <a:latin typeface="Calibri" panose="020F0502020204030204"/>
              </a:rPr>
              <a:t>Source b: </a:t>
            </a:r>
            <a:r>
              <a:rPr lang="en-US" sz="1000" dirty="0">
                <a:latin typeface="Calibri" panose="020F0502020204030204"/>
              </a:rPr>
              <a:t>IFPRI BIHS 2011 and 2015</a:t>
            </a:r>
          </a:p>
          <a:p>
            <a:pPr defTabSz="685800"/>
            <a:endParaRPr lang="en-US" sz="900" b="1" dirty="0">
              <a:solidFill>
                <a:srgbClr val="435464"/>
              </a:solidFill>
              <a:latin typeface="Calibri" panose="020F0502020204030204"/>
            </a:endParaRPr>
          </a:p>
        </p:txBody>
      </p:sp>
      <p:sp>
        <p:nvSpPr>
          <p:cNvPr id="4" name="Slide Number Placeholder 3">
            <a:extLst>
              <a:ext uri="{FF2B5EF4-FFF2-40B4-BE49-F238E27FC236}">
                <a16:creationId xmlns:a16="http://schemas.microsoft.com/office/drawing/2014/main" id="{8F58AE61-EE55-4AB6-8E99-40BA5A6714D4}"/>
              </a:ext>
            </a:extLst>
          </p:cNvPr>
          <p:cNvSpPr>
            <a:spLocks noGrp="1"/>
          </p:cNvSpPr>
          <p:nvPr>
            <p:ph type="sldNum" sz="quarter" idx="4"/>
          </p:nvPr>
        </p:nvSpPr>
        <p:spPr>
          <a:xfrm>
            <a:off x="4269398" y="6274328"/>
            <a:ext cx="2057400" cy="365125"/>
          </a:xfrm>
        </p:spPr>
        <p:txBody>
          <a:bodyPr/>
          <a:lstStyle/>
          <a:p>
            <a:fld id="{1514C31E-DA4C-F44D-B44A-157C5C055EA1}" type="slidenum">
              <a:rPr lang="en-US" sz="1200" smtClean="0"/>
              <a:pPr/>
              <a:t>35</a:t>
            </a:fld>
            <a:endParaRPr lang="en-US" dirty="0"/>
          </a:p>
        </p:txBody>
      </p:sp>
      <p:sp>
        <p:nvSpPr>
          <p:cNvPr id="7" name="Rectangle 6">
            <a:extLst>
              <a:ext uri="{FF2B5EF4-FFF2-40B4-BE49-F238E27FC236}">
                <a16:creationId xmlns:a16="http://schemas.microsoft.com/office/drawing/2014/main" id="{01F00090-25A4-47BC-81E6-3E189A0CDF35}"/>
              </a:ext>
            </a:extLst>
          </p:cNvPr>
          <p:cNvSpPr/>
          <p:nvPr/>
        </p:nvSpPr>
        <p:spPr>
          <a:xfrm>
            <a:off x="1733549" y="3657600"/>
            <a:ext cx="6429375" cy="752475"/>
          </a:xfrm>
          <a:prstGeom prst="rect">
            <a:avLst/>
          </a:prstGeom>
          <a:noFill/>
          <a:ln w="19050">
            <a:solidFill>
              <a:srgbClr val="439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C5ACC6A-35DC-4280-A009-226FBD0F2D72}"/>
              </a:ext>
            </a:extLst>
          </p:cNvPr>
          <p:cNvSpPr/>
          <p:nvPr/>
        </p:nvSpPr>
        <p:spPr>
          <a:xfrm>
            <a:off x="3862385" y="3657600"/>
            <a:ext cx="1085851" cy="75247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824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AF3FC5B-1645-4C0B-8153-86FEFC531ACF}"/>
              </a:ext>
            </a:extLst>
          </p:cNvPr>
          <p:cNvSpPr>
            <a:spLocks noGrp="1"/>
          </p:cNvSpPr>
          <p:nvPr>
            <p:ph type="sldNum" sz="quarter" idx="4294967295"/>
          </p:nvPr>
        </p:nvSpPr>
        <p:spPr>
          <a:xfrm>
            <a:off x="0" y="6351588"/>
            <a:ext cx="2057400" cy="365125"/>
          </a:xfrm>
        </p:spPr>
        <p:txBody>
          <a:bodyPr/>
          <a:lstStyle/>
          <a:p>
            <a:fld id="{48F63A3B-78C7-47BE-AE5E-E10140E04643}" type="slidenum">
              <a:rPr lang="en-US" smtClean="0"/>
              <a:pPr/>
              <a:t>36</a:t>
            </a:fld>
            <a:endParaRPr lang="en-US" dirty="0"/>
          </a:p>
        </p:txBody>
      </p:sp>
      <p:sp>
        <p:nvSpPr>
          <p:cNvPr id="2" name="TextBox 1">
            <a:extLst>
              <a:ext uri="{FF2B5EF4-FFF2-40B4-BE49-F238E27FC236}">
                <a16:creationId xmlns:a16="http://schemas.microsoft.com/office/drawing/2014/main" id="{1120B327-B994-4F4E-9AF4-DFA0E1F1EC34}"/>
              </a:ext>
            </a:extLst>
          </p:cNvPr>
          <p:cNvSpPr txBox="1"/>
          <p:nvPr/>
        </p:nvSpPr>
        <p:spPr>
          <a:xfrm>
            <a:off x="1791478" y="2369976"/>
            <a:ext cx="6941975" cy="1261884"/>
          </a:xfrm>
          <a:prstGeom prst="rect">
            <a:avLst/>
          </a:prstGeom>
          <a:noFill/>
        </p:spPr>
        <p:txBody>
          <a:bodyPr wrap="square" rtlCol="0">
            <a:spAutoFit/>
          </a:bodyPr>
          <a:lstStyle/>
          <a:p>
            <a:r>
              <a:rPr lang="en-US" sz="4000" b="1" dirty="0"/>
              <a:t>Addressing Food Availability: </a:t>
            </a:r>
            <a:r>
              <a:rPr lang="en-US" sz="3600" b="1" i="1" dirty="0"/>
              <a:t>Nutrition-Sensitive Agriculture</a:t>
            </a:r>
            <a:endParaRPr lang="en-US" sz="4000" b="1" i="1" dirty="0"/>
          </a:p>
        </p:txBody>
      </p:sp>
    </p:spTree>
    <p:extLst>
      <p:ext uri="{BB962C8B-B14F-4D97-AF65-F5344CB8AC3E}">
        <p14:creationId xmlns:p14="http://schemas.microsoft.com/office/powerpoint/2010/main" val="31504123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94360" y="230908"/>
            <a:ext cx="8549640" cy="681072"/>
          </a:xfrm>
        </p:spPr>
        <p:txBody>
          <a:bodyPr>
            <a:noAutofit/>
          </a:bodyPr>
          <a:lstStyle/>
          <a:p>
            <a:r>
              <a:rPr lang="en-US" sz="3200" b="1" dirty="0">
                <a:solidFill>
                  <a:srgbClr val="439E2E"/>
                </a:solidFill>
                <a:latin typeface="+mn-lt"/>
                <a:cs typeface="Arial" charset="0"/>
              </a:rPr>
              <a:t>Most farmers grow one crop – Rice </a:t>
            </a:r>
            <a:br>
              <a:rPr lang="en-US" sz="3200" b="1" dirty="0">
                <a:solidFill>
                  <a:srgbClr val="439E2E"/>
                </a:solidFill>
                <a:latin typeface="+mn-lt"/>
                <a:cs typeface="Arial" charset="0"/>
              </a:rPr>
            </a:br>
            <a:endParaRPr lang="en-US" sz="2000" b="1" dirty="0">
              <a:solidFill>
                <a:srgbClr val="439E2E"/>
              </a:solidFill>
              <a:latin typeface="+mn-lt"/>
              <a:cs typeface="Arial" charset="0"/>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777991055"/>
              </p:ext>
            </p:extLst>
          </p:nvPr>
        </p:nvGraphicFramePr>
        <p:xfrm>
          <a:off x="419725" y="911980"/>
          <a:ext cx="8499423" cy="544437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F25BE49B-E49E-4E1C-A1BA-80102D358626}"/>
              </a:ext>
            </a:extLst>
          </p:cNvPr>
          <p:cNvSpPr txBox="1"/>
          <p:nvPr/>
        </p:nvSpPr>
        <p:spPr>
          <a:xfrm>
            <a:off x="562947" y="6396335"/>
            <a:ext cx="4904792" cy="246221"/>
          </a:xfrm>
          <a:prstGeom prst="rect">
            <a:avLst/>
          </a:prstGeom>
          <a:noFill/>
        </p:spPr>
        <p:txBody>
          <a:bodyPr wrap="square" rtlCol="0">
            <a:spAutoFit/>
          </a:bodyPr>
          <a:lstStyle/>
          <a:p>
            <a:r>
              <a:rPr lang="en-US" sz="1000" b="1" dirty="0"/>
              <a:t>Source</a:t>
            </a:r>
            <a:r>
              <a:rPr lang="en-US" sz="1000" dirty="0"/>
              <a:t>: IFPRI BIHS 2011/12</a:t>
            </a:r>
          </a:p>
        </p:txBody>
      </p:sp>
      <p:sp>
        <p:nvSpPr>
          <p:cNvPr id="3" name="Slide Number Placeholder 2">
            <a:extLst>
              <a:ext uri="{FF2B5EF4-FFF2-40B4-BE49-F238E27FC236}">
                <a16:creationId xmlns:a16="http://schemas.microsoft.com/office/drawing/2014/main" id="{792855F9-8D83-4A19-8BEC-F92D2A068D22}"/>
              </a:ext>
            </a:extLst>
          </p:cNvPr>
          <p:cNvSpPr>
            <a:spLocks noGrp="1"/>
          </p:cNvSpPr>
          <p:nvPr>
            <p:ph type="sldNum" sz="quarter" idx="12"/>
          </p:nvPr>
        </p:nvSpPr>
        <p:spPr/>
        <p:txBody>
          <a:bodyPr/>
          <a:lstStyle/>
          <a:p>
            <a:fld id="{48F63A3B-78C7-47BE-AE5E-E10140E04643}" type="slidenum">
              <a:rPr lang="en-US" smtClean="0"/>
              <a:t>37</a:t>
            </a:fld>
            <a:endParaRPr lang="en-US" dirty="0"/>
          </a:p>
        </p:txBody>
      </p:sp>
    </p:spTree>
    <p:extLst>
      <p:ext uri="{BB962C8B-B14F-4D97-AF65-F5344CB8AC3E}">
        <p14:creationId xmlns:p14="http://schemas.microsoft.com/office/powerpoint/2010/main" val="167475929"/>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chart seriesIdx="0"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Chart bld="series"/>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13805" y="278675"/>
            <a:ext cx="8442095" cy="923108"/>
          </a:xfrm>
        </p:spPr>
        <p:txBody>
          <a:bodyPr>
            <a:noAutofit/>
          </a:bodyPr>
          <a:lstStyle/>
          <a:p>
            <a:r>
              <a:rPr lang="en-US" sz="3200" b="1" dirty="0">
                <a:solidFill>
                  <a:srgbClr val="439E2E"/>
                </a:solidFill>
                <a:latin typeface="+mn-lt"/>
                <a:cs typeface="Arial" charset="0"/>
              </a:rPr>
              <a:t>Overwhelming dominance of rice in diet </a:t>
            </a:r>
            <a:br>
              <a:rPr lang="en-US" sz="3200" b="1" dirty="0">
                <a:solidFill>
                  <a:srgbClr val="C00000"/>
                </a:solidFill>
              </a:rPr>
            </a:br>
            <a:r>
              <a:rPr lang="en-US" sz="2000" b="1" dirty="0">
                <a:solidFill>
                  <a:srgbClr val="0070C0"/>
                </a:solidFill>
                <a:latin typeface="Arial" charset="0"/>
                <a:cs typeface="Arial" charset="0"/>
              </a:rPr>
              <a:t>Share of nutrient from rice of total nutrient intake</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133287967"/>
              </p:ext>
            </p:extLst>
          </p:nvPr>
        </p:nvGraphicFramePr>
        <p:xfrm>
          <a:off x="304800" y="1481092"/>
          <a:ext cx="8534400" cy="495546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E5D6CC21-F013-4D74-8A99-BCF45BAF0F9E}"/>
              </a:ext>
            </a:extLst>
          </p:cNvPr>
          <p:cNvSpPr txBox="1"/>
          <p:nvPr/>
        </p:nvSpPr>
        <p:spPr>
          <a:xfrm>
            <a:off x="562947" y="6396335"/>
            <a:ext cx="6651848" cy="246221"/>
          </a:xfrm>
          <a:prstGeom prst="rect">
            <a:avLst/>
          </a:prstGeom>
          <a:noFill/>
        </p:spPr>
        <p:txBody>
          <a:bodyPr wrap="square" rtlCol="0">
            <a:spAutoFit/>
          </a:bodyPr>
          <a:lstStyle/>
          <a:p>
            <a:r>
              <a:rPr lang="en-US" sz="1000" b="1" dirty="0"/>
              <a:t>Source</a:t>
            </a:r>
            <a:r>
              <a:rPr lang="en-US" sz="1000" dirty="0"/>
              <a:t>: IFPRI BIHS 2011/12</a:t>
            </a:r>
          </a:p>
        </p:txBody>
      </p:sp>
      <p:sp>
        <p:nvSpPr>
          <p:cNvPr id="3" name="Slide Number Placeholder 2">
            <a:extLst>
              <a:ext uri="{FF2B5EF4-FFF2-40B4-BE49-F238E27FC236}">
                <a16:creationId xmlns:a16="http://schemas.microsoft.com/office/drawing/2014/main" id="{4D11947C-C86E-4236-82AA-837BF6B5CB96}"/>
              </a:ext>
            </a:extLst>
          </p:cNvPr>
          <p:cNvSpPr>
            <a:spLocks noGrp="1"/>
          </p:cNvSpPr>
          <p:nvPr>
            <p:ph type="sldNum" sz="quarter" idx="12"/>
          </p:nvPr>
        </p:nvSpPr>
        <p:spPr/>
        <p:txBody>
          <a:bodyPr/>
          <a:lstStyle/>
          <a:p>
            <a:fld id="{48F63A3B-78C7-47BE-AE5E-E10140E04643}" type="slidenum">
              <a:rPr lang="en-US" smtClean="0"/>
              <a:t>38</a:t>
            </a:fld>
            <a:endParaRPr lang="en-US" dirty="0"/>
          </a:p>
        </p:txBody>
      </p:sp>
    </p:spTree>
    <p:extLst>
      <p:ext uri="{BB962C8B-B14F-4D97-AF65-F5344CB8AC3E}">
        <p14:creationId xmlns:p14="http://schemas.microsoft.com/office/powerpoint/2010/main" val="3778749417"/>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8">
                                            <p:graphicEl>
                                              <a:chart seriesIdx="0" categoryIdx="0" bldStep="ptIn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8">
                                            <p:graphicEl>
                                              <a:chart seriesIdx="1" categoryIdx="0" bldStep="ptIn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8">
                                            <p:graphicEl>
                                              <a:chart seriesIdx="2" categoryIdx="0" bldStep="ptIn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8">
                                            <p:graphicEl>
                                              <a:chart seriesIdx="0" categoryIdx="1" bldStep="ptInCategory"/>
                                            </p:graphicEl>
                                          </p:spTgt>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8">
                                            <p:graphicEl>
                                              <a:chart seriesIdx="1" categoryIdx="1" bldStep="ptInCategory"/>
                                            </p:graphicEl>
                                          </p:spTgt>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8">
                                            <p:graphicEl>
                                              <a:chart seriesIdx="2" categoryIdx="1" bldStep="ptInCategory"/>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8">
                                            <p:graphicEl>
                                              <a:chart seriesIdx="0" categoryIdx="2" bldStep="ptInCategory"/>
                                            </p:graphicEl>
                                          </p:spTgt>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1" nodeType="afterEffect">
                                  <p:stCondLst>
                                    <p:cond delay="0"/>
                                  </p:stCondLst>
                                  <p:childTnLst>
                                    <p:set>
                                      <p:cBhvr>
                                        <p:cTn id="33" dur="1" fill="hold">
                                          <p:stCondLst>
                                            <p:cond delay="0"/>
                                          </p:stCondLst>
                                        </p:cTn>
                                        <p:tgtEl>
                                          <p:spTgt spid="8">
                                            <p:graphicEl>
                                              <a:chart seriesIdx="1" categoryIdx="2" bldStep="ptInCategory"/>
                                            </p:graphicEl>
                                          </p:spTgt>
                                        </p:tgtEl>
                                        <p:attrNameLst>
                                          <p:attrName>style.visibility</p:attrName>
                                        </p:attrNameLst>
                                      </p:cBhvr>
                                      <p:to>
                                        <p:strVal val="visible"/>
                                      </p:to>
                                    </p:set>
                                  </p:childTnLst>
                                </p:cTn>
                              </p:par>
                              <p:par>
                                <p:cTn id="34" presetID="1" presetClass="entr" presetSubtype="0" fill="hold" grpId="1" nodeType="withEffect">
                                  <p:stCondLst>
                                    <p:cond delay="0"/>
                                  </p:stCondLst>
                                  <p:childTnLst>
                                    <p:set>
                                      <p:cBhvr>
                                        <p:cTn id="35" dur="1" fill="hold">
                                          <p:stCondLst>
                                            <p:cond delay="0"/>
                                          </p:stCondLst>
                                        </p:cTn>
                                        <p:tgtEl>
                                          <p:spTgt spid="8">
                                            <p:graphicEl>
                                              <a:chart seriesIdx="2" categoryIdx="2" bldStep="ptInCategory"/>
                                            </p:graphic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1" nodeType="clickEffect">
                                  <p:stCondLst>
                                    <p:cond delay="0"/>
                                  </p:stCondLst>
                                  <p:childTnLst>
                                    <p:set>
                                      <p:cBhvr>
                                        <p:cTn id="39" dur="1" fill="hold">
                                          <p:stCondLst>
                                            <p:cond delay="0"/>
                                          </p:stCondLst>
                                        </p:cTn>
                                        <p:tgtEl>
                                          <p:spTgt spid="8">
                                            <p:graphicEl>
                                              <a:chart seriesIdx="0" categoryIdx="3" bldStep="ptInCategory"/>
                                            </p:graphicEl>
                                          </p:spTgt>
                                        </p:tgtEl>
                                        <p:attrNameLst>
                                          <p:attrName>style.visibility</p:attrName>
                                        </p:attrNameLst>
                                      </p:cBhvr>
                                      <p:to>
                                        <p:strVal val="visible"/>
                                      </p:to>
                                    </p:set>
                                  </p:childTnLst>
                                </p:cTn>
                              </p:par>
                              <p:par>
                                <p:cTn id="40" presetID="1" presetClass="entr" presetSubtype="0" fill="hold" grpId="1" nodeType="withEffect">
                                  <p:stCondLst>
                                    <p:cond delay="0"/>
                                  </p:stCondLst>
                                  <p:childTnLst>
                                    <p:set>
                                      <p:cBhvr>
                                        <p:cTn id="41" dur="1" fill="hold">
                                          <p:stCondLst>
                                            <p:cond delay="0"/>
                                          </p:stCondLst>
                                        </p:cTn>
                                        <p:tgtEl>
                                          <p:spTgt spid="8">
                                            <p:graphicEl>
                                              <a:chart seriesIdx="1" categoryIdx="3" bldStep="ptInCategory"/>
                                            </p:graphicEl>
                                          </p:spTgt>
                                        </p:tgtEl>
                                        <p:attrNameLst>
                                          <p:attrName>style.visibility</p:attrName>
                                        </p:attrNameLst>
                                      </p:cBhvr>
                                      <p:to>
                                        <p:strVal val="visible"/>
                                      </p:to>
                                    </p:set>
                                  </p:childTnLst>
                                </p:cTn>
                              </p:par>
                              <p:par>
                                <p:cTn id="42" presetID="1" presetClass="entr" presetSubtype="0" fill="hold" grpId="1" nodeType="withEffect">
                                  <p:stCondLst>
                                    <p:cond delay="0"/>
                                  </p:stCondLst>
                                  <p:childTnLst>
                                    <p:set>
                                      <p:cBhvr>
                                        <p:cTn id="43" dur="1" fill="hold">
                                          <p:stCondLst>
                                            <p:cond delay="0"/>
                                          </p:stCondLst>
                                        </p:cTn>
                                        <p:tgtEl>
                                          <p:spTgt spid="8">
                                            <p:graphicEl>
                                              <a:chart seriesIdx="2" categoryIdx="3" bldStep="ptInCategory"/>
                                            </p:graphicEl>
                                          </p:spTgt>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8">
                                            <p:graphicEl>
                                              <a:chart seriesIdx="-3" categoryIdx="-3" bldStep="gridLegend"/>
                                            </p:graphicEl>
                                          </p:spTgt>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8">
                                            <p:graphicEl>
                                              <a:chart seriesIdx="0" categoryIdx="0" bldStep="ptIn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categoryEl"/>
        </p:bldSub>
      </p:bldGraphic>
      <p:bldGraphic spid="8" grpId="1" uiExpand="1">
        <p:bldSub>
          <a:bldChart bld="categoryEl"/>
        </p:bldSub>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1186649345"/>
              </p:ext>
            </p:extLst>
          </p:nvPr>
        </p:nvGraphicFramePr>
        <p:xfrm>
          <a:off x="456888" y="1389734"/>
          <a:ext cx="8546841" cy="5173736"/>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624840" y="137160"/>
            <a:ext cx="8229600" cy="947192"/>
          </a:xfrm>
        </p:spPr>
        <p:txBody>
          <a:bodyPr>
            <a:noAutofit/>
          </a:bodyPr>
          <a:lstStyle/>
          <a:p>
            <a:r>
              <a:rPr lang="en-US" sz="2800" b="1" dirty="0">
                <a:solidFill>
                  <a:srgbClr val="439E2E"/>
                </a:solidFill>
                <a:latin typeface="+mn-lt"/>
                <a:cs typeface="Arial" charset="0"/>
              </a:rPr>
              <a:t>Share of Rice Decreased and Non-Rice Food Crops Increased in Total Cropped Area</a:t>
            </a:r>
          </a:p>
        </p:txBody>
      </p:sp>
      <p:sp>
        <p:nvSpPr>
          <p:cNvPr id="5" name="TextBox 4">
            <a:extLst>
              <a:ext uri="{FF2B5EF4-FFF2-40B4-BE49-F238E27FC236}">
                <a16:creationId xmlns:a16="http://schemas.microsoft.com/office/drawing/2014/main" id="{29648B7B-2485-4BFD-8A12-BC6CD80A514D}"/>
              </a:ext>
            </a:extLst>
          </p:cNvPr>
          <p:cNvSpPr txBox="1"/>
          <p:nvPr/>
        </p:nvSpPr>
        <p:spPr>
          <a:xfrm>
            <a:off x="562947" y="6396335"/>
            <a:ext cx="4904792" cy="246221"/>
          </a:xfrm>
          <a:prstGeom prst="rect">
            <a:avLst/>
          </a:prstGeom>
          <a:noFill/>
        </p:spPr>
        <p:txBody>
          <a:bodyPr wrap="square" rtlCol="0">
            <a:spAutoFit/>
          </a:bodyPr>
          <a:lstStyle/>
          <a:p>
            <a:r>
              <a:rPr lang="en-US" sz="1000" b="1" dirty="0"/>
              <a:t>Source</a:t>
            </a:r>
            <a:r>
              <a:rPr lang="en-US" sz="1000" dirty="0"/>
              <a:t>: IFPRI BIHS 2011/12 and 2015</a:t>
            </a:r>
          </a:p>
        </p:txBody>
      </p:sp>
      <p:sp>
        <p:nvSpPr>
          <p:cNvPr id="4" name="Slide Number Placeholder 3">
            <a:extLst>
              <a:ext uri="{FF2B5EF4-FFF2-40B4-BE49-F238E27FC236}">
                <a16:creationId xmlns:a16="http://schemas.microsoft.com/office/drawing/2014/main" id="{1616070C-BB5D-4470-BA99-89E889C20CCE}"/>
              </a:ext>
            </a:extLst>
          </p:cNvPr>
          <p:cNvSpPr>
            <a:spLocks noGrp="1"/>
          </p:cNvSpPr>
          <p:nvPr>
            <p:ph type="sldNum" sz="quarter" idx="12"/>
          </p:nvPr>
        </p:nvSpPr>
        <p:spPr/>
        <p:txBody>
          <a:bodyPr/>
          <a:lstStyle/>
          <a:p>
            <a:fld id="{48F63A3B-78C7-47BE-AE5E-E10140E04643}" type="slidenum">
              <a:rPr lang="en-US" smtClean="0"/>
              <a:t>39</a:t>
            </a:fld>
            <a:endParaRPr lang="en-US" dirty="0"/>
          </a:p>
        </p:txBody>
      </p:sp>
    </p:spTree>
    <p:extLst>
      <p:ext uri="{BB962C8B-B14F-4D97-AF65-F5344CB8AC3E}">
        <p14:creationId xmlns:p14="http://schemas.microsoft.com/office/powerpoint/2010/main" val="3634084180"/>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chart seriesIdx="1"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Chart bld="series"/>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92814-19C7-4034-81A6-306F4010AC2E}"/>
              </a:ext>
            </a:extLst>
          </p:cNvPr>
          <p:cNvSpPr>
            <a:spLocks noGrp="1"/>
          </p:cNvSpPr>
          <p:nvPr>
            <p:ph type="title"/>
          </p:nvPr>
        </p:nvSpPr>
        <p:spPr/>
        <p:txBody>
          <a:bodyPr/>
          <a:lstStyle/>
          <a:p>
            <a:r>
              <a:rPr lang="en-US" sz="3200" b="1" dirty="0">
                <a:solidFill>
                  <a:srgbClr val="439E2E"/>
                </a:solidFill>
                <a:latin typeface="+mn-lt"/>
              </a:rPr>
              <a:t>Conceptual Framework</a:t>
            </a:r>
          </a:p>
        </p:txBody>
      </p:sp>
      <p:sp>
        <p:nvSpPr>
          <p:cNvPr id="4" name="Slide Number Placeholder 3">
            <a:extLst>
              <a:ext uri="{FF2B5EF4-FFF2-40B4-BE49-F238E27FC236}">
                <a16:creationId xmlns:a16="http://schemas.microsoft.com/office/drawing/2014/main" id="{D4812A50-F480-4ECB-A5CB-D9E517255CEF}"/>
              </a:ext>
            </a:extLst>
          </p:cNvPr>
          <p:cNvSpPr>
            <a:spLocks noGrp="1"/>
          </p:cNvSpPr>
          <p:nvPr>
            <p:ph type="sldNum" sz="quarter" idx="12"/>
          </p:nvPr>
        </p:nvSpPr>
        <p:spPr/>
        <p:txBody>
          <a:bodyPr/>
          <a:lstStyle/>
          <a:p>
            <a:fld id="{48F63A3B-78C7-47BE-AE5E-E10140E04643}" type="slidenum">
              <a:rPr lang="en-US" smtClean="0"/>
              <a:pPr/>
              <a:t>4</a:t>
            </a:fld>
            <a:endParaRPr lang="en-US" dirty="0"/>
          </a:p>
        </p:txBody>
      </p:sp>
      <p:graphicFrame>
        <p:nvGraphicFramePr>
          <p:cNvPr id="5" name="Diagram 4">
            <a:extLst>
              <a:ext uri="{FF2B5EF4-FFF2-40B4-BE49-F238E27FC236}">
                <a16:creationId xmlns:a16="http://schemas.microsoft.com/office/drawing/2014/main" id="{ADDA328D-9AED-4056-81EB-963C61073ADB}"/>
              </a:ext>
            </a:extLst>
          </p:cNvPr>
          <p:cNvGraphicFramePr/>
          <p:nvPr>
            <p:extLst>
              <p:ext uri="{D42A27DB-BD31-4B8C-83A1-F6EECF244321}">
                <p14:modId xmlns:p14="http://schemas.microsoft.com/office/powerpoint/2010/main" val="2795790377"/>
              </p:ext>
            </p:extLst>
          </p:nvPr>
        </p:nvGraphicFramePr>
        <p:xfrm>
          <a:off x="993774" y="2955681"/>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Straight Arrow Connector 6">
            <a:extLst>
              <a:ext uri="{FF2B5EF4-FFF2-40B4-BE49-F238E27FC236}">
                <a16:creationId xmlns:a16="http://schemas.microsoft.com/office/drawing/2014/main" id="{185CE80F-C7A8-4B23-A875-422948B03071}"/>
              </a:ext>
            </a:extLst>
          </p:cNvPr>
          <p:cNvCxnSpPr>
            <a:cxnSpLocks/>
          </p:cNvCxnSpPr>
          <p:nvPr/>
        </p:nvCxnSpPr>
        <p:spPr>
          <a:xfrm flipV="1">
            <a:off x="1876425" y="3454524"/>
            <a:ext cx="0" cy="51435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30A7179-233C-4F05-9DAA-A026F0912350}"/>
              </a:ext>
            </a:extLst>
          </p:cNvPr>
          <p:cNvCxnSpPr>
            <a:cxnSpLocks/>
          </p:cNvCxnSpPr>
          <p:nvPr/>
        </p:nvCxnSpPr>
        <p:spPr>
          <a:xfrm flipV="1">
            <a:off x="3317875" y="3454524"/>
            <a:ext cx="0" cy="51435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DB6F018-B348-4132-9319-4511080D897F}"/>
              </a:ext>
            </a:extLst>
          </p:cNvPr>
          <p:cNvCxnSpPr>
            <a:cxnSpLocks/>
          </p:cNvCxnSpPr>
          <p:nvPr/>
        </p:nvCxnSpPr>
        <p:spPr>
          <a:xfrm flipV="1">
            <a:off x="4759325" y="3454524"/>
            <a:ext cx="0" cy="51435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3A9956A-50D4-45D0-92C9-F0F93E9D68B5}"/>
              </a:ext>
            </a:extLst>
          </p:cNvPr>
          <p:cNvCxnSpPr>
            <a:cxnSpLocks/>
          </p:cNvCxnSpPr>
          <p:nvPr/>
        </p:nvCxnSpPr>
        <p:spPr>
          <a:xfrm flipV="1">
            <a:off x="6200775" y="3454524"/>
            <a:ext cx="0" cy="51435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50FCF256-F269-436C-9F99-353BFA889B60}"/>
              </a:ext>
            </a:extLst>
          </p:cNvPr>
          <p:cNvSpPr/>
          <p:nvPr/>
        </p:nvSpPr>
        <p:spPr>
          <a:xfrm>
            <a:off x="1228725" y="2657356"/>
            <a:ext cx="5429250" cy="617169"/>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dirty="0">
                <a:solidFill>
                  <a:schemeClr val="tx1"/>
                </a:solidFill>
              </a:rPr>
              <a:t>Food/Nutrient Intake		Health</a:t>
            </a:r>
          </a:p>
        </p:txBody>
      </p:sp>
      <p:sp>
        <p:nvSpPr>
          <p:cNvPr id="12" name="Rectangle: Rounded Corners 11">
            <a:extLst>
              <a:ext uri="{FF2B5EF4-FFF2-40B4-BE49-F238E27FC236}">
                <a16:creationId xmlns:a16="http://schemas.microsoft.com/office/drawing/2014/main" id="{FE3A5DEF-EEAA-483E-A8B4-1504AF54544E}"/>
              </a:ext>
            </a:extLst>
          </p:cNvPr>
          <p:cNvSpPr/>
          <p:nvPr/>
        </p:nvSpPr>
        <p:spPr>
          <a:xfrm>
            <a:off x="2257425" y="1690689"/>
            <a:ext cx="3371850" cy="65722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dirty="0"/>
              <a:t>Child Nutrition</a:t>
            </a:r>
          </a:p>
        </p:txBody>
      </p:sp>
      <p:sp>
        <p:nvSpPr>
          <p:cNvPr id="18" name="Right Brace 17">
            <a:extLst>
              <a:ext uri="{FF2B5EF4-FFF2-40B4-BE49-F238E27FC236}">
                <a16:creationId xmlns:a16="http://schemas.microsoft.com/office/drawing/2014/main" id="{EED5F298-5727-4734-8A7D-E741179013C6}"/>
              </a:ext>
            </a:extLst>
          </p:cNvPr>
          <p:cNvSpPr/>
          <p:nvPr/>
        </p:nvSpPr>
        <p:spPr>
          <a:xfrm>
            <a:off x="7089774" y="4319466"/>
            <a:ext cx="590550" cy="1670225"/>
          </a:xfrm>
          <a:prstGeom prst="rightBrace">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19" name="Right Brace 18">
            <a:extLst>
              <a:ext uri="{FF2B5EF4-FFF2-40B4-BE49-F238E27FC236}">
                <a16:creationId xmlns:a16="http://schemas.microsoft.com/office/drawing/2014/main" id="{E8408BA2-5D82-4C59-89C7-0C941C212E5B}"/>
              </a:ext>
            </a:extLst>
          </p:cNvPr>
          <p:cNvSpPr/>
          <p:nvPr/>
        </p:nvSpPr>
        <p:spPr>
          <a:xfrm>
            <a:off x="7089774" y="2347913"/>
            <a:ext cx="590550" cy="1363785"/>
          </a:xfrm>
          <a:prstGeom prst="rightBrace">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21" name="TextBox 20">
            <a:extLst>
              <a:ext uri="{FF2B5EF4-FFF2-40B4-BE49-F238E27FC236}">
                <a16:creationId xmlns:a16="http://schemas.microsoft.com/office/drawing/2014/main" id="{2B148C7E-9877-4A62-871A-130EB85FC722}"/>
              </a:ext>
            </a:extLst>
          </p:cNvPr>
          <p:cNvSpPr txBox="1"/>
          <p:nvPr/>
        </p:nvSpPr>
        <p:spPr>
          <a:xfrm>
            <a:off x="562947" y="6396335"/>
            <a:ext cx="6651848" cy="261610"/>
          </a:xfrm>
          <a:prstGeom prst="rect">
            <a:avLst/>
          </a:prstGeom>
          <a:noFill/>
        </p:spPr>
        <p:txBody>
          <a:bodyPr wrap="square" rtlCol="0">
            <a:spAutoFit/>
          </a:bodyPr>
          <a:lstStyle/>
          <a:p>
            <a:r>
              <a:rPr lang="en-US" sz="1050" b="1" dirty="0"/>
              <a:t>Source: </a:t>
            </a:r>
            <a:r>
              <a:rPr lang="en-US" sz="1050" dirty="0"/>
              <a:t>Adapted from UNICEF 1990</a:t>
            </a:r>
          </a:p>
        </p:txBody>
      </p:sp>
      <p:sp>
        <p:nvSpPr>
          <p:cNvPr id="22" name="TextBox 21">
            <a:extLst>
              <a:ext uri="{FF2B5EF4-FFF2-40B4-BE49-F238E27FC236}">
                <a16:creationId xmlns:a16="http://schemas.microsoft.com/office/drawing/2014/main" id="{1D62DD44-78FD-4CC4-8CE7-546E3AAB51FB}"/>
              </a:ext>
            </a:extLst>
          </p:cNvPr>
          <p:cNvSpPr txBox="1"/>
          <p:nvPr/>
        </p:nvSpPr>
        <p:spPr>
          <a:xfrm>
            <a:off x="7881932" y="2706639"/>
            <a:ext cx="1463676" cy="646331"/>
          </a:xfrm>
          <a:prstGeom prst="rect">
            <a:avLst/>
          </a:prstGeom>
          <a:noFill/>
        </p:spPr>
        <p:txBody>
          <a:bodyPr wrap="square" rtlCol="0">
            <a:spAutoFit/>
          </a:bodyPr>
          <a:lstStyle/>
          <a:p>
            <a:r>
              <a:rPr lang="en-US" b="1" dirty="0"/>
              <a:t>Immediate Causes</a:t>
            </a:r>
          </a:p>
        </p:txBody>
      </p:sp>
      <p:sp>
        <p:nvSpPr>
          <p:cNvPr id="23" name="TextBox 22">
            <a:extLst>
              <a:ext uri="{FF2B5EF4-FFF2-40B4-BE49-F238E27FC236}">
                <a16:creationId xmlns:a16="http://schemas.microsoft.com/office/drawing/2014/main" id="{A8A2B6BB-3267-475E-8495-3D37A3E9B64A}"/>
              </a:ext>
            </a:extLst>
          </p:cNvPr>
          <p:cNvSpPr txBox="1"/>
          <p:nvPr/>
        </p:nvSpPr>
        <p:spPr>
          <a:xfrm>
            <a:off x="7837484" y="4834500"/>
            <a:ext cx="1463676" cy="646331"/>
          </a:xfrm>
          <a:prstGeom prst="rect">
            <a:avLst/>
          </a:prstGeom>
          <a:noFill/>
        </p:spPr>
        <p:txBody>
          <a:bodyPr wrap="square" rtlCol="0">
            <a:spAutoFit/>
          </a:bodyPr>
          <a:lstStyle/>
          <a:p>
            <a:r>
              <a:rPr lang="en-US" b="1" dirty="0"/>
              <a:t>Underlying Causes</a:t>
            </a:r>
          </a:p>
        </p:txBody>
      </p:sp>
    </p:spTree>
    <p:extLst>
      <p:ext uri="{BB962C8B-B14F-4D97-AF65-F5344CB8AC3E}">
        <p14:creationId xmlns:p14="http://schemas.microsoft.com/office/powerpoint/2010/main" val="371155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8" grpId="0" animBg="1"/>
      <p:bldP spid="19" grpId="0" animBg="1"/>
      <p:bldP spid="22" grpId="0"/>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232779"/>
            <a:ext cx="8260517" cy="868663"/>
          </a:xfrm>
        </p:spPr>
        <p:txBody>
          <a:bodyPr>
            <a:normAutofit fontScale="90000"/>
          </a:bodyPr>
          <a:lstStyle/>
          <a:p>
            <a:r>
              <a:rPr lang="en-US" sz="3600" b="1" dirty="0">
                <a:solidFill>
                  <a:srgbClr val="439E2E"/>
                </a:solidFill>
                <a:latin typeface="+mn-lt"/>
                <a:cs typeface="Arial" charset="0"/>
              </a:rPr>
              <a:t>Crop Diversity Increased: </a:t>
            </a:r>
            <a:br>
              <a:rPr lang="en-US" sz="3600" b="1" dirty="0">
                <a:solidFill>
                  <a:srgbClr val="439E2E"/>
                </a:solidFill>
                <a:latin typeface="+mn-lt"/>
                <a:cs typeface="Arial" charset="0"/>
              </a:rPr>
            </a:br>
            <a:r>
              <a:rPr lang="en-US" sz="3600" b="1" dirty="0">
                <a:solidFill>
                  <a:srgbClr val="439E2E"/>
                </a:solidFill>
                <a:latin typeface="+mn-lt"/>
                <a:cs typeface="Arial" charset="0"/>
              </a:rPr>
              <a:t>Simpson Diversification Index by Division</a:t>
            </a:r>
            <a:br>
              <a:rPr lang="en-US" sz="3200" b="1" dirty="0">
                <a:solidFill>
                  <a:srgbClr val="C00000"/>
                </a:solidFill>
                <a:latin typeface="+mn-lt"/>
              </a:rPr>
            </a:br>
            <a:endParaRPr lang="en-US" sz="2200" dirty="0">
              <a:solidFill>
                <a:schemeClr val="accent5">
                  <a:lumMod val="75000"/>
                </a:schemeClr>
              </a:solidFill>
              <a:latin typeface="+mn-lt"/>
            </a:endParaRPr>
          </a:p>
        </p:txBody>
      </p:sp>
      <p:graphicFrame>
        <p:nvGraphicFramePr>
          <p:cNvPr id="4" name="Content Placeholder 7"/>
          <p:cNvGraphicFramePr>
            <a:graphicFrameLocks noGrp="1"/>
          </p:cNvGraphicFramePr>
          <p:nvPr>
            <p:ph idx="1"/>
            <p:extLst>
              <p:ext uri="{D42A27DB-BD31-4B8C-83A1-F6EECF244321}">
                <p14:modId xmlns:p14="http://schemas.microsoft.com/office/powerpoint/2010/main" val="2131048112"/>
              </p:ext>
            </p:extLst>
          </p:nvPr>
        </p:nvGraphicFramePr>
        <p:xfrm>
          <a:off x="628649" y="1219200"/>
          <a:ext cx="7973929" cy="4483829"/>
        </p:xfrm>
        <a:graphic>
          <a:graphicData uri="http://schemas.openxmlformats.org/drawingml/2006/chart">
            <c:chart xmlns:c="http://schemas.openxmlformats.org/drawingml/2006/chart" xmlns:r="http://schemas.openxmlformats.org/officeDocument/2006/relationships" r:id="rId2"/>
          </a:graphicData>
        </a:graphic>
      </p:graphicFrame>
      <mc:AlternateContent xmlns:mc="http://schemas.openxmlformats.org/markup-compatibility/2006" xmlns:a14="http://schemas.microsoft.com/office/drawing/2010/main">
        <mc:Choice Requires="a14">
          <p:sp>
            <p:nvSpPr>
              <p:cNvPr id="3" name="TextBox 2"/>
              <p:cNvSpPr txBox="1"/>
              <p:nvPr/>
            </p:nvSpPr>
            <p:spPr>
              <a:xfrm>
                <a:off x="1860289" y="5703030"/>
                <a:ext cx="8260517" cy="610936"/>
              </a:xfrm>
              <a:prstGeom prst="rect">
                <a:avLst/>
              </a:prstGeom>
              <a:noFill/>
            </p:spPr>
            <p:txBody>
              <a:bodyPr wrap="square" rtlCol="0">
                <a:spAutoFit/>
              </a:bodyPr>
              <a:lstStyle/>
              <a:p>
                <a:r>
                  <a:rPr lang="en-US" sz="1600" dirty="0">
                    <a:solidFill>
                      <a:prstClr val="black"/>
                    </a:solidFill>
                  </a:rPr>
                  <a:t>The Simpson diversification index is calculated as </a:t>
                </a:r>
                <a14:m>
                  <m:oMath xmlns:m="http://schemas.openxmlformats.org/officeDocument/2006/math">
                    <m:r>
                      <a:rPr lang="en-US" sz="1600" i="1">
                        <a:solidFill>
                          <a:prstClr val="black"/>
                        </a:solidFill>
                        <a:latin typeface="Cambria Math" panose="02040503050406030204" pitchFamily="18" charset="0"/>
                      </a:rPr>
                      <m:t>𝑆𝐷𝐼</m:t>
                    </m:r>
                    <m:r>
                      <a:rPr lang="en-US" sz="1600" i="1">
                        <a:solidFill>
                          <a:prstClr val="black"/>
                        </a:solidFill>
                        <a:latin typeface="Cambria Math" panose="02040503050406030204" pitchFamily="18" charset="0"/>
                      </a:rPr>
                      <m:t>=1− </m:t>
                    </m:r>
                    <m:nary>
                      <m:naryPr>
                        <m:chr m:val="∑"/>
                        <m:limLoc m:val="subSup"/>
                        <m:ctrlPr>
                          <a:rPr lang="en-US" sz="1600" i="1">
                            <a:solidFill>
                              <a:prstClr val="black"/>
                            </a:solidFill>
                            <a:latin typeface="Cambria Math" panose="02040503050406030204" pitchFamily="18" charset="0"/>
                          </a:rPr>
                        </m:ctrlPr>
                      </m:naryPr>
                      <m:sub>
                        <m:r>
                          <a:rPr lang="en-US" sz="1600" i="1">
                            <a:solidFill>
                              <a:prstClr val="black"/>
                            </a:solidFill>
                            <a:latin typeface="Cambria Math" panose="02040503050406030204" pitchFamily="18" charset="0"/>
                          </a:rPr>
                          <m:t>𝑖</m:t>
                        </m:r>
                        <m:r>
                          <a:rPr lang="en-US" sz="1600" i="1">
                            <a:solidFill>
                              <a:prstClr val="black"/>
                            </a:solidFill>
                            <a:latin typeface="Cambria Math" panose="02040503050406030204" pitchFamily="18" charset="0"/>
                          </a:rPr>
                          <m:t>=1</m:t>
                        </m:r>
                      </m:sub>
                      <m:sup>
                        <m:r>
                          <a:rPr lang="en-US" sz="1600" i="1">
                            <a:solidFill>
                              <a:prstClr val="black"/>
                            </a:solidFill>
                            <a:latin typeface="Cambria Math" panose="02040503050406030204" pitchFamily="18" charset="0"/>
                          </a:rPr>
                          <m:t>𝑛</m:t>
                        </m:r>
                      </m:sup>
                      <m:e>
                        <m:sSubSup>
                          <m:sSubSupPr>
                            <m:ctrlPr>
                              <a:rPr lang="en-US" sz="1600" i="1">
                                <a:solidFill>
                                  <a:prstClr val="black"/>
                                </a:solidFill>
                                <a:latin typeface="Cambria Math" panose="02040503050406030204" pitchFamily="18" charset="0"/>
                              </a:rPr>
                            </m:ctrlPr>
                          </m:sSubSupPr>
                          <m:e>
                            <m:r>
                              <a:rPr lang="en-US" sz="1600" i="1">
                                <a:solidFill>
                                  <a:prstClr val="black"/>
                                </a:solidFill>
                                <a:latin typeface="Cambria Math" panose="02040503050406030204" pitchFamily="18" charset="0"/>
                              </a:rPr>
                              <m:t>𝑃</m:t>
                            </m:r>
                          </m:e>
                          <m:sub>
                            <m:r>
                              <a:rPr lang="en-US" sz="1600" i="1">
                                <a:solidFill>
                                  <a:prstClr val="black"/>
                                </a:solidFill>
                                <a:latin typeface="Cambria Math" panose="02040503050406030204" pitchFamily="18" charset="0"/>
                              </a:rPr>
                              <m:t>𝑖</m:t>
                            </m:r>
                          </m:sub>
                          <m:sup>
                            <m:r>
                              <a:rPr lang="en-US" sz="1600" i="1">
                                <a:solidFill>
                                  <a:prstClr val="black"/>
                                </a:solidFill>
                                <a:latin typeface="Cambria Math" panose="02040503050406030204" pitchFamily="18" charset="0"/>
                              </a:rPr>
                              <m:t>2</m:t>
                            </m:r>
                          </m:sup>
                        </m:sSubSup>
                      </m:e>
                    </m:nary>
                  </m:oMath>
                </a14:m>
                <a:r>
                  <a:rPr lang="en-US" sz="1600" dirty="0">
                    <a:solidFill>
                      <a:prstClr val="black"/>
                    </a:solidFill>
                  </a:rPr>
                  <a:t>, </a:t>
                </a:r>
              </a:p>
              <a:p>
                <a:r>
                  <a:rPr lang="en-US" sz="1600" dirty="0">
                    <a:solidFill>
                      <a:prstClr val="black"/>
                    </a:solidFill>
                  </a:rPr>
                  <a:t>where P</a:t>
                </a:r>
                <a:r>
                  <a:rPr lang="en-US" sz="1600" baseline="-25000" dirty="0">
                    <a:solidFill>
                      <a:prstClr val="black"/>
                    </a:solidFill>
                  </a:rPr>
                  <a:t>i </a:t>
                </a:r>
                <a:r>
                  <a:rPr lang="en-US" sz="1600" dirty="0">
                    <a:solidFill>
                      <a:prstClr val="black"/>
                    </a:solidFill>
                  </a:rPr>
                  <a:t>is the proportionate area of the </a:t>
                </a:r>
                <a:r>
                  <a:rPr lang="en-US" sz="1600" dirty="0" err="1">
                    <a:solidFill>
                      <a:prstClr val="black"/>
                    </a:solidFill>
                  </a:rPr>
                  <a:t>i</a:t>
                </a:r>
                <a:r>
                  <a:rPr lang="en-US" sz="1600" baseline="30000" dirty="0" err="1">
                    <a:solidFill>
                      <a:prstClr val="black"/>
                    </a:solidFill>
                  </a:rPr>
                  <a:t>th</a:t>
                </a:r>
                <a:r>
                  <a:rPr lang="en-US" sz="1600" dirty="0">
                    <a:solidFill>
                      <a:prstClr val="black"/>
                    </a:solidFill>
                  </a:rPr>
                  <a:t> crop in </a:t>
                </a:r>
                <a:r>
                  <a:rPr lang="en-US" sz="1600" u="sng" dirty="0">
                    <a:solidFill>
                      <a:prstClr val="black"/>
                    </a:solidFill>
                  </a:rPr>
                  <a:t>gross cropped area</a:t>
                </a:r>
                <a:r>
                  <a:rPr lang="en-US" sz="1600" dirty="0">
                    <a:solidFill>
                      <a:prstClr val="black"/>
                    </a:solidFill>
                  </a:rPr>
                  <a:t>.</a:t>
                </a:r>
              </a:p>
            </p:txBody>
          </p:sp>
        </mc:Choice>
        <mc:Fallback xmlns="">
          <p:sp>
            <p:nvSpPr>
              <p:cNvPr id="3" name="TextBox 2"/>
              <p:cNvSpPr txBox="1">
                <a:spLocks noRot="1" noChangeAspect="1" noMove="1" noResize="1" noEditPoints="1" noAdjustHandles="1" noChangeArrowheads="1" noChangeShapeType="1" noTextEdit="1"/>
              </p:cNvSpPr>
              <p:nvPr/>
            </p:nvSpPr>
            <p:spPr>
              <a:xfrm>
                <a:off x="1860289" y="5703030"/>
                <a:ext cx="8260517" cy="610936"/>
              </a:xfrm>
              <a:prstGeom prst="rect">
                <a:avLst/>
              </a:prstGeom>
              <a:blipFill>
                <a:blip r:embed="rId3"/>
                <a:stretch>
                  <a:fillRect l="-369" t="-58000" b="-53000"/>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BD31F554-5901-43F7-8E31-2F24366F2507}"/>
              </a:ext>
            </a:extLst>
          </p:cNvPr>
          <p:cNvSpPr txBox="1"/>
          <p:nvPr/>
        </p:nvSpPr>
        <p:spPr>
          <a:xfrm>
            <a:off x="562947" y="6396335"/>
            <a:ext cx="4904792" cy="246221"/>
          </a:xfrm>
          <a:prstGeom prst="rect">
            <a:avLst/>
          </a:prstGeom>
          <a:noFill/>
        </p:spPr>
        <p:txBody>
          <a:bodyPr wrap="square" rtlCol="0">
            <a:spAutoFit/>
          </a:bodyPr>
          <a:lstStyle/>
          <a:p>
            <a:r>
              <a:rPr lang="en-US" sz="1000" b="1" dirty="0"/>
              <a:t>Source</a:t>
            </a:r>
            <a:r>
              <a:rPr lang="en-US" sz="1000" dirty="0"/>
              <a:t>: IFPRI BIHS 2011/12 and 2015</a:t>
            </a:r>
          </a:p>
        </p:txBody>
      </p:sp>
      <p:sp>
        <p:nvSpPr>
          <p:cNvPr id="7" name="Slide Number Placeholder 6">
            <a:extLst>
              <a:ext uri="{FF2B5EF4-FFF2-40B4-BE49-F238E27FC236}">
                <a16:creationId xmlns:a16="http://schemas.microsoft.com/office/drawing/2014/main" id="{6C286037-3A8B-4CAB-81A1-58ADFF8C66C6}"/>
              </a:ext>
            </a:extLst>
          </p:cNvPr>
          <p:cNvSpPr>
            <a:spLocks noGrp="1"/>
          </p:cNvSpPr>
          <p:nvPr>
            <p:ph type="sldNum" sz="quarter" idx="12"/>
          </p:nvPr>
        </p:nvSpPr>
        <p:spPr/>
        <p:txBody>
          <a:bodyPr/>
          <a:lstStyle/>
          <a:p>
            <a:fld id="{48F63A3B-78C7-47BE-AE5E-E10140E04643}" type="slidenum">
              <a:rPr lang="en-US" smtClean="0"/>
              <a:t>40</a:t>
            </a:fld>
            <a:endParaRPr lang="en-US" dirty="0"/>
          </a:p>
        </p:txBody>
      </p:sp>
    </p:spTree>
    <p:extLst>
      <p:ext uri="{BB962C8B-B14F-4D97-AF65-F5344CB8AC3E}">
        <p14:creationId xmlns:p14="http://schemas.microsoft.com/office/powerpoint/2010/main" val="2822646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chart seriesIdx="1"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p:bldSub>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098" y="182363"/>
            <a:ext cx="8915400" cy="1066799"/>
          </a:xfrm>
        </p:spPr>
        <p:txBody>
          <a:bodyPr>
            <a:noAutofit/>
          </a:bodyPr>
          <a:lstStyle/>
          <a:p>
            <a:r>
              <a:rPr lang="en-US" sz="3200" b="1" dirty="0">
                <a:solidFill>
                  <a:srgbClr val="439E2E"/>
                </a:solidFill>
                <a:latin typeface="+mn-lt"/>
                <a:cs typeface="Arial" charset="0"/>
              </a:rPr>
              <a:t>Crop Diversity Increased: </a:t>
            </a:r>
            <a:r>
              <a:rPr lang="en-US" sz="3200" b="1" dirty="0" err="1">
                <a:solidFill>
                  <a:srgbClr val="439E2E"/>
                </a:solidFill>
                <a:latin typeface="+mn-lt"/>
                <a:cs typeface="Arial" charset="0"/>
              </a:rPr>
              <a:t>Herfindahl</a:t>
            </a:r>
            <a:r>
              <a:rPr lang="en-US" sz="3200" b="1" dirty="0">
                <a:solidFill>
                  <a:srgbClr val="439E2E"/>
                </a:solidFill>
                <a:latin typeface="+mn-lt"/>
                <a:cs typeface="Arial" charset="0"/>
              </a:rPr>
              <a:t>-Hirschman Diversification Index by Division</a:t>
            </a:r>
          </a:p>
        </p:txBody>
      </p:sp>
      <p:graphicFrame>
        <p:nvGraphicFramePr>
          <p:cNvPr id="4" name="Content Placeholder 7"/>
          <p:cNvGraphicFramePr>
            <a:graphicFrameLocks noGrp="1"/>
          </p:cNvGraphicFramePr>
          <p:nvPr>
            <p:ph idx="1"/>
            <p:extLst>
              <p:ext uri="{D42A27DB-BD31-4B8C-83A1-F6EECF244321}">
                <p14:modId xmlns:p14="http://schemas.microsoft.com/office/powerpoint/2010/main" val="1559641575"/>
              </p:ext>
            </p:extLst>
          </p:nvPr>
        </p:nvGraphicFramePr>
        <p:xfrm>
          <a:off x="426098" y="1250120"/>
          <a:ext cx="8458199" cy="4845880"/>
        </p:xfrm>
        <a:graphic>
          <a:graphicData uri="http://schemas.openxmlformats.org/drawingml/2006/chart">
            <c:chart xmlns:c="http://schemas.openxmlformats.org/drawingml/2006/chart" xmlns:r="http://schemas.openxmlformats.org/officeDocument/2006/relationships" r:id="rId2"/>
          </a:graphicData>
        </a:graphic>
      </p:graphicFrame>
      <mc:AlternateContent xmlns:mc="http://schemas.openxmlformats.org/markup-compatibility/2006" xmlns:a14="http://schemas.microsoft.com/office/drawing/2010/main">
        <mc:Choice Requires="a14">
          <p:sp>
            <p:nvSpPr>
              <p:cNvPr id="3" name="TextBox 2"/>
              <p:cNvSpPr txBox="1"/>
              <p:nvPr/>
            </p:nvSpPr>
            <p:spPr>
              <a:xfrm>
                <a:off x="1198983" y="5721978"/>
                <a:ext cx="8229599" cy="598754"/>
              </a:xfrm>
              <a:prstGeom prst="rect">
                <a:avLst/>
              </a:prstGeom>
              <a:noFill/>
            </p:spPr>
            <p:txBody>
              <a:bodyPr wrap="square" rtlCol="0">
                <a:spAutoFit/>
              </a:bodyPr>
              <a:lstStyle/>
              <a:p>
                <a:r>
                  <a:rPr lang="en-US" sz="1600" dirty="0"/>
                  <a:t>The </a:t>
                </a:r>
                <a:r>
                  <a:rPr lang="en-US" sz="1600" dirty="0" err="1"/>
                  <a:t>Herfindahl</a:t>
                </a:r>
                <a:r>
                  <a:rPr lang="en-US" sz="1600" dirty="0"/>
                  <a:t>-Hirschman diversification index is calculated as </a:t>
                </a:r>
                <a14:m>
                  <m:oMath xmlns:m="http://schemas.openxmlformats.org/officeDocument/2006/math">
                    <m:r>
                      <a:rPr lang="en-US" sz="1600" i="1">
                        <a:latin typeface="Cambria Math" panose="02040503050406030204" pitchFamily="18" charset="0"/>
                      </a:rPr>
                      <m:t>𝐻𝐻𝐷𝐼</m:t>
                    </m:r>
                    <m:r>
                      <a:rPr lang="en-US" sz="1600" i="1">
                        <a:latin typeface="Cambria Math" panose="02040503050406030204" pitchFamily="18" charset="0"/>
                      </a:rPr>
                      <m:t>=1−</m:t>
                    </m:r>
                    <m:nary>
                      <m:naryPr>
                        <m:chr m:val="∑"/>
                        <m:limLoc m:val="subSup"/>
                        <m:ctrlPr>
                          <a:rPr lang="en-US" sz="1600" i="1">
                            <a:latin typeface="Cambria Math" panose="02040503050406030204" pitchFamily="18" charset="0"/>
                          </a:rPr>
                        </m:ctrlPr>
                      </m:naryPr>
                      <m:sub>
                        <m:r>
                          <a:rPr lang="en-US" sz="1600" i="1">
                            <a:latin typeface="Cambria Math" panose="02040503050406030204" pitchFamily="18" charset="0"/>
                          </a:rPr>
                          <m:t>𝑖</m:t>
                        </m:r>
                        <m:r>
                          <a:rPr lang="en-US" sz="1600" i="1">
                            <a:latin typeface="Cambria Math" panose="02040503050406030204" pitchFamily="18" charset="0"/>
                          </a:rPr>
                          <m:t>=1</m:t>
                        </m:r>
                      </m:sub>
                      <m:sup>
                        <m:r>
                          <a:rPr lang="en-US" sz="1600" i="1">
                            <a:latin typeface="Cambria Math" panose="02040503050406030204" pitchFamily="18" charset="0"/>
                          </a:rPr>
                          <m:t>𝑛</m:t>
                        </m:r>
                      </m:sup>
                      <m:e>
                        <m:sSubSup>
                          <m:sSubSupPr>
                            <m:ctrlPr>
                              <a:rPr lang="en-US" sz="1600" i="1">
                                <a:latin typeface="Cambria Math" panose="02040503050406030204" pitchFamily="18" charset="0"/>
                              </a:rPr>
                            </m:ctrlPr>
                          </m:sSubSupPr>
                          <m:e>
                            <m:r>
                              <a:rPr lang="en-US" sz="1600" i="1">
                                <a:latin typeface="Cambria Math" panose="02040503050406030204" pitchFamily="18" charset="0"/>
                              </a:rPr>
                              <m:t>𝑆</m:t>
                            </m:r>
                          </m:e>
                          <m:sub>
                            <m:r>
                              <a:rPr lang="en-US" sz="1600" i="1">
                                <a:latin typeface="Cambria Math" panose="02040503050406030204" pitchFamily="18" charset="0"/>
                              </a:rPr>
                              <m:t>𝑖</m:t>
                            </m:r>
                          </m:sub>
                          <m:sup>
                            <m:r>
                              <a:rPr lang="en-US" sz="1600" i="1">
                                <a:latin typeface="Cambria Math" panose="02040503050406030204" pitchFamily="18" charset="0"/>
                              </a:rPr>
                              <m:t>2</m:t>
                            </m:r>
                          </m:sup>
                        </m:sSubSup>
                      </m:e>
                    </m:nary>
                  </m:oMath>
                </a14:m>
                <a:r>
                  <a:rPr lang="en-US" sz="1600" dirty="0"/>
                  <a:t>, </a:t>
                </a:r>
              </a:p>
              <a:p>
                <a:r>
                  <a:rPr lang="en-US" sz="1600" dirty="0"/>
                  <a:t>where S</a:t>
                </a:r>
                <a:r>
                  <a:rPr lang="en-US" sz="1600" baseline="-25000" dirty="0"/>
                  <a:t>i </a:t>
                </a:r>
                <a:r>
                  <a:rPr lang="en-US" sz="1600" dirty="0"/>
                  <a:t>is the proportionate value of the </a:t>
                </a:r>
                <a:r>
                  <a:rPr lang="en-US" sz="1600" dirty="0" err="1"/>
                  <a:t>i</a:t>
                </a:r>
                <a:r>
                  <a:rPr lang="en-US" sz="1600" baseline="30000" dirty="0" err="1"/>
                  <a:t>th</a:t>
                </a:r>
                <a:r>
                  <a:rPr lang="en-US" sz="1600" dirty="0"/>
                  <a:t> crop in </a:t>
                </a:r>
                <a:r>
                  <a:rPr lang="en-US" sz="1600" u="sng" dirty="0"/>
                  <a:t>gross value</a:t>
                </a:r>
                <a:r>
                  <a:rPr lang="en-US" sz="1600" dirty="0"/>
                  <a:t>.</a:t>
                </a:r>
              </a:p>
            </p:txBody>
          </p:sp>
        </mc:Choice>
        <mc:Fallback xmlns="">
          <p:sp>
            <p:nvSpPr>
              <p:cNvPr id="3" name="TextBox 2"/>
              <p:cNvSpPr txBox="1">
                <a:spLocks noRot="1" noChangeAspect="1" noMove="1" noResize="1" noEditPoints="1" noAdjustHandles="1" noChangeArrowheads="1" noChangeShapeType="1" noTextEdit="1"/>
              </p:cNvSpPr>
              <p:nvPr/>
            </p:nvSpPr>
            <p:spPr>
              <a:xfrm>
                <a:off x="1198983" y="5721978"/>
                <a:ext cx="8229599" cy="598754"/>
              </a:xfrm>
              <a:prstGeom prst="rect">
                <a:avLst/>
              </a:prstGeom>
              <a:blipFill>
                <a:blip r:embed="rId3"/>
                <a:stretch>
                  <a:fillRect l="-444" t="-59184" b="-56122"/>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01BF8B08-1A31-4351-A5F8-5D1C45C7CE55}"/>
              </a:ext>
            </a:extLst>
          </p:cNvPr>
          <p:cNvSpPr txBox="1"/>
          <p:nvPr/>
        </p:nvSpPr>
        <p:spPr>
          <a:xfrm>
            <a:off x="562947" y="6396335"/>
            <a:ext cx="4904792" cy="246221"/>
          </a:xfrm>
          <a:prstGeom prst="rect">
            <a:avLst/>
          </a:prstGeom>
          <a:noFill/>
        </p:spPr>
        <p:txBody>
          <a:bodyPr wrap="square" rtlCol="0">
            <a:spAutoFit/>
          </a:bodyPr>
          <a:lstStyle/>
          <a:p>
            <a:r>
              <a:rPr lang="en-US" sz="1000" b="1" dirty="0"/>
              <a:t>Source</a:t>
            </a:r>
            <a:r>
              <a:rPr lang="en-US" sz="1000" dirty="0"/>
              <a:t>: IFPRI BIHS 2011/12 and 2015</a:t>
            </a:r>
          </a:p>
        </p:txBody>
      </p:sp>
      <p:sp>
        <p:nvSpPr>
          <p:cNvPr id="5" name="Slide Number Placeholder 4">
            <a:extLst>
              <a:ext uri="{FF2B5EF4-FFF2-40B4-BE49-F238E27FC236}">
                <a16:creationId xmlns:a16="http://schemas.microsoft.com/office/drawing/2014/main" id="{BE38284F-0FD7-4FCD-B38C-AF29F1080ADF}"/>
              </a:ext>
            </a:extLst>
          </p:cNvPr>
          <p:cNvSpPr>
            <a:spLocks noGrp="1"/>
          </p:cNvSpPr>
          <p:nvPr>
            <p:ph type="sldNum" sz="quarter" idx="12"/>
          </p:nvPr>
        </p:nvSpPr>
        <p:spPr/>
        <p:txBody>
          <a:bodyPr/>
          <a:lstStyle/>
          <a:p>
            <a:fld id="{48F63A3B-78C7-47BE-AE5E-E10140E04643}" type="slidenum">
              <a:rPr lang="en-US" smtClean="0"/>
              <a:t>41</a:t>
            </a:fld>
            <a:endParaRPr lang="en-US" dirty="0"/>
          </a:p>
        </p:txBody>
      </p:sp>
    </p:spTree>
    <p:extLst>
      <p:ext uri="{BB962C8B-B14F-4D97-AF65-F5344CB8AC3E}">
        <p14:creationId xmlns:p14="http://schemas.microsoft.com/office/powerpoint/2010/main" val="2210159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chart seriesIdx="1"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p:bldSub>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31772"/>
            <a:ext cx="8991599" cy="868362"/>
          </a:xfrm>
        </p:spPr>
        <p:txBody>
          <a:bodyPr>
            <a:noAutofit/>
          </a:bodyPr>
          <a:lstStyle/>
          <a:p>
            <a:r>
              <a:rPr lang="en-US" sz="3200" b="1" dirty="0">
                <a:solidFill>
                  <a:srgbClr val="439E2E"/>
                </a:solidFill>
                <a:latin typeface="+mn-lt"/>
                <a:cs typeface="Arial" charset="0"/>
              </a:rPr>
              <a:t>Challenges for Agricultural Diversification</a:t>
            </a:r>
          </a:p>
        </p:txBody>
      </p:sp>
      <p:sp>
        <p:nvSpPr>
          <p:cNvPr id="3" name="Content Placeholder 2"/>
          <p:cNvSpPr>
            <a:spLocks noGrp="1"/>
          </p:cNvSpPr>
          <p:nvPr>
            <p:ph idx="1"/>
          </p:nvPr>
        </p:nvSpPr>
        <p:spPr>
          <a:xfrm>
            <a:off x="457199" y="1394085"/>
            <a:ext cx="8041849" cy="5327391"/>
          </a:xfrm>
        </p:spPr>
        <p:txBody>
          <a:bodyPr>
            <a:normAutofit/>
          </a:bodyPr>
          <a:lstStyle/>
          <a:p>
            <a:pPr>
              <a:buClr>
                <a:schemeClr val="accent6"/>
              </a:buClr>
              <a:buSzPct val="100000"/>
              <a:buFont typeface="Wingdings" panose="05000000000000000000" pitchFamily="2" charset="2"/>
              <a:buChar char="§"/>
            </a:pPr>
            <a:r>
              <a:rPr lang="en-US" sz="2400" dirty="0"/>
              <a:t>Year-to-year price fluctuations are much larger for non-rice crops than for rice, indicating relatively high levels of market-induced risks for production of non-rice crops</a:t>
            </a:r>
          </a:p>
          <a:p>
            <a:pPr>
              <a:buClr>
                <a:schemeClr val="accent6"/>
              </a:buClr>
              <a:buSzPct val="100000"/>
              <a:buFont typeface="Wingdings" panose="05000000000000000000" pitchFamily="2" charset="2"/>
              <a:buChar char="§"/>
            </a:pPr>
            <a:r>
              <a:rPr lang="en-US" sz="2400" dirty="0"/>
              <a:t> High-value crops, especially fruits and vegetables, have thin domestic markets owing to relatively low levels of demand for them </a:t>
            </a:r>
          </a:p>
          <a:p>
            <a:pPr>
              <a:buClr>
                <a:schemeClr val="accent6"/>
              </a:buClr>
              <a:buSzPct val="100000"/>
              <a:buFont typeface="Wingdings" panose="05000000000000000000" pitchFamily="2" charset="2"/>
              <a:buChar char="§"/>
            </a:pPr>
            <a:r>
              <a:rPr lang="en-US" sz="2400" dirty="0"/>
              <a:t>Horticultural crops, milk, and fish also face special problems related to perishability, which increases the risks of marketing </a:t>
            </a:r>
          </a:p>
          <a:p>
            <a:pPr>
              <a:buClr>
                <a:schemeClr val="accent6"/>
              </a:buClr>
              <a:buSzPct val="100000"/>
              <a:buFont typeface="Wingdings" panose="05000000000000000000" pitchFamily="2" charset="2"/>
              <a:buChar char="§"/>
            </a:pPr>
            <a:r>
              <a:rPr lang="en-US" sz="2400" dirty="0"/>
              <a:t>The interplay of these factors contributes to the low level of agricultural diversity in Bangladesh. </a:t>
            </a:r>
          </a:p>
          <a:p>
            <a:endParaRPr lang="en-US" sz="2400" dirty="0"/>
          </a:p>
        </p:txBody>
      </p:sp>
      <p:sp>
        <p:nvSpPr>
          <p:cNvPr id="4" name="Slide Number Placeholder 3">
            <a:extLst>
              <a:ext uri="{FF2B5EF4-FFF2-40B4-BE49-F238E27FC236}">
                <a16:creationId xmlns:a16="http://schemas.microsoft.com/office/drawing/2014/main" id="{40487505-BC35-44F2-883F-D9770D116CBD}"/>
              </a:ext>
            </a:extLst>
          </p:cNvPr>
          <p:cNvSpPr>
            <a:spLocks noGrp="1"/>
          </p:cNvSpPr>
          <p:nvPr>
            <p:ph type="sldNum" sz="quarter" idx="12"/>
          </p:nvPr>
        </p:nvSpPr>
        <p:spPr/>
        <p:txBody>
          <a:bodyPr/>
          <a:lstStyle/>
          <a:p>
            <a:fld id="{48F63A3B-78C7-47BE-AE5E-E10140E04643}" type="slidenum">
              <a:rPr lang="en-US" smtClean="0"/>
              <a:t>42</a:t>
            </a:fld>
            <a:endParaRPr lang="en-US" dirty="0"/>
          </a:p>
        </p:txBody>
      </p:sp>
    </p:spTree>
    <p:extLst>
      <p:ext uri="{BB962C8B-B14F-4D97-AF65-F5344CB8AC3E}">
        <p14:creationId xmlns:p14="http://schemas.microsoft.com/office/powerpoint/2010/main" val="3838344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729" y="75169"/>
            <a:ext cx="7886700" cy="1325563"/>
          </a:xfrm>
        </p:spPr>
        <p:txBody>
          <a:bodyPr>
            <a:normAutofit/>
          </a:bodyPr>
          <a:lstStyle/>
          <a:p>
            <a:r>
              <a:rPr lang="en-US" sz="3200" b="1" dirty="0">
                <a:solidFill>
                  <a:srgbClr val="439E2E"/>
                </a:solidFill>
                <a:latin typeface="+mn-lt"/>
                <a:cs typeface="Arial" charset="0"/>
              </a:rPr>
              <a:t>Influence of Agriculture on Diet Quality </a:t>
            </a:r>
            <a:r>
              <a:rPr lang="en-US" sz="2400" b="1" dirty="0">
                <a:solidFill>
                  <a:srgbClr val="0070C0"/>
                </a:solidFill>
                <a:latin typeface="+mn-lt"/>
                <a:cs typeface="Arial" charset="0"/>
              </a:rPr>
              <a:t>Evidence from IFPRI research in Bangladesh</a:t>
            </a:r>
          </a:p>
        </p:txBody>
      </p:sp>
      <p:sp>
        <p:nvSpPr>
          <p:cNvPr id="3" name="Content Placeholder 2"/>
          <p:cNvSpPr>
            <a:spLocks noGrp="1"/>
          </p:cNvSpPr>
          <p:nvPr>
            <p:ph idx="1"/>
          </p:nvPr>
        </p:nvSpPr>
        <p:spPr>
          <a:xfrm>
            <a:off x="508728" y="1506583"/>
            <a:ext cx="8330471" cy="5216946"/>
          </a:xfrm>
        </p:spPr>
        <p:txBody>
          <a:bodyPr>
            <a:normAutofit/>
          </a:bodyPr>
          <a:lstStyle/>
          <a:p>
            <a:pPr>
              <a:buClr>
                <a:schemeClr val="accent6"/>
              </a:buClr>
              <a:buSzPct val="100000"/>
              <a:buFont typeface="Wingdings" panose="05000000000000000000" pitchFamily="2" charset="2"/>
              <a:buChar char="§"/>
            </a:pPr>
            <a:r>
              <a:rPr lang="en-US" sz="2400" dirty="0"/>
              <a:t>Increased agricultural diversity improves household dietary diversity (Sraboni et al. 2014)</a:t>
            </a:r>
          </a:p>
          <a:p>
            <a:pPr>
              <a:buClr>
                <a:schemeClr val="accent6"/>
              </a:buClr>
              <a:buSzPct val="100000"/>
              <a:buFont typeface="Wingdings" panose="05000000000000000000" pitchFamily="2" charset="2"/>
              <a:buChar char="§"/>
            </a:pPr>
            <a:r>
              <a:rPr lang="en-US" sz="2400" dirty="0"/>
              <a:t>Increased women’s empowerment in agriculture (measured by WEAI) helps </a:t>
            </a:r>
          </a:p>
          <a:p>
            <a:pPr lvl="1">
              <a:buClr>
                <a:schemeClr val="accent6"/>
              </a:buClr>
              <a:buSzPct val="80000"/>
              <a:buFont typeface="Wingdings" panose="05000000000000000000" pitchFamily="2" charset="2"/>
              <a:buChar char="Ø"/>
            </a:pPr>
            <a:r>
              <a:rPr lang="en-US" sz="2400" dirty="0"/>
              <a:t>Improve household, child, and maternal dietary diversity; (Sraboni et al. 2014) </a:t>
            </a:r>
          </a:p>
          <a:p>
            <a:pPr lvl="1">
              <a:buClr>
                <a:schemeClr val="accent6"/>
              </a:buClr>
              <a:buSzPct val="80000"/>
              <a:buFont typeface="Wingdings" panose="05000000000000000000" pitchFamily="2" charset="2"/>
              <a:buChar char="Ø"/>
            </a:pPr>
            <a:r>
              <a:rPr lang="en-US" sz="2400" dirty="0"/>
              <a:t>Increase agricultural diversity (Ahmed</a:t>
            </a:r>
            <a:r>
              <a:rPr lang="en-US" dirty="0"/>
              <a:t> &amp; </a:t>
            </a:r>
            <a:r>
              <a:rPr lang="en-US" dirty="0" err="1"/>
              <a:t>Sraboni</a:t>
            </a:r>
            <a:r>
              <a:rPr lang="en-US" dirty="0"/>
              <a:t> 2014)</a:t>
            </a:r>
          </a:p>
          <a:p>
            <a:pPr>
              <a:buClr>
                <a:schemeClr val="accent6"/>
              </a:buClr>
              <a:buSzPct val="100000"/>
              <a:buFont typeface="Wingdings" panose="05000000000000000000" pitchFamily="2" charset="2"/>
              <a:buChar char="§"/>
            </a:pPr>
            <a:r>
              <a:rPr lang="en-US" sz="2400" dirty="0"/>
              <a:t>Nutrition behavior change communication (BCC) training for women and men improves household diet quality, child nutrition and complementary feeding practices (TMRI: Ahmed et al. 2016; A&amp;T: Menon et al. 2016).</a:t>
            </a:r>
          </a:p>
          <a:p>
            <a:endParaRPr lang="en-US" sz="2400" dirty="0"/>
          </a:p>
        </p:txBody>
      </p:sp>
      <p:sp>
        <p:nvSpPr>
          <p:cNvPr id="5" name="Slide Number Placeholder 4">
            <a:extLst>
              <a:ext uri="{FF2B5EF4-FFF2-40B4-BE49-F238E27FC236}">
                <a16:creationId xmlns:a16="http://schemas.microsoft.com/office/drawing/2014/main" id="{F7C20CD2-1594-418A-973D-882BA8FC09A5}"/>
              </a:ext>
            </a:extLst>
          </p:cNvPr>
          <p:cNvSpPr>
            <a:spLocks noGrp="1"/>
          </p:cNvSpPr>
          <p:nvPr>
            <p:ph type="sldNum" sz="quarter" idx="12"/>
          </p:nvPr>
        </p:nvSpPr>
        <p:spPr/>
        <p:txBody>
          <a:bodyPr/>
          <a:lstStyle/>
          <a:p>
            <a:fld id="{48F63A3B-78C7-47BE-AE5E-E10140E04643}" type="slidenum">
              <a:rPr lang="en-US" smtClean="0"/>
              <a:t>43</a:t>
            </a:fld>
            <a:endParaRPr lang="en-US" dirty="0"/>
          </a:p>
        </p:txBody>
      </p:sp>
    </p:spTree>
    <p:extLst>
      <p:ext uri="{BB962C8B-B14F-4D97-AF65-F5344CB8AC3E}">
        <p14:creationId xmlns:p14="http://schemas.microsoft.com/office/powerpoint/2010/main" val="1921287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60175"/>
            <a:ext cx="7886700" cy="1219200"/>
          </a:xfrm>
        </p:spPr>
        <p:txBody>
          <a:bodyPr>
            <a:normAutofit/>
          </a:bodyPr>
          <a:lstStyle/>
          <a:p>
            <a:r>
              <a:rPr lang="en-US" sz="3200" b="1" dirty="0">
                <a:solidFill>
                  <a:srgbClr val="439E2E"/>
                </a:solidFill>
                <a:latin typeface="+mn-lt"/>
                <a:ea typeface="+mn-ea"/>
                <a:cs typeface="+mn-cs"/>
              </a:rPr>
              <a:t>Agriculture, Nutrition, and Gender Linkages (ANGeL) Project: Background</a:t>
            </a:r>
          </a:p>
        </p:txBody>
      </p:sp>
      <p:sp>
        <p:nvSpPr>
          <p:cNvPr id="4" name="Content Placeholder 2"/>
          <p:cNvSpPr>
            <a:spLocks noGrp="1"/>
          </p:cNvSpPr>
          <p:nvPr>
            <p:ph idx="1"/>
          </p:nvPr>
        </p:nvSpPr>
        <p:spPr>
          <a:xfrm>
            <a:off x="628650" y="1503783"/>
            <a:ext cx="7886700" cy="5257800"/>
          </a:xfrm>
        </p:spPr>
        <p:txBody>
          <a:bodyPr>
            <a:noAutofit/>
          </a:bodyPr>
          <a:lstStyle/>
          <a:p>
            <a:pPr>
              <a:buClr>
                <a:schemeClr val="accent6"/>
              </a:buClr>
              <a:buFont typeface="Wingdings" panose="05000000000000000000" pitchFamily="2" charset="2"/>
              <a:buChar char="§"/>
            </a:pPr>
            <a:r>
              <a:rPr lang="en-US" sz="2400" dirty="0"/>
              <a:t>Motivated </a:t>
            </a:r>
            <a:r>
              <a:rPr lang="en-GB" sz="2400" dirty="0"/>
              <a:t>by IFPRI research findings, IFPRI researchers developed a concept note for the Ministry of Agriculture to strengthen the agriculture-nutrition-gender nexus in June 2014.</a:t>
            </a:r>
          </a:p>
          <a:p>
            <a:pPr>
              <a:buClr>
                <a:schemeClr val="accent6"/>
              </a:buClr>
              <a:buFont typeface="Wingdings" panose="05000000000000000000" pitchFamily="2" charset="2"/>
              <a:buChar char="§"/>
            </a:pPr>
            <a:r>
              <a:rPr lang="en-GB" sz="2400" dirty="0"/>
              <a:t>Government approved </a:t>
            </a:r>
            <a:r>
              <a:rPr lang="en-GB" sz="2400" dirty="0" err="1"/>
              <a:t>ANGeL</a:t>
            </a:r>
            <a:r>
              <a:rPr lang="en-GB" sz="2400" dirty="0"/>
              <a:t> project in September 2015 for implementation by Ministry of Agriculture. </a:t>
            </a:r>
          </a:p>
          <a:p>
            <a:pPr>
              <a:buClr>
                <a:schemeClr val="accent6"/>
              </a:buClr>
              <a:buFont typeface="Wingdings" panose="05000000000000000000" pitchFamily="2" charset="2"/>
              <a:buChar char="§"/>
            </a:pPr>
            <a:r>
              <a:rPr lang="en-GB" sz="2400" dirty="0"/>
              <a:t>On October 29, 2015, </a:t>
            </a:r>
            <a:r>
              <a:rPr lang="en-GB" sz="2400" dirty="0" err="1"/>
              <a:t>Honorable</a:t>
            </a:r>
            <a:r>
              <a:rPr lang="en-GB" sz="2400" dirty="0"/>
              <a:t> Minister of Agriculture launched the </a:t>
            </a:r>
            <a:r>
              <a:rPr lang="en-GB" sz="2400" dirty="0" err="1"/>
              <a:t>ANGeL</a:t>
            </a:r>
            <a:r>
              <a:rPr lang="en-GB" sz="2400" dirty="0"/>
              <a:t> project. </a:t>
            </a:r>
          </a:p>
          <a:p>
            <a:pPr>
              <a:buClr>
                <a:schemeClr val="accent6"/>
              </a:buClr>
              <a:buFont typeface="Wingdings" panose="05000000000000000000" pitchFamily="2" charset="2"/>
              <a:buChar char="§"/>
            </a:pPr>
            <a:r>
              <a:rPr lang="en-US" sz="2400" dirty="0" err="1"/>
              <a:t>ANGeL</a:t>
            </a:r>
            <a:r>
              <a:rPr lang="en-US" sz="2400" dirty="0"/>
              <a:t> draws on the government’s nationwide agricultural extension network, ‘topping-up’ their portfolio with nutrition activities and messages. </a:t>
            </a:r>
          </a:p>
          <a:p>
            <a:pPr>
              <a:buClr>
                <a:schemeClr val="accent6"/>
              </a:buClr>
              <a:buFont typeface="Wingdings" panose="05000000000000000000" pitchFamily="2" charset="2"/>
              <a:buChar char="§"/>
            </a:pPr>
            <a:endParaRPr lang="en-US" sz="2400" dirty="0"/>
          </a:p>
          <a:p>
            <a:endParaRPr lang="en-GB" sz="1969" dirty="0"/>
          </a:p>
        </p:txBody>
      </p:sp>
      <p:sp>
        <p:nvSpPr>
          <p:cNvPr id="3" name="Slide Number Placeholder 2">
            <a:extLst>
              <a:ext uri="{FF2B5EF4-FFF2-40B4-BE49-F238E27FC236}">
                <a16:creationId xmlns:a16="http://schemas.microsoft.com/office/drawing/2014/main" id="{38BC9A70-3866-411E-B0D9-CE2AE79EA14A}"/>
              </a:ext>
            </a:extLst>
          </p:cNvPr>
          <p:cNvSpPr>
            <a:spLocks noGrp="1"/>
          </p:cNvSpPr>
          <p:nvPr>
            <p:ph type="sldNum" sz="quarter" idx="12"/>
          </p:nvPr>
        </p:nvSpPr>
        <p:spPr/>
        <p:txBody>
          <a:bodyPr/>
          <a:lstStyle/>
          <a:p>
            <a:fld id="{48F63A3B-78C7-47BE-AE5E-E10140E04643}" type="slidenum">
              <a:rPr lang="en-US" smtClean="0"/>
              <a:t>44</a:t>
            </a:fld>
            <a:endParaRPr lang="en-US" dirty="0"/>
          </a:p>
        </p:txBody>
      </p:sp>
    </p:spTree>
    <p:extLst>
      <p:ext uri="{BB962C8B-B14F-4D97-AF65-F5344CB8AC3E}">
        <p14:creationId xmlns:p14="http://schemas.microsoft.com/office/powerpoint/2010/main" val="314931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42" y="167951"/>
            <a:ext cx="8229600" cy="838200"/>
          </a:xfrm>
        </p:spPr>
        <p:txBody>
          <a:bodyPr>
            <a:normAutofit/>
          </a:bodyPr>
          <a:lstStyle/>
          <a:p>
            <a:r>
              <a:rPr lang="en-US" sz="3200" b="1" dirty="0">
                <a:solidFill>
                  <a:srgbClr val="439E2E"/>
                </a:solidFill>
                <a:latin typeface="+mn-lt"/>
                <a:ea typeface="+mn-ea"/>
                <a:cs typeface="+mn-cs"/>
              </a:rPr>
              <a:t>ANGeL Project Design</a:t>
            </a:r>
          </a:p>
        </p:txBody>
      </p:sp>
      <p:sp>
        <p:nvSpPr>
          <p:cNvPr id="3" name="Content Placeholder 2"/>
          <p:cNvSpPr>
            <a:spLocks noGrp="1"/>
          </p:cNvSpPr>
          <p:nvPr>
            <p:ph idx="1"/>
          </p:nvPr>
        </p:nvSpPr>
        <p:spPr>
          <a:xfrm>
            <a:off x="457200" y="1107232"/>
            <a:ext cx="8229600" cy="5943599"/>
          </a:xfrm>
        </p:spPr>
        <p:txBody>
          <a:bodyPr>
            <a:normAutofit/>
          </a:bodyPr>
          <a:lstStyle/>
          <a:p>
            <a:pPr>
              <a:buClr>
                <a:schemeClr val="accent6"/>
              </a:buClr>
              <a:buFont typeface="Wingdings" panose="05000000000000000000" pitchFamily="2" charset="2"/>
              <a:buChar char="§"/>
            </a:pPr>
            <a:r>
              <a:rPr lang="en-US" sz="2400" dirty="0"/>
              <a:t>ANGeL is an experimental project implemented by the Ministry of Agriculture in 16 of 64 districts in Bangladesh.</a:t>
            </a:r>
          </a:p>
          <a:p>
            <a:pPr>
              <a:buClr>
                <a:schemeClr val="accent6"/>
              </a:buClr>
              <a:buFont typeface="Wingdings" panose="05000000000000000000" pitchFamily="2" charset="2"/>
              <a:buChar char="§"/>
            </a:pPr>
            <a:r>
              <a:rPr lang="en-US" sz="2400" dirty="0"/>
              <a:t>IFPRI evaluates impacts of 3 interventions and their 5 combinations using clustered randomized controlled trial (RCT) method. Interventions are:  </a:t>
            </a:r>
          </a:p>
          <a:p>
            <a:pPr marL="818816" lvl="1" indent="-361639">
              <a:buClr>
                <a:srgbClr val="439E2E"/>
              </a:buClr>
              <a:buSzPct val="100000"/>
              <a:buFont typeface="+mj-lt"/>
              <a:buAutoNum type="arabicPeriod"/>
            </a:pPr>
            <a:r>
              <a:rPr lang="en-US" sz="2400" b="1" dirty="0"/>
              <a:t>Agriculture Production</a:t>
            </a:r>
            <a:r>
              <a:rPr lang="en-US" sz="2400" dirty="0"/>
              <a:t>: Facilitating the production of the high-value food commodities rich in essential nutrients. The focus is on diversifying agricultural production (fruits and vegetables, pulses, oilseeds, poultry, dairy, fish, livestock) </a:t>
            </a:r>
          </a:p>
          <a:p>
            <a:pPr marL="818816" lvl="1" indent="-361639">
              <a:buClr>
                <a:srgbClr val="439E2E"/>
              </a:buClr>
              <a:buSzPct val="100000"/>
              <a:buFont typeface="+mj-lt"/>
              <a:buAutoNum type="arabicPeriod"/>
            </a:pPr>
            <a:r>
              <a:rPr lang="en-US" sz="2400" b="1" dirty="0"/>
              <a:t>Nutrition BCC</a:t>
            </a:r>
            <a:r>
              <a:rPr lang="en-US" sz="2400" dirty="0">
                <a:solidFill>
                  <a:schemeClr val="accent5">
                    <a:lumMod val="75000"/>
                  </a:schemeClr>
                </a:solidFill>
              </a:rPr>
              <a:t>:</a:t>
            </a:r>
            <a:r>
              <a:rPr lang="en-US" sz="2400" dirty="0"/>
              <a:t> Imparting high-quality behavior change communication (BCC) to farmers to improve nutrition.</a:t>
            </a:r>
          </a:p>
          <a:p>
            <a:pPr marL="818816" lvl="1" indent="-361639">
              <a:buClr>
                <a:srgbClr val="439E2E"/>
              </a:buClr>
              <a:buSzPct val="100000"/>
              <a:buFont typeface="+mj-lt"/>
              <a:buAutoNum type="arabicPeriod"/>
            </a:pPr>
            <a:r>
              <a:rPr lang="en-US" sz="2400" b="1" dirty="0"/>
              <a:t>Gender Sensitization</a:t>
            </a:r>
            <a:r>
              <a:rPr lang="en-US" sz="2400" dirty="0">
                <a:solidFill>
                  <a:schemeClr val="accent5">
                    <a:lumMod val="75000"/>
                  </a:schemeClr>
                </a:solidFill>
              </a:rPr>
              <a:t>: </a:t>
            </a:r>
            <a:r>
              <a:rPr lang="en-US" sz="2400" dirty="0"/>
              <a:t>Undertaking activities to improve status of women, and gender parity between women and men. </a:t>
            </a:r>
          </a:p>
          <a:p>
            <a:pPr marL="457177" lvl="1" indent="0">
              <a:buClr>
                <a:srgbClr val="C00000"/>
              </a:buClr>
              <a:buSzPct val="80000"/>
              <a:buNone/>
            </a:pPr>
            <a:endParaRPr lang="en-US" sz="1969" dirty="0"/>
          </a:p>
        </p:txBody>
      </p:sp>
      <p:sp>
        <p:nvSpPr>
          <p:cNvPr id="5" name="Slide Number Placeholder 4">
            <a:extLst>
              <a:ext uri="{FF2B5EF4-FFF2-40B4-BE49-F238E27FC236}">
                <a16:creationId xmlns:a16="http://schemas.microsoft.com/office/drawing/2014/main" id="{8C95607E-6639-464D-84BE-13A4D0A33B20}"/>
              </a:ext>
            </a:extLst>
          </p:cNvPr>
          <p:cNvSpPr>
            <a:spLocks noGrp="1"/>
          </p:cNvSpPr>
          <p:nvPr>
            <p:ph type="sldNum" sz="quarter" idx="12"/>
          </p:nvPr>
        </p:nvSpPr>
        <p:spPr/>
        <p:txBody>
          <a:bodyPr/>
          <a:lstStyle/>
          <a:p>
            <a:fld id="{48F63A3B-78C7-47BE-AE5E-E10140E04643}" type="slidenum">
              <a:rPr lang="en-US" smtClean="0"/>
              <a:t>45</a:t>
            </a:fld>
            <a:endParaRPr lang="en-US" dirty="0"/>
          </a:p>
        </p:txBody>
      </p:sp>
    </p:spTree>
    <p:extLst>
      <p:ext uri="{BB962C8B-B14F-4D97-AF65-F5344CB8AC3E}">
        <p14:creationId xmlns:p14="http://schemas.microsoft.com/office/powerpoint/2010/main" val="2920030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00234"/>
            <a:ext cx="7886700" cy="1325563"/>
          </a:xfrm>
        </p:spPr>
        <p:txBody>
          <a:bodyPr>
            <a:normAutofit/>
          </a:bodyPr>
          <a:lstStyle/>
          <a:p>
            <a:r>
              <a:rPr lang="en-US" sz="3200" b="1" dirty="0">
                <a:solidFill>
                  <a:srgbClr val="439E2E"/>
                </a:solidFill>
                <a:latin typeface="+mn-lt"/>
              </a:rPr>
              <a:t>ANGeL – Way Forward</a:t>
            </a:r>
          </a:p>
        </p:txBody>
      </p:sp>
      <p:sp>
        <p:nvSpPr>
          <p:cNvPr id="3" name="Content Placeholder 2"/>
          <p:cNvSpPr>
            <a:spLocks noGrp="1"/>
          </p:cNvSpPr>
          <p:nvPr>
            <p:ph idx="1"/>
          </p:nvPr>
        </p:nvSpPr>
        <p:spPr>
          <a:xfrm>
            <a:off x="628650" y="1390910"/>
            <a:ext cx="7886700" cy="4351338"/>
          </a:xfrm>
        </p:spPr>
        <p:txBody>
          <a:bodyPr>
            <a:normAutofit/>
          </a:bodyPr>
          <a:lstStyle/>
          <a:p>
            <a:pPr>
              <a:buClr>
                <a:srgbClr val="439E2E"/>
              </a:buClr>
              <a:buSzPct val="100000"/>
              <a:buFont typeface="Wingdings" panose="05000000000000000000" pitchFamily="2" charset="2"/>
              <a:buChar char="§"/>
            </a:pPr>
            <a:r>
              <a:rPr lang="en-US" sz="2400" dirty="0"/>
              <a:t>After 2 years, the ANGeL experimental research will identify which interventions most effectively </a:t>
            </a:r>
            <a:r>
              <a:rPr lang="en-US" sz="2400" b="1" dirty="0"/>
              <a:t>increase agricultural diversity, increase farmers’ income, improve nutrition, and promote women’s empowerment</a:t>
            </a:r>
            <a:r>
              <a:rPr lang="en-US" sz="2400" dirty="0"/>
              <a:t>.  </a:t>
            </a:r>
          </a:p>
          <a:p>
            <a:pPr>
              <a:buClr>
                <a:srgbClr val="439E2E"/>
              </a:buClr>
              <a:buSzPct val="100000"/>
              <a:buFont typeface="Wingdings" panose="05000000000000000000" pitchFamily="2" charset="2"/>
              <a:buChar char="§"/>
            </a:pPr>
            <a:r>
              <a:rPr lang="en-US" sz="2400" dirty="0"/>
              <a:t>The Ministry of Agriculture plans to use the research-based evidence to </a:t>
            </a:r>
            <a:r>
              <a:rPr lang="en-US" sz="2400" b="1" dirty="0"/>
              <a:t>scale up </a:t>
            </a:r>
            <a:r>
              <a:rPr lang="en-US" sz="2400" dirty="0"/>
              <a:t>the most effective interventions all over Bangladesh. </a:t>
            </a:r>
          </a:p>
          <a:p>
            <a:pPr>
              <a:buClr>
                <a:srgbClr val="439E2E"/>
              </a:buClr>
              <a:buSzPct val="100000"/>
              <a:buFont typeface="Wingdings" panose="05000000000000000000" pitchFamily="2" charset="2"/>
              <a:buChar char="§"/>
            </a:pPr>
            <a:r>
              <a:rPr lang="en-US" sz="2400" dirty="0"/>
              <a:t>ANGeL is the first ministry-led initiative that uses a rigorous impact evaluation (RCT) to develop an evidence base to design and implement a national program.</a:t>
            </a:r>
          </a:p>
        </p:txBody>
      </p:sp>
      <p:sp>
        <p:nvSpPr>
          <p:cNvPr id="5" name="Slide Number Placeholder 4">
            <a:extLst>
              <a:ext uri="{FF2B5EF4-FFF2-40B4-BE49-F238E27FC236}">
                <a16:creationId xmlns:a16="http://schemas.microsoft.com/office/drawing/2014/main" id="{4288CBE2-CE33-4979-B78D-A74973084D68}"/>
              </a:ext>
            </a:extLst>
          </p:cNvPr>
          <p:cNvSpPr>
            <a:spLocks noGrp="1"/>
          </p:cNvSpPr>
          <p:nvPr>
            <p:ph type="sldNum" sz="quarter" idx="12"/>
          </p:nvPr>
        </p:nvSpPr>
        <p:spPr/>
        <p:txBody>
          <a:bodyPr/>
          <a:lstStyle/>
          <a:p>
            <a:fld id="{48F63A3B-78C7-47BE-AE5E-E10140E04643}" type="slidenum">
              <a:rPr lang="en-US" smtClean="0"/>
              <a:t>46</a:t>
            </a:fld>
            <a:endParaRPr lang="en-US" dirty="0"/>
          </a:p>
        </p:txBody>
      </p:sp>
    </p:spTree>
    <p:extLst>
      <p:ext uri="{BB962C8B-B14F-4D97-AF65-F5344CB8AC3E}">
        <p14:creationId xmlns:p14="http://schemas.microsoft.com/office/powerpoint/2010/main" val="4018021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AF3FC5B-1645-4C0B-8153-86FEFC531ACF}"/>
              </a:ext>
            </a:extLst>
          </p:cNvPr>
          <p:cNvSpPr>
            <a:spLocks noGrp="1"/>
          </p:cNvSpPr>
          <p:nvPr>
            <p:ph type="sldNum" sz="quarter" idx="4294967295"/>
          </p:nvPr>
        </p:nvSpPr>
        <p:spPr>
          <a:xfrm>
            <a:off x="3205065" y="6323013"/>
            <a:ext cx="2057400" cy="365125"/>
          </a:xfrm>
        </p:spPr>
        <p:txBody>
          <a:bodyPr/>
          <a:lstStyle/>
          <a:p>
            <a:fld id="{48F63A3B-78C7-47BE-AE5E-E10140E04643}" type="slidenum">
              <a:rPr lang="en-US" smtClean="0"/>
              <a:pPr/>
              <a:t>47</a:t>
            </a:fld>
            <a:endParaRPr lang="en-US" dirty="0"/>
          </a:p>
        </p:txBody>
      </p:sp>
      <p:sp>
        <p:nvSpPr>
          <p:cNvPr id="2" name="TextBox 1">
            <a:extLst>
              <a:ext uri="{FF2B5EF4-FFF2-40B4-BE49-F238E27FC236}">
                <a16:creationId xmlns:a16="http://schemas.microsoft.com/office/drawing/2014/main" id="{1120B327-B994-4F4E-9AF4-DFA0E1F1EC34}"/>
              </a:ext>
            </a:extLst>
          </p:cNvPr>
          <p:cNvSpPr txBox="1"/>
          <p:nvPr/>
        </p:nvSpPr>
        <p:spPr>
          <a:xfrm>
            <a:off x="1791478" y="2369976"/>
            <a:ext cx="6941975" cy="1815882"/>
          </a:xfrm>
          <a:prstGeom prst="rect">
            <a:avLst/>
          </a:prstGeom>
          <a:noFill/>
        </p:spPr>
        <p:txBody>
          <a:bodyPr wrap="square" rtlCol="0">
            <a:spAutoFit/>
          </a:bodyPr>
          <a:lstStyle/>
          <a:p>
            <a:r>
              <a:rPr lang="en-US" sz="4000" b="1" dirty="0"/>
              <a:t>Addressing Food Access: </a:t>
            </a:r>
            <a:r>
              <a:rPr lang="en-US" sz="3600" b="1" i="1" dirty="0"/>
              <a:t>Nutrition-Sensitive Social Protection</a:t>
            </a:r>
            <a:endParaRPr lang="en-US" sz="4000" b="1" i="1" dirty="0"/>
          </a:p>
        </p:txBody>
      </p:sp>
    </p:spTree>
    <p:extLst>
      <p:ext uri="{BB962C8B-B14F-4D97-AF65-F5344CB8AC3E}">
        <p14:creationId xmlns:p14="http://schemas.microsoft.com/office/powerpoint/2010/main" val="29921463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54424"/>
            <a:ext cx="8219514" cy="767324"/>
          </a:xfrm>
        </p:spPr>
        <p:txBody>
          <a:bodyPr>
            <a:normAutofit fontScale="90000"/>
          </a:bodyPr>
          <a:lstStyle/>
          <a:p>
            <a:r>
              <a:rPr lang="en-US" sz="3200" b="1" dirty="0">
                <a:solidFill>
                  <a:srgbClr val="439E2E"/>
                </a:solidFill>
                <a:latin typeface="+mn-lt"/>
              </a:rPr>
              <a:t>IFPRI research shows </a:t>
            </a:r>
            <a:r>
              <a:rPr lang="en-GB" sz="3200" b="1" dirty="0">
                <a:solidFill>
                  <a:srgbClr val="439E2E"/>
                </a:solidFill>
                <a:latin typeface="+mn-lt"/>
              </a:rPr>
              <a:t>cash transfer + nutrition education has greatest impact on child nutrition </a:t>
            </a:r>
            <a:br>
              <a:rPr lang="en-US" sz="2800" dirty="0">
                <a:solidFill>
                  <a:srgbClr val="439E2E"/>
                </a:solidFill>
              </a:rPr>
            </a:br>
            <a:endParaRPr lang="en-US" sz="2800" dirty="0">
              <a:solidFill>
                <a:srgbClr val="439E2E"/>
              </a:solidFill>
            </a:endParaRPr>
          </a:p>
        </p:txBody>
      </p:sp>
      <p:sp>
        <p:nvSpPr>
          <p:cNvPr id="3" name="Content Placeholder 2"/>
          <p:cNvSpPr>
            <a:spLocks noGrp="1"/>
          </p:cNvSpPr>
          <p:nvPr>
            <p:ph sz="half" idx="1"/>
          </p:nvPr>
        </p:nvSpPr>
        <p:spPr>
          <a:xfrm>
            <a:off x="468086" y="1426029"/>
            <a:ext cx="4161063" cy="5431971"/>
          </a:xfrm>
        </p:spPr>
        <p:txBody>
          <a:bodyPr>
            <a:noAutofit/>
          </a:bodyPr>
          <a:lstStyle/>
          <a:p>
            <a:pPr>
              <a:buClr>
                <a:srgbClr val="439E2E"/>
              </a:buClr>
              <a:buSzPct val="100000"/>
              <a:buFont typeface="Wingdings" panose="05000000000000000000" pitchFamily="2" charset="2"/>
              <a:buChar char="§"/>
            </a:pPr>
            <a:r>
              <a:rPr lang="en-GB" sz="2200" dirty="0"/>
              <a:t>IFPRI designed an experiment </a:t>
            </a:r>
            <a:r>
              <a:rPr lang="en-US" sz="2200" dirty="0"/>
              <a:t>called the Transfer Modality Research Initia­tive (TMRI). </a:t>
            </a:r>
          </a:p>
          <a:p>
            <a:pPr>
              <a:buClr>
                <a:srgbClr val="439E2E"/>
              </a:buClr>
              <a:buSzPct val="100000"/>
              <a:buFont typeface="Wingdings" panose="05000000000000000000" pitchFamily="2" charset="2"/>
              <a:buChar char="§"/>
            </a:pPr>
            <a:r>
              <a:rPr lang="en-US" sz="2200" dirty="0"/>
              <a:t>WFP implemented TMRI from 2012-2014 to </a:t>
            </a:r>
            <a:r>
              <a:rPr lang="en-GB" sz="2200" dirty="0"/>
              <a:t>determine what combination of cash, food, and nutrition </a:t>
            </a:r>
            <a:r>
              <a:rPr lang="en-GB" sz="2200" dirty="0" err="1"/>
              <a:t>behavior</a:t>
            </a:r>
            <a:r>
              <a:rPr lang="en-GB" sz="2200" dirty="0"/>
              <a:t> change communication (BCC) in safety nets brings the greatest benefits for ultra-poor rural households.</a:t>
            </a:r>
            <a:endParaRPr lang="en-US" sz="2200" dirty="0"/>
          </a:p>
          <a:p>
            <a:pPr>
              <a:buClr>
                <a:srgbClr val="439E2E"/>
              </a:buClr>
              <a:buSzPct val="100000"/>
              <a:buFont typeface="Wingdings" panose="05000000000000000000" pitchFamily="2" charset="2"/>
              <a:buChar char="§"/>
            </a:pPr>
            <a:r>
              <a:rPr lang="en-US" sz="2200" dirty="0"/>
              <a:t>Cash + nutrition BCC led to a 7.3 percentage points decrease in child stunting over the project period—almost three times greater than national aver­age decline in stunting.</a:t>
            </a:r>
          </a:p>
          <a:p>
            <a:pPr marL="0" indent="0">
              <a:buClr>
                <a:srgbClr val="C00000"/>
              </a:buClr>
              <a:buSzPct val="80000"/>
              <a:buNone/>
            </a:pPr>
            <a:br>
              <a:rPr lang="en-US" sz="2000" dirty="0"/>
            </a:br>
            <a:endParaRPr lang="en-US" sz="2000" dirty="0"/>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3155360775"/>
              </p:ext>
            </p:extLst>
          </p:nvPr>
        </p:nvGraphicFramePr>
        <p:xfrm>
          <a:off x="4629149" y="1613647"/>
          <a:ext cx="4219015" cy="47423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4862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8" grpId="0">
        <p:bldAsOne/>
      </p:bldGraphic>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152401"/>
            <a:ext cx="8515350" cy="1371600"/>
          </a:xfrm>
        </p:spPr>
        <p:txBody>
          <a:bodyPr>
            <a:noAutofit/>
          </a:bodyPr>
          <a:lstStyle/>
          <a:p>
            <a:r>
              <a:rPr lang="en-US" sz="3000" b="1" dirty="0">
                <a:solidFill>
                  <a:schemeClr val="accent6"/>
                </a:solidFill>
                <a:latin typeface="+mn-lt"/>
                <a:cs typeface="Arial" panose="020B0604020202020204" pitchFamily="34" charset="0"/>
              </a:rPr>
              <a:t>Adding BCC increases the frequency of several food groups consumed by children &lt;42 months: North </a:t>
            </a:r>
            <a:r>
              <a:rPr lang="en-US" sz="2400" b="1" dirty="0">
                <a:solidFill>
                  <a:srgbClr val="0070C0"/>
                </a:solidFill>
                <a:latin typeface="+mn-lt"/>
                <a:cs typeface="Arial" panose="020B0604020202020204" pitchFamily="34" charset="0"/>
              </a:rPr>
              <a:t>TMRI results</a:t>
            </a:r>
            <a:endParaRPr lang="en-US" sz="2400" dirty="0">
              <a:solidFill>
                <a:srgbClr val="0070C0"/>
              </a:solidFill>
              <a:latin typeface="+mn-lt"/>
              <a:cs typeface="Arial"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94476760"/>
              </p:ext>
            </p:extLst>
          </p:nvPr>
        </p:nvGraphicFramePr>
        <p:xfrm>
          <a:off x="870086" y="1524002"/>
          <a:ext cx="7645264" cy="4691462"/>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a:extLst>
              <a:ext uri="{FF2B5EF4-FFF2-40B4-BE49-F238E27FC236}">
                <a16:creationId xmlns:a16="http://schemas.microsoft.com/office/drawing/2014/main" id="{D2ACD61F-77FF-4A5C-8503-75C94C40FD07}"/>
              </a:ext>
            </a:extLst>
          </p:cNvPr>
          <p:cNvSpPr>
            <a:spLocks noGrp="1"/>
          </p:cNvSpPr>
          <p:nvPr>
            <p:ph type="sldNum" sz="quarter" idx="12"/>
          </p:nvPr>
        </p:nvSpPr>
        <p:spPr/>
        <p:txBody>
          <a:bodyPr/>
          <a:lstStyle/>
          <a:p>
            <a:fld id="{48F63A3B-78C7-47BE-AE5E-E10140E04643}" type="slidenum">
              <a:rPr lang="en-US" smtClean="0"/>
              <a:t>49</a:t>
            </a:fld>
            <a:endParaRPr lang="en-US" dirty="0"/>
          </a:p>
        </p:txBody>
      </p:sp>
    </p:spTree>
    <p:extLst>
      <p:ext uri="{BB962C8B-B14F-4D97-AF65-F5344CB8AC3E}">
        <p14:creationId xmlns:p14="http://schemas.microsoft.com/office/powerpoint/2010/main" val="3221564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chart seriesIdx="-4" categoryIdx="0"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chart seriesIdx="-4" categoryIdx="1"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chart seriesIdx="-4" categoryIdx="2" bldStep="category"/>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graphicEl>
                                              <a:chart seriesIdx="-4" categoryIdx="3" bldStep="category"/>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graphicEl>
                                              <a:chart seriesIdx="-4" categoryIdx="4" bldStep="category"/>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graphicEl>
                                              <a:chart seriesIdx="-4" categoryIdx="5" bldStep="category"/>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graphicEl>
                                              <a:chart seriesIdx="-4" categoryIdx="6" bldStep="category"/>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graphicEl>
                                              <a:chart seriesIdx="-4" categoryIdx="7" bldStep="category"/>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graphicEl>
                                              <a:chart seriesIdx="-4" categoryIdx="8"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category"/>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78498" y="152400"/>
            <a:ext cx="8336901" cy="868363"/>
          </a:xfrm>
        </p:spPr>
        <p:txBody>
          <a:bodyPr>
            <a:noAutofit/>
          </a:bodyPr>
          <a:lstStyle/>
          <a:p>
            <a:r>
              <a:rPr lang="en-US" sz="3200" b="1" dirty="0">
                <a:solidFill>
                  <a:srgbClr val="439E2E"/>
                </a:solidFill>
                <a:latin typeface="+mn-lt"/>
              </a:rPr>
              <a:t>What are the main food availability and food access issues for nutrition in Bangladesh?</a:t>
            </a:r>
          </a:p>
        </p:txBody>
      </p:sp>
      <p:sp>
        <p:nvSpPr>
          <p:cNvPr id="12291" name="Content Placeholder 2"/>
          <p:cNvSpPr>
            <a:spLocks noGrp="1"/>
          </p:cNvSpPr>
          <p:nvPr>
            <p:ph idx="1"/>
          </p:nvPr>
        </p:nvSpPr>
        <p:spPr>
          <a:xfrm>
            <a:off x="485192" y="1231641"/>
            <a:ext cx="8430208" cy="5374432"/>
          </a:xfrm>
        </p:spPr>
        <p:txBody>
          <a:bodyPr>
            <a:normAutofit fontScale="77500" lnSpcReduction="20000"/>
          </a:bodyPr>
          <a:lstStyle/>
          <a:p>
            <a:pPr marL="0" indent="0">
              <a:buClr>
                <a:srgbClr val="439E2E"/>
              </a:buClr>
              <a:buNone/>
            </a:pPr>
            <a:r>
              <a:rPr lang="en-US" sz="3100" b="1" i="1" dirty="0"/>
              <a:t>Availability</a:t>
            </a:r>
          </a:p>
          <a:p>
            <a:pPr>
              <a:buClr>
                <a:srgbClr val="439E2E"/>
              </a:buClr>
              <a:buFont typeface="Wingdings" panose="05000000000000000000" pitchFamily="2" charset="2"/>
              <a:buChar char="§"/>
            </a:pPr>
            <a:r>
              <a:rPr lang="en-US" sz="3100" dirty="0"/>
              <a:t>Bangladesh has made remarkable progress in foodgrain production, but improvements in child and maternal nutrition warrant further attention. </a:t>
            </a:r>
          </a:p>
          <a:p>
            <a:pPr>
              <a:buClr>
                <a:srgbClr val="439E2E"/>
              </a:buClr>
              <a:buFont typeface="Wingdings" panose="05000000000000000000" pitchFamily="2" charset="2"/>
              <a:buChar char="§"/>
            </a:pPr>
            <a:r>
              <a:rPr lang="en-US" sz="3100" dirty="0"/>
              <a:t>Agriculture provides a source of food and nutrients, a broad-based source of income, and affects food prices. Given these links, agriculture has the potential to be a strong driver of nutrition. However, that potential is not being realized. </a:t>
            </a:r>
          </a:p>
          <a:p>
            <a:pPr marL="0" indent="0">
              <a:buClr>
                <a:srgbClr val="439E2E"/>
              </a:buClr>
              <a:buNone/>
            </a:pPr>
            <a:r>
              <a:rPr lang="en-US" sz="3100" b="1" i="1" dirty="0"/>
              <a:t>Access </a:t>
            </a:r>
          </a:p>
          <a:p>
            <a:pPr>
              <a:buClr>
                <a:srgbClr val="439E2E"/>
              </a:buClr>
              <a:buSzPct val="100000"/>
              <a:buFont typeface="Wingdings" panose="05000000000000000000" pitchFamily="2" charset="2"/>
              <a:buChar char="§"/>
            </a:pPr>
            <a:r>
              <a:rPr lang="en-US" sz="3100" dirty="0"/>
              <a:t>Social safety nets are important for improving food access for the poor, and have been quite effective in smoothing the consumption and the income of poor households in Bangladesh.</a:t>
            </a:r>
          </a:p>
          <a:p>
            <a:pPr>
              <a:buClr>
                <a:srgbClr val="439E2E"/>
              </a:buClr>
              <a:buSzPct val="100000"/>
              <a:buFont typeface="Wingdings" panose="05000000000000000000" pitchFamily="2" charset="2"/>
              <a:buChar char="§"/>
            </a:pPr>
            <a:r>
              <a:rPr lang="en-US" sz="3100" dirty="0"/>
              <a:t>However, most existing evidence from evaluations (by IFPRI and others) of major safety nets in Bangladesh show few improvements in child nutritional status. This leads to a key question: Are there constraints other than income, such as nutrition knowledge, that also need to be addressed?</a:t>
            </a:r>
          </a:p>
          <a:p>
            <a:pPr>
              <a:buClr>
                <a:srgbClr val="439E2E"/>
              </a:buClr>
              <a:buFont typeface="Wingdings" panose="05000000000000000000" pitchFamily="2" charset="2"/>
              <a:buChar char="§"/>
            </a:pPr>
            <a:endParaRPr lang="en-CA" sz="2400" dirty="0"/>
          </a:p>
          <a:p>
            <a:pPr>
              <a:buClr>
                <a:srgbClr val="88A53D"/>
              </a:buClr>
              <a:buFont typeface="Wingdings" panose="05000000000000000000" pitchFamily="2" charset="2"/>
              <a:buChar char="v"/>
            </a:pPr>
            <a:endParaRPr lang="en-US" sz="2000" dirty="0"/>
          </a:p>
        </p:txBody>
      </p:sp>
      <p:sp>
        <p:nvSpPr>
          <p:cNvPr id="2" name="Slide Number Placeholder 1">
            <a:extLst>
              <a:ext uri="{FF2B5EF4-FFF2-40B4-BE49-F238E27FC236}">
                <a16:creationId xmlns:a16="http://schemas.microsoft.com/office/drawing/2014/main" id="{1C01941A-476A-4664-939C-9A2AC42704A5}"/>
              </a:ext>
            </a:extLst>
          </p:cNvPr>
          <p:cNvSpPr>
            <a:spLocks noGrp="1"/>
          </p:cNvSpPr>
          <p:nvPr>
            <p:ph type="sldNum" sz="quarter" idx="12"/>
          </p:nvPr>
        </p:nvSpPr>
        <p:spPr/>
        <p:txBody>
          <a:bodyPr/>
          <a:lstStyle/>
          <a:p>
            <a:fld id="{48F63A3B-78C7-47BE-AE5E-E10140E04643}" type="slidenum">
              <a:rPr lang="en-US" smtClean="0"/>
              <a:t>5</a:t>
            </a:fld>
            <a:endParaRPr lang="en-US" dirty="0"/>
          </a:p>
        </p:txBody>
      </p:sp>
    </p:spTree>
    <p:extLst>
      <p:ext uri="{BB962C8B-B14F-4D97-AF65-F5344CB8AC3E}">
        <p14:creationId xmlns:p14="http://schemas.microsoft.com/office/powerpoint/2010/main" val="3471442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291">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2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E77D049-BACD-4C20-A4B8-EF6AF6EC6056}"/>
              </a:ext>
            </a:extLst>
          </p:cNvPr>
          <p:cNvSpPr>
            <a:spLocks noGrp="1"/>
          </p:cNvSpPr>
          <p:nvPr>
            <p:ph type="sldNum" sz="quarter" idx="4294967295"/>
          </p:nvPr>
        </p:nvSpPr>
        <p:spPr>
          <a:xfrm>
            <a:off x="0" y="6351588"/>
            <a:ext cx="2057400" cy="365125"/>
          </a:xfrm>
        </p:spPr>
        <p:txBody>
          <a:bodyPr/>
          <a:lstStyle/>
          <a:p>
            <a:fld id="{48F63A3B-78C7-47BE-AE5E-E10140E04643}" type="slidenum">
              <a:rPr lang="en-US" smtClean="0"/>
              <a:pPr/>
              <a:t>50</a:t>
            </a:fld>
            <a:endParaRPr lang="en-US" dirty="0"/>
          </a:p>
        </p:txBody>
      </p:sp>
      <p:sp>
        <p:nvSpPr>
          <p:cNvPr id="5" name="TextBox 4">
            <a:extLst>
              <a:ext uri="{FF2B5EF4-FFF2-40B4-BE49-F238E27FC236}">
                <a16:creationId xmlns:a16="http://schemas.microsoft.com/office/drawing/2014/main" id="{3D39241B-553A-4621-A372-D7F4935C3D00}"/>
              </a:ext>
            </a:extLst>
          </p:cNvPr>
          <p:cNvSpPr txBox="1"/>
          <p:nvPr/>
        </p:nvSpPr>
        <p:spPr>
          <a:xfrm>
            <a:off x="1791478" y="2369976"/>
            <a:ext cx="6941975" cy="1938992"/>
          </a:xfrm>
          <a:prstGeom prst="rect">
            <a:avLst/>
          </a:prstGeom>
          <a:noFill/>
        </p:spPr>
        <p:txBody>
          <a:bodyPr wrap="square" rtlCol="0">
            <a:spAutoFit/>
          </a:bodyPr>
          <a:lstStyle/>
          <a:p>
            <a:r>
              <a:rPr lang="en-US" sz="4000" b="1" dirty="0"/>
              <a:t>Policy Considerations for Improving Food and Nutrition Security</a:t>
            </a:r>
            <a:endParaRPr lang="en-US" sz="4000" b="1" i="1" dirty="0"/>
          </a:p>
        </p:txBody>
      </p:sp>
    </p:spTree>
    <p:extLst>
      <p:ext uri="{BB962C8B-B14F-4D97-AF65-F5344CB8AC3E}">
        <p14:creationId xmlns:p14="http://schemas.microsoft.com/office/powerpoint/2010/main" val="23629622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Curved Left 7">
            <a:extLst>
              <a:ext uri="{FF2B5EF4-FFF2-40B4-BE49-F238E27FC236}">
                <a16:creationId xmlns:a16="http://schemas.microsoft.com/office/drawing/2014/main" id="{115F14B4-4F4E-4856-8A77-03E632D52EC8}"/>
              </a:ext>
            </a:extLst>
          </p:cNvPr>
          <p:cNvSpPr/>
          <p:nvPr/>
        </p:nvSpPr>
        <p:spPr>
          <a:xfrm>
            <a:off x="6038850" y="2958586"/>
            <a:ext cx="2338387" cy="2661974"/>
          </a:xfrm>
          <a:prstGeom prst="curvedLef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urved Right 8">
            <a:extLst>
              <a:ext uri="{FF2B5EF4-FFF2-40B4-BE49-F238E27FC236}">
                <a16:creationId xmlns:a16="http://schemas.microsoft.com/office/drawing/2014/main" id="{0B81CD58-BDBE-493A-9F54-0345CFE2A69C}"/>
              </a:ext>
            </a:extLst>
          </p:cNvPr>
          <p:cNvSpPr/>
          <p:nvPr/>
        </p:nvSpPr>
        <p:spPr>
          <a:xfrm>
            <a:off x="1039416" y="2958586"/>
            <a:ext cx="2438400" cy="2605771"/>
          </a:xfrm>
          <a:prstGeom prst="curved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itle 4">
            <a:extLst>
              <a:ext uri="{FF2B5EF4-FFF2-40B4-BE49-F238E27FC236}">
                <a16:creationId xmlns:a16="http://schemas.microsoft.com/office/drawing/2014/main" id="{C4656A12-15B3-490D-930A-166D7878DB1B}"/>
              </a:ext>
            </a:extLst>
          </p:cNvPr>
          <p:cNvSpPr>
            <a:spLocks noGrp="1"/>
          </p:cNvSpPr>
          <p:nvPr>
            <p:ph type="title"/>
          </p:nvPr>
        </p:nvSpPr>
        <p:spPr/>
        <p:txBody>
          <a:bodyPr/>
          <a:lstStyle/>
          <a:p>
            <a:r>
              <a:rPr lang="en-US" sz="3200" b="1" dirty="0">
                <a:solidFill>
                  <a:srgbClr val="439E2E"/>
                </a:solidFill>
                <a:latin typeface="Calibri" panose="020F0502020204030204"/>
                <a:cs typeface="Arial" charset="0"/>
              </a:rPr>
              <a:t>Build Synergies Across 3 Components of Food Security</a:t>
            </a:r>
            <a:endParaRPr lang="en-US" dirty="0"/>
          </a:p>
        </p:txBody>
      </p:sp>
      <p:graphicFrame>
        <p:nvGraphicFramePr>
          <p:cNvPr id="7" name="Content Placeholder 6">
            <a:extLst>
              <a:ext uri="{FF2B5EF4-FFF2-40B4-BE49-F238E27FC236}">
                <a16:creationId xmlns:a16="http://schemas.microsoft.com/office/drawing/2014/main" id="{98F9D5C1-282D-4521-A81F-DAA06BBF3286}"/>
              </a:ext>
            </a:extLst>
          </p:cNvPr>
          <p:cNvGraphicFramePr>
            <a:graphicFrameLocks noGrp="1"/>
          </p:cNvGraphicFramePr>
          <p:nvPr>
            <p:ph idx="1"/>
            <p:extLst>
              <p:ext uri="{D42A27DB-BD31-4B8C-83A1-F6EECF244321}">
                <p14:modId xmlns:p14="http://schemas.microsoft.com/office/powerpoint/2010/main" val="1620750405"/>
              </p:ext>
            </p:extLst>
          </p:nvPr>
        </p:nvGraphicFramePr>
        <p:xfrm>
          <a:off x="696516" y="1498884"/>
          <a:ext cx="8515350" cy="4822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E24BB3D7-50CC-486B-A0B1-DD5AABF7995E}"/>
              </a:ext>
            </a:extLst>
          </p:cNvPr>
          <p:cNvSpPr txBox="1"/>
          <p:nvPr/>
        </p:nvSpPr>
        <p:spPr>
          <a:xfrm>
            <a:off x="1039416" y="5740959"/>
            <a:ext cx="2724150" cy="647425"/>
          </a:xfrm>
          <a:prstGeom prst="rect">
            <a:avLst/>
          </a:prstGeom>
          <a:noFill/>
        </p:spPr>
        <p:txBody>
          <a:bodyPr wrap="square" rtlCol="0">
            <a:spAutoFit/>
          </a:bodyPr>
          <a:lstStyle/>
          <a:p>
            <a:r>
              <a:rPr lang="en-US" b="1" dirty="0"/>
              <a:t>Nutrition-Sensitive Agriculture</a:t>
            </a:r>
          </a:p>
        </p:txBody>
      </p:sp>
      <p:sp>
        <p:nvSpPr>
          <p:cNvPr id="11" name="TextBox 10">
            <a:extLst>
              <a:ext uri="{FF2B5EF4-FFF2-40B4-BE49-F238E27FC236}">
                <a16:creationId xmlns:a16="http://schemas.microsoft.com/office/drawing/2014/main" id="{FA18CA90-10D2-4331-AAD7-9283FF295CD1}"/>
              </a:ext>
            </a:extLst>
          </p:cNvPr>
          <p:cNvSpPr txBox="1"/>
          <p:nvPr/>
        </p:nvSpPr>
        <p:spPr>
          <a:xfrm>
            <a:off x="6534150" y="5742053"/>
            <a:ext cx="2724150" cy="646331"/>
          </a:xfrm>
          <a:prstGeom prst="rect">
            <a:avLst/>
          </a:prstGeom>
          <a:noFill/>
        </p:spPr>
        <p:txBody>
          <a:bodyPr wrap="square" rtlCol="0">
            <a:spAutoFit/>
          </a:bodyPr>
          <a:lstStyle/>
          <a:p>
            <a:r>
              <a:rPr lang="en-US" b="1" dirty="0"/>
              <a:t>Nutrition-Sensitive </a:t>
            </a:r>
          </a:p>
          <a:p>
            <a:r>
              <a:rPr lang="en-US" b="1" dirty="0"/>
              <a:t>Social Protection</a:t>
            </a:r>
          </a:p>
        </p:txBody>
      </p:sp>
    </p:spTree>
    <p:extLst>
      <p:ext uri="{BB962C8B-B14F-4D97-AF65-F5344CB8AC3E}">
        <p14:creationId xmlns:p14="http://schemas.microsoft.com/office/powerpoint/2010/main" val="1153253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Graphic spid="7" grpId="0">
        <p:bldAsOne/>
      </p:bldGraphic>
      <p:bldP spid="10" grpId="0"/>
      <p:bldP spid="11"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362" y="210235"/>
            <a:ext cx="8229600" cy="868362"/>
          </a:xfrm>
        </p:spPr>
        <p:txBody>
          <a:bodyPr>
            <a:normAutofit fontScale="90000"/>
          </a:bodyPr>
          <a:lstStyle/>
          <a:p>
            <a:r>
              <a:rPr lang="en-US" sz="3200" b="1" dirty="0">
                <a:solidFill>
                  <a:srgbClr val="439E2E"/>
                </a:solidFill>
                <a:latin typeface="+mn-lt"/>
                <a:cs typeface="Arial" charset="0"/>
              </a:rPr>
              <a:t>Policy Considerations: Nutrition-Sensitive Agriculture (1 of 3)</a:t>
            </a:r>
          </a:p>
        </p:txBody>
      </p:sp>
      <p:sp>
        <p:nvSpPr>
          <p:cNvPr id="3" name="Content Placeholder 2"/>
          <p:cNvSpPr>
            <a:spLocks noGrp="1"/>
          </p:cNvSpPr>
          <p:nvPr>
            <p:ph idx="1"/>
          </p:nvPr>
        </p:nvSpPr>
        <p:spPr>
          <a:xfrm>
            <a:off x="731362" y="1288945"/>
            <a:ext cx="8041849" cy="5359138"/>
          </a:xfrm>
        </p:spPr>
        <p:txBody>
          <a:bodyPr>
            <a:normAutofit/>
          </a:bodyPr>
          <a:lstStyle/>
          <a:p>
            <a:pPr>
              <a:buClr>
                <a:schemeClr val="accent6"/>
              </a:buClr>
              <a:buFont typeface="Wingdings" panose="05000000000000000000" pitchFamily="2" charset="2"/>
              <a:buChar char="§"/>
            </a:pPr>
            <a:r>
              <a:rPr lang="en-US" sz="2400" b="1" dirty="0"/>
              <a:t>Promote agricultural diversity: </a:t>
            </a:r>
          </a:p>
          <a:p>
            <a:pPr lvl="1">
              <a:buClr>
                <a:schemeClr val="accent6"/>
              </a:buClr>
              <a:buFont typeface="Wingdings" panose="05000000000000000000" pitchFamily="2" charset="2"/>
              <a:buChar char="§"/>
            </a:pPr>
            <a:r>
              <a:rPr lang="en-US" sz="2400" b="1" dirty="0"/>
              <a:t>Reduce risk </a:t>
            </a:r>
            <a:r>
              <a:rPr lang="en-US" sz="2400" dirty="0"/>
              <a:t>of high-value, high nutritive value food production via contract farming, agricultural credit, etc. </a:t>
            </a:r>
          </a:p>
          <a:p>
            <a:pPr lvl="1">
              <a:buClr>
                <a:schemeClr val="accent6"/>
              </a:buClr>
              <a:buFont typeface="Wingdings" panose="05000000000000000000" pitchFamily="2" charset="2"/>
              <a:buChar char="§"/>
            </a:pPr>
            <a:r>
              <a:rPr lang="en-US" sz="2400" dirty="0"/>
              <a:t>Create an </a:t>
            </a:r>
            <a:r>
              <a:rPr lang="en-US" sz="2400" b="1" dirty="0"/>
              <a:t>enabling policy environment </a:t>
            </a:r>
            <a:r>
              <a:rPr lang="en-US" sz="2400" dirty="0"/>
              <a:t>for the private sector for agricultural value chains development.</a:t>
            </a:r>
          </a:p>
          <a:p>
            <a:pPr lvl="1">
              <a:buClr>
                <a:schemeClr val="accent6"/>
              </a:buClr>
              <a:buFont typeface="Wingdings" panose="05000000000000000000" pitchFamily="2" charset="2"/>
              <a:buChar char="§"/>
            </a:pPr>
            <a:r>
              <a:rPr lang="en-US" sz="2400" b="1" dirty="0"/>
              <a:t>Invest in research </a:t>
            </a:r>
            <a:r>
              <a:rPr lang="en-US" sz="2400" dirty="0"/>
              <a:t>on productivity of rice, non-rice crops, livestock, and fisheries.</a:t>
            </a:r>
          </a:p>
          <a:p>
            <a:pPr lvl="1">
              <a:buClr>
                <a:schemeClr val="accent6"/>
              </a:buClr>
              <a:buFont typeface="Wingdings" panose="05000000000000000000" pitchFamily="2" charset="2"/>
              <a:buChar char="§"/>
            </a:pPr>
            <a:r>
              <a:rPr lang="en-US" sz="2400" dirty="0"/>
              <a:t>Promote </a:t>
            </a:r>
            <a:r>
              <a:rPr lang="en-US" sz="2400" b="1" dirty="0"/>
              <a:t>rice intensification and agricultural diversification </a:t>
            </a:r>
            <a:r>
              <a:rPr lang="en-US" sz="2400" dirty="0"/>
              <a:t>via agricultural extension.</a:t>
            </a:r>
          </a:p>
          <a:p>
            <a:pPr lvl="1">
              <a:buClr>
                <a:schemeClr val="accent6"/>
              </a:buClr>
              <a:buFont typeface="Wingdings" panose="05000000000000000000" pitchFamily="2" charset="2"/>
              <a:buChar char="§"/>
            </a:pPr>
            <a:endParaRPr lang="en-US" sz="2400" dirty="0"/>
          </a:p>
          <a:p>
            <a:pPr lvl="1">
              <a:buClr>
                <a:schemeClr val="accent6"/>
              </a:buClr>
              <a:buFont typeface="Wingdings" panose="05000000000000000000" pitchFamily="2" charset="2"/>
              <a:buChar char="§"/>
            </a:pPr>
            <a:endParaRPr lang="en-US" sz="2400" dirty="0"/>
          </a:p>
          <a:p>
            <a:pPr lvl="2">
              <a:buClr>
                <a:schemeClr val="accent6"/>
              </a:buClr>
              <a:buFont typeface="Wingdings" panose="05000000000000000000" pitchFamily="2" charset="2"/>
              <a:buChar char="§"/>
            </a:pPr>
            <a:endParaRPr lang="en-US" dirty="0"/>
          </a:p>
          <a:p>
            <a:pPr lvl="2">
              <a:buClr>
                <a:schemeClr val="accent6"/>
              </a:buClr>
              <a:buFont typeface="Wingdings" panose="05000000000000000000" pitchFamily="2" charset="2"/>
              <a:buChar char="§"/>
            </a:pPr>
            <a:endParaRPr lang="en-US" sz="1800" dirty="0"/>
          </a:p>
          <a:p>
            <a:pPr lvl="2">
              <a:buClr>
                <a:srgbClr val="C00000"/>
              </a:buClr>
              <a:buFont typeface="Wingdings" panose="05000000000000000000" pitchFamily="2" charset="2"/>
              <a:buChar char="v"/>
            </a:pPr>
            <a:endParaRPr lang="en-US" sz="1800" dirty="0"/>
          </a:p>
          <a:p>
            <a:pPr>
              <a:buClr>
                <a:srgbClr val="C00000"/>
              </a:buClr>
              <a:buFont typeface="Wingdings" panose="05000000000000000000" pitchFamily="2" charset="2"/>
              <a:buChar char="v"/>
            </a:pPr>
            <a:endParaRPr lang="en-US" sz="2600" dirty="0"/>
          </a:p>
          <a:p>
            <a:endParaRPr lang="en-US" dirty="0"/>
          </a:p>
        </p:txBody>
      </p:sp>
      <p:sp>
        <p:nvSpPr>
          <p:cNvPr id="4" name="Slide Number Placeholder 3">
            <a:extLst>
              <a:ext uri="{FF2B5EF4-FFF2-40B4-BE49-F238E27FC236}">
                <a16:creationId xmlns:a16="http://schemas.microsoft.com/office/drawing/2014/main" id="{2B43C004-9A01-422E-B8A8-2641DA4FADF3}"/>
              </a:ext>
            </a:extLst>
          </p:cNvPr>
          <p:cNvSpPr>
            <a:spLocks noGrp="1"/>
          </p:cNvSpPr>
          <p:nvPr>
            <p:ph type="sldNum" sz="quarter" idx="12"/>
          </p:nvPr>
        </p:nvSpPr>
        <p:spPr/>
        <p:txBody>
          <a:bodyPr/>
          <a:lstStyle/>
          <a:p>
            <a:fld id="{48F63A3B-78C7-47BE-AE5E-E10140E04643}" type="slidenum">
              <a:rPr lang="en-US" smtClean="0"/>
              <a:t>52</a:t>
            </a:fld>
            <a:endParaRPr lang="en-US" dirty="0"/>
          </a:p>
        </p:txBody>
      </p:sp>
    </p:spTree>
    <p:extLst>
      <p:ext uri="{BB962C8B-B14F-4D97-AF65-F5344CB8AC3E}">
        <p14:creationId xmlns:p14="http://schemas.microsoft.com/office/powerpoint/2010/main" val="3952502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362" y="210235"/>
            <a:ext cx="8229600" cy="868362"/>
          </a:xfrm>
        </p:spPr>
        <p:txBody>
          <a:bodyPr>
            <a:normAutofit fontScale="90000"/>
          </a:bodyPr>
          <a:lstStyle/>
          <a:p>
            <a:r>
              <a:rPr lang="en-US" sz="3200" b="1" dirty="0">
                <a:solidFill>
                  <a:srgbClr val="439E2E"/>
                </a:solidFill>
                <a:latin typeface="+mn-lt"/>
                <a:cs typeface="Arial" charset="0"/>
              </a:rPr>
              <a:t>Policy Considerations: Nutrition-Sensitive Agriculture (2 of 3)</a:t>
            </a:r>
          </a:p>
        </p:txBody>
      </p:sp>
      <p:sp>
        <p:nvSpPr>
          <p:cNvPr id="3" name="Content Placeholder 2"/>
          <p:cNvSpPr>
            <a:spLocks noGrp="1"/>
          </p:cNvSpPr>
          <p:nvPr>
            <p:ph idx="1"/>
          </p:nvPr>
        </p:nvSpPr>
        <p:spPr>
          <a:xfrm>
            <a:off x="731362" y="1294391"/>
            <a:ext cx="8229600" cy="5359138"/>
          </a:xfrm>
        </p:spPr>
        <p:txBody>
          <a:bodyPr>
            <a:noAutofit/>
          </a:bodyPr>
          <a:lstStyle/>
          <a:p>
            <a:pPr>
              <a:buClr>
                <a:schemeClr val="accent6"/>
              </a:buClr>
              <a:buFont typeface="Wingdings" panose="05000000000000000000" pitchFamily="2" charset="2"/>
              <a:buChar char="§"/>
            </a:pPr>
            <a:r>
              <a:rPr lang="en-US" sz="2300" b="1" dirty="0"/>
              <a:t>Promote biofortified crop production</a:t>
            </a:r>
          </a:p>
          <a:p>
            <a:pPr lvl="1">
              <a:buClr>
                <a:schemeClr val="accent6"/>
              </a:buClr>
              <a:buFont typeface="Wingdings" panose="05000000000000000000" pitchFamily="2" charset="2"/>
              <a:buChar char="§"/>
            </a:pPr>
            <a:r>
              <a:rPr lang="en-US" sz="2300" dirty="0"/>
              <a:t>HarvestPlus and BRRI developed 4 varieties of zinc-fortified rice.</a:t>
            </a:r>
          </a:p>
          <a:p>
            <a:pPr lvl="1">
              <a:buClr>
                <a:schemeClr val="accent6"/>
              </a:buClr>
              <a:buFont typeface="Wingdings" panose="05000000000000000000" pitchFamily="2" charset="2"/>
              <a:buChar char="§"/>
            </a:pPr>
            <a:r>
              <a:rPr lang="en-US" sz="2300" dirty="0"/>
              <a:t>HarvestPlus is also working with BARI on biofortified lentil and sweet potatoes. </a:t>
            </a:r>
          </a:p>
          <a:p>
            <a:pPr lvl="1">
              <a:buClr>
                <a:schemeClr val="accent6"/>
              </a:buClr>
              <a:buFont typeface="Wingdings" panose="05000000000000000000" pitchFamily="2" charset="2"/>
              <a:buChar char="§"/>
            </a:pPr>
            <a:r>
              <a:rPr lang="en-US" sz="2300" dirty="0"/>
              <a:t>Ministry of Food through its Public Food Distribution System (PFDS) can procure zinc-fortified rice from farmers at a premium price, which can incentivize farmers to grow biofortified rice.</a:t>
            </a:r>
          </a:p>
          <a:p>
            <a:pPr>
              <a:buClr>
                <a:schemeClr val="accent6"/>
              </a:buClr>
              <a:buFont typeface="Wingdings" panose="05000000000000000000" pitchFamily="2" charset="2"/>
              <a:buChar char="§"/>
            </a:pPr>
            <a:r>
              <a:rPr lang="en-US" sz="2300" b="1" dirty="0"/>
              <a:t>Promote distribution of biofortified crops in safety nets</a:t>
            </a:r>
          </a:p>
          <a:p>
            <a:pPr lvl="1">
              <a:buClr>
                <a:schemeClr val="accent6"/>
              </a:buClr>
              <a:buFont typeface="Wingdings" panose="05000000000000000000" pitchFamily="2" charset="2"/>
              <a:buChar char="§"/>
            </a:pPr>
            <a:r>
              <a:rPr lang="en-US" sz="2300" dirty="0"/>
              <a:t>PFDS can create institutional demand for biofortification by distributing zinc-fortified rice to safety net programs as PFDS outlets. </a:t>
            </a:r>
          </a:p>
          <a:p>
            <a:pPr lvl="2">
              <a:buClr>
                <a:schemeClr val="accent6"/>
              </a:buClr>
              <a:buFont typeface="Wingdings" panose="05000000000000000000" pitchFamily="2" charset="2"/>
              <a:buChar char="§"/>
            </a:pPr>
            <a:endParaRPr lang="en-US" sz="2300" dirty="0"/>
          </a:p>
          <a:p>
            <a:pPr lvl="2">
              <a:buClr>
                <a:schemeClr val="accent6"/>
              </a:buClr>
              <a:buFont typeface="Wingdings" panose="05000000000000000000" pitchFamily="2" charset="2"/>
              <a:buChar char="§"/>
            </a:pPr>
            <a:endParaRPr lang="en-US" sz="2300" dirty="0"/>
          </a:p>
          <a:p>
            <a:pPr lvl="2">
              <a:buClr>
                <a:srgbClr val="C00000"/>
              </a:buClr>
              <a:buFont typeface="Wingdings" panose="05000000000000000000" pitchFamily="2" charset="2"/>
              <a:buChar char="v"/>
            </a:pPr>
            <a:endParaRPr lang="en-US" sz="2300" dirty="0"/>
          </a:p>
          <a:p>
            <a:pPr>
              <a:buClr>
                <a:srgbClr val="C00000"/>
              </a:buClr>
              <a:buFont typeface="Wingdings" panose="05000000000000000000" pitchFamily="2" charset="2"/>
              <a:buChar char="v"/>
            </a:pPr>
            <a:endParaRPr lang="en-US" sz="2300" dirty="0"/>
          </a:p>
          <a:p>
            <a:endParaRPr lang="en-US" sz="2300" dirty="0"/>
          </a:p>
        </p:txBody>
      </p:sp>
      <p:sp>
        <p:nvSpPr>
          <p:cNvPr id="4" name="Slide Number Placeholder 3">
            <a:extLst>
              <a:ext uri="{FF2B5EF4-FFF2-40B4-BE49-F238E27FC236}">
                <a16:creationId xmlns:a16="http://schemas.microsoft.com/office/drawing/2014/main" id="{2B43C004-9A01-422E-B8A8-2641DA4FADF3}"/>
              </a:ext>
            </a:extLst>
          </p:cNvPr>
          <p:cNvSpPr>
            <a:spLocks noGrp="1"/>
          </p:cNvSpPr>
          <p:nvPr>
            <p:ph type="sldNum" sz="quarter" idx="12"/>
          </p:nvPr>
        </p:nvSpPr>
        <p:spPr/>
        <p:txBody>
          <a:bodyPr/>
          <a:lstStyle/>
          <a:p>
            <a:fld id="{48F63A3B-78C7-47BE-AE5E-E10140E04643}" type="slidenum">
              <a:rPr lang="en-US" smtClean="0"/>
              <a:t>53</a:t>
            </a:fld>
            <a:endParaRPr lang="en-US" dirty="0"/>
          </a:p>
        </p:txBody>
      </p:sp>
    </p:spTree>
    <p:extLst>
      <p:ext uri="{BB962C8B-B14F-4D97-AF65-F5344CB8AC3E}">
        <p14:creationId xmlns:p14="http://schemas.microsoft.com/office/powerpoint/2010/main" val="15727567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1362" y="1495189"/>
            <a:ext cx="7982261" cy="5553311"/>
          </a:xfrm>
        </p:spPr>
        <p:txBody>
          <a:bodyPr>
            <a:normAutofit/>
          </a:bodyPr>
          <a:lstStyle/>
          <a:p>
            <a:pPr marL="0" indent="0">
              <a:buClr>
                <a:srgbClr val="C00000"/>
              </a:buClr>
              <a:buNone/>
            </a:pPr>
            <a:r>
              <a:rPr lang="en-US" sz="2400" dirty="0"/>
              <a:t>The</a:t>
            </a:r>
            <a:r>
              <a:rPr lang="en-US" sz="2400" b="1" dirty="0">
                <a:solidFill>
                  <a:schemeClr val="tx1"/>
                </a:solidFill>
              </a:rPr>
              <a:t> </a:t>
            </a:r>
            <a:r>
              <a:rPr lang="en-US" sz="2400" b="1" dirty="0" err="1">
                <a:solidFill>
                  <a:schemeClr val="tx1"/>
                </a:solidFill>
              </a:rPr>
              <a:t>ANGeL</a:t>
            </a:r>
            <a:r>
              <a:rPr lang="en-US" sz="2400" b="1" dirty="0">
                <a:solidFill>
                  <a:schemeClr val="tx1"/>
                </a:solidFill>
              </a:rPr>
              <a:t> project</a:t>
            </a:r>
            <a:r>
              <a:rPr lang="en-US" sz="2400" dirty="0">
                <a:solidFill>
                  <a:schemeClr val="tx1"/>
                </a:solidFill>
              </a:rPr>
              <a:t>, designed by IFPRI and implemented by the Ministry of Agriculture, is promoting nutrition-sensitive agriculture.</a:t>
            </a:r>
          </a:p>
          <a:p>
            <a:pPr marL="0" indent="0">
              <a:buClr>
                <a:srgbClr val="C00000"/>
              </a:buClr>
              <a:buNone/>
            </a:pPr>
            <a:r>
              <a:rPr lang="en-US" sz="2400" b="1" dirty="0">
                <a:solidFill>
                  <a:schemeClr val="tx1"/>
                </a:solidFill>
              </a:rPr>
              <a:t>Improve diet quality: </a:t>
            </a:r>
          </a:p>
          <a:p>
            <a:pPr lvl="1">
              <a:buClr>
                <a:schemeClr val="accent6"/>
              </a:buClr>
              <a:buFont typeface="Wingdings" panose="05000000000000000000" pitchFamily="2" charset="2"/>
              <a:buChar char="§"/>
            </a:pPr>
            <a:r>
              <a:rPr lang="en-US" sz="2400" dirty="0"/>
              <a:t>Develop </a:t>
            </a:r>
            <a:r>
              <a:rPr lang="en-US" sz="2400" b="1" dirty="0"/>
              <a:t>value chains for nutrient-dense foods</a:t>
            </a:r>
            <a:r>
              <a:rPr lang="en-US" sz="2400" dirty="0"/>
              <a:t>.</a:t>
            </a:r>
          </a:p>
          <a:p>
            <a:pPr lvl="1">
              <a:buClr>
                <a:schemeClr val="accent6"/>
              </a:buClr>
              <a:buFont typeface="Wingdings" panose="05000000000000000000" pitchFamily="2" charset="2"/>
              <a:buChar char="§"/>
            </a:pPr>
            <a:r>
              <a:rPr lang="en-US" sz="2400" dirty="0">
                <a:solidFill>
                  <a:schemeClr val="tx1"/>
                </a:solidFill>
              </a:rPr>
              <a:t>Promote </a:t>
            </a:r>
            <a:r>
              <a:rPr lang="en-US" sz="2400" b="1" dirty="0">
                <a:solidFill>
                  <a:schemeClr val="tx1"/>
                </a:solidFill>
              </a:rPr>
              <a:t>nutrition knowledge </a:t>
            </a:r>
            <a:r>
              <a:rPr lang="en-US" sz="2400" dirty="0">
                <a:solidFill>
                  <a:schemeClr val="tx1"/>
                </a:solidFill>
              </a:rPr>
              <a:t>among consumers, farmers, and women and men.</a:t>
            </a:r>
          </a:p>
          <a:p>
            <a:pPr marL="0" indent="0">
              <a:buClr>
                <a:srgbClr val="C00000"/>
              </a:buClr>
              <a:buNone/>
            </a:pPr>
            <a:r>
              <a:rPr lang="en-US" sz="2400" b="1" dirty="0"/>
              <a:t>Support women’s empowerment:</a:t>
            </a:r>
          </a:p>
          <a:p>
            <a:pPr lvl="1">
              <a:buClr>
                <a:schemeClr val="accent6"/>
              </a:buClr>
              <a:buFont typeface="Wingdings" panose="05000000000000000000" pitchFamily="2" charset="2"/>
              <a:buChar char="§"/>
            </a:pPr>
            <a:r>
              <a:rPr lang="en-US" sz="2400" dirty="0"/>
              <a:t>Women’s empowerment in agriculture improves dietary diversity, increases agricultural diversity, and helps households move out of poverty (IFPRI 2016). Therefore, </a:t>
            </a:r>
            <a:r>
              <a:rPr lang="en-US" sz="2400" b="1" dirty="0"/>
              <a:t>promoting women’s empowerment remains paramount </a:t>
            </a:r>
            <a:r>
              <a:rPr lang="en-US" sz="2400" dirty="0"/>
              <a:t>to attain complementary development goals. </a:t>
            </a:r>
          </a:p>
          <a:p>
            <a:pPr>
              <a:buClr>
                <a:srgbClr val="C00000"/>
              </a:buClr>
              <a:buFont typeface="Wingdings" panose="05000000000000000000" pitchFamily="2" charset="2"/>
              <a:buChar char="v"/>
            </a:pPr>
            <a:endParaRPr lang="en-US" sz="2400" dirty="0"/>
          </a:p>
          <a:p>
            <a:endParaRPr lang="en-US" dirty="0"/>
          </a:p>
        </p:txBody>
      </p:sp>
      <p:sp>
        <p:nvSpPr>
          <p:cNvPr id="4" name="Slide Number Placeholder 3"/>
          <p:cNvSpPr>
            <a:spLocks noGrp="1"/>
          </p:cNvSpPr>
          <p:nvPr>
            <p:ph type="sldNum" sz="quarter" idx="12"/>
          </p:nvPr>
        </p:nvSpPr>
        <p:spPr/>
        <p:txBody>
          <a:bodyPr/>
          <a:lstStyle/>
          <a:p>
            <a:fld id="{996A4E87-AC6F-40F4-ABB3-7BADD60952C2}" type="slidenum">
              <a:rPr lang="en-US" smtClean="0"/>
              <a:pPr/>
              <a:t>54</a:t>
            </a:fld>
            <a:endParaRPr lang="en-US"/>
          </a:p>
        </p:txBody>
      </p:sp>
      <p:sp>
        <p:nvSpPr>
          <p:cNvPr id="6" name="Title 1">
            <a:extLst>
              <a:ext uri="{FF2B5EF4-FFF2-40B4-BE49-F238E27FC236}">
                <a16:creationId xmlns:a16="http://schemas.microsoft.com/office/drawing/2014/main" id="{E23BDD58-A6F8-4398-87FD-C79DC88B16CF}"/>
              </a:ext>
            </a:extLst>
          </p:cNvPr>
          <p:cNvSpPr txBox="1">
            <a:spLocks/>
          </p:cNvSpPr>
          <p:nvPr/>
        </p:nvSpPr>
        <p:spPr>
          <a:xfrm>
            <a:off x="731362" y="410260"/>
            <a:ext cx="8229600" cy="8683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439E2E"/>
                </a:solidFill>
                <a:latin typeface="+mn-lt"/>
              </a:rPr>
              <a:t>Policy Considerations: Nutrition-Sensitive Agriculture (3 of 3)</a:t>
            </a:r>
          </a:p>
        </p:txBody>
      </p:sp>
    </p:spTree>
    <p:extLst>
      <p:ext uri="{BB962C8B-B14F-4D97-AF65-F5344CB8AC3E}">
        <p14:creationId xmlns:p14="http://schemas.microsoft.com/office/powerpoint/2010/main" val="2714233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5D74D-9F3A-4BAE-A893-62F8C2AD373C}"/>
              </a:ext>
            </a:extLst>
          </p:cNvPr>
          <p:cNvSpPr>
            <a:spLocks noGrp="1"/>
          </p:cNvSpPr>
          <p:nvPr>
            <p:ph type="title"/>
          </p:nvPr>
        </p:nvSpPr>
        <p:spPr>
          <a:xfrm>
            <a:off x="628650" y="365126"/>
            <a:ext cx="8343900" cy="1325563"/>
          </a:xfrm>
        </p:spPr>
        <p:txBody>
          <a:bodyPr>
            <a:normAutofit/>
          </a:bodyPr>
          <a:lstStyle/>
          <a:p>
            <a:r>
              <a:rPr lang="en-US" sz="3200" b="1" dirty="0">
                <a:solidFill>
                  <a:srgbClr val="439E2E"/>
                </a:solidFill>
                <a:latin typeface="+mn-lt"/>
              </a:rPr>
              <a:t>Policy Considerations: </a:t>
            </a:r>
            <a:br>
              <a:rPr lang="en-US" sz="3200" b="1" dirty="0">
                <a:solidFill>
                  <a:srgbClr val="439E2E"/>
                </a:solidFill>
                <a:latin typeface="+mn-lt"/>
              </a:rPr>
            </a:br>
            <a:r>
              <a:rPr lang="en-US" sz="3200" b="1" dirty="0">
                <a:solidFill>
                  <a:srgbClr val="439E2E"/>
                </a:solidFill>
                <a:latin typeface="+mn-lt"/>
              </a:rPr>
              <a:t>Nutrition-Sensitive Social Protection (1 of 2)</a:t>
            </a:r>
          </a:p>
        </p:txBody>
      </p:sp>
      <p:sp>
        <p:nvSpPr>
          <p:cNvPr id="3" name="Content Placeholder 2">
            <a:extLst>
              <a:ext uri="{FF2B5EF4-FFF2-40B4-BE49-F238E27FC236}">
                <a16:creationId xmlns:a16="http://schemas.microsoft.com/office/drawing/2014/main" id="{F9B9BA47-A4D2-4C13-A33A-4ACA1E09EACB}"/>
              </a:ext>
            </a:extLst>
          </p:cNvPr>
          <p:cNvSpPr>
            <a:spLocks noGrp="1"/>
          </p:cNvSpPr>
          <p:nvPr>
            <p:ph idx="1"/>
          </p:nvPr>
        </p:nvSpPr>
        <p:spPr>
          <a:xfrm>
            <a:off x="628650" y="1690689"/>
            <a:ext cx="8515350" cy="4351338"/>
          </a:xfrm>
        </p:spPr>
        <p:txBody>
          <a:bodyPr>
            <a:noAutofit/>
          </a:bodyPr>
          <a:lstStyle/>
          <a:p>
            <a:pPr>
              <a:buClr>
                <a:srgbClr val="439E2E"/>
              </a:buClr>
              <a:buFont typeface="Wingdings" panose="05000000000000000000" pitchFamily="2" charset="2"/>
              <a:buChar char="§"/>
            </a:pPr>
            <a:r>
              <a:rPr lang="en-US" sz="2400" b="1" dirty="0"/>
              <a:t>Revamp existing safety net programs: </a:t>
            </a:r>
          </a:p>
          <a:p>
            <a:pPr lvl="1">
              <a:buClr>
                <a:srgbClr val="439E2E"/>
              </a:buClr>
              <a:buFont typeface="Wingdings" panose="05000000000000000000" pitchFamily="2" charset="2"/>
              <a:buChar char="§"/>
            </a:pPr>
            <a:r>
              <a:rPr lang="en-US" dirty="0"/>
              <a:t>Add nutrition BCC to social protection, which covers</a:t>
            </a:r>
          </a:p>
          <a:p>
            <a:pPr lvl="1">
              <a:buClr>
                <a:srgbClr val="439E2E"/>
              </a:buClr>
              <a:buFont typeface="Wingdings" panose="05000000000000000000" pitchFamily="2" charset="2"/>
              <a:buChar char="§"/>
            </a:pPr>
            <a:r>
              <a:rPr lang="en-US" dirty="0"/>
              <a:t>Distribute fortified rice (</a:t>
            </a:r>
            <a:r>
              <a:rPr lang="en-US" i="1" dirty="0" err="1"/>
              <a:t>pushti</a:t>
            </a:r>
            <a:r>
              <a:rPr lang="en-US" i="1" dirty="0"/>
              <a:t> </a:t>
            </a:r>
            <a:r>
              <a:rPr lang="en-US" i="1" dirty="0" err="1"/>
              <a:t>chal</a:t>
            </a:r>
            <a:r>
              <a:rPr lang="en-US" dirty="0"/>
              <a:t>) through the Vulnerable Group Development (VGD) program and the new </a:t>
            </a:r>
            <a:r>
              <a:rPr lang="en-US" i="1" dirty="0" err="1"/>
              <a:t>Khaddya</a:t>
            </a:r>
            <a:r>
              <a:rPr lang="en-US" i="1" dirty="0"/>
              <a:t> </a:t>
            </a:r>
            <a:r>
              <a:rPr lang="en-US" i="1" dirty="0" err="1"/>
              <a:t>Bandhob</a:t>
            </a:r>
            <a:r>
              <a:rPr lang="en-US" i="1" dirty="0"/>
              <a:t> </a:t>
            </a:r>
            <a:r>
              <a:rPr lang="en-US" dirty="0"/>
              <a:t>(Food Friendly) Program.</a:t>
            </a:r>
          </a:p>
          <a:p>
            <a:pPr lvl="1">
              <a:buClr>
                <a:srgbClr val="439E2E"/>
              </a:buClr>
              <a:buFont typeface="Wingdings" panose="05000000000000000000" pitchFamily="2" charset="2"/>
              <a:buChar char="§"/>
            </a:pPr>
            <a:endParaRPr lang="en-US" dirty="0"/>
          </a:p>
          <a:p>
            <a:pPr>
              <a:buClr>
                <a:srgbClr val="439E2E"/>
              </a:buClr>
              <a:buSzPct val="100000"/>
              <a:buFont typeface="Wingdings" panose="05000000000000000000" pitchFamily="2" charset="2"/>
              <a:buChar char="§"/>
            </a:pPr>
            <a:r>
              <a:rPr lang="en-US" sz="2400" b="1" dirty="0"/>
              <a:t>Introduce school feeding program in secondary schools:</a:t>
            </a:r>
          </a:p>
          <a:p>
            <a:pPr lvl="1">
              <a:buClr>
                <a:srgbClr val="439E2E"/>
              </a:buClr>
              <a:buSzPct val="100000"/>
              <a:buFont typeface="Wingdings" panose="05000000000000000000" pitchFamily="2" charset="2"/>
              <a:buChar char="§"/>
            </a:pPr>
            <a:r>
              <a:rPr lang="en-US" dirty="0"/>
              <a:t>School feeding program in Bangladesh currently operates only in primary schools.</a:t>
            </a:r>
          </a:p>
          <a:p>
            <a:pPr lvl="1">
              <a:buClr>
                <a:srgbClr val="439E2E"/>
              </a:buClr>
              <a:buSzPct val="100000"/>
              <a:buFont typeface="Wingdings" panose="05000000000000000000" pitchFamily="2" charset="2"/>
              <a:buChar char="§"/>
            </a:pPr>
            <a:r>
              <a:rPr lang="en-US" dirty="0"/>
              <a:t>Introducing school feeding program in secondary schools is a promising platform to target nutrition interventions to reach adolescents, particularly girls.</a:t>
            </a:r>
          </a:p>
          <a:p>
            <a:pPr lvl="1">
              <a:buClr>
                <a:srgbClr val="439E2E"/>
              </a:buClr>
              <a:buFont typeface="Wingdings" panose="05000000000000000000" pitchFamily="2" charset="2"/>
              <a:buChar char="§"/>
            </a:pPr>
            <a:endParaRPr lang="en-US" dirty="0"/>
          </a:p>
        </p:txBody>
      </p:sp>
      <p:sp>
        <p:nvSpPr>
          <p:cNvPr id="4" name="Slide Number Placeholder 3">
            <a:extLst>
              <a:ext uri="{FF2B5EF4-FFF2-40B4-BE49-F238E27FC236}">
                <a16:creationId xmlns:a16="http://schemas.microsoft.com/office/drawing/2014/main" id="{C7E4FCBA-3FAB-46EA-84BD-92911B59CCB3}"/>
              </a:ext>
            </a:extLst>
          </p:cNvPr>
          <p:cNvSpPr>
            <a:spLocks noGrp="1"/>
          </p:cNvSpPr>
          <p:nvPr>
            <p:ph type="sldNum" sz="quarter" idx="12"/>
          </p:nvPr>
        </p:nvSpPr>
        <p:spPr/>
        <p:txBody>
          <a:bodyPr/>
          <a:lstStyle/>
          <a:p>
            <a:fld id="{48F63A3B-78C7-47BE-AE5E-E10140E04643}" type="slidenum">
              <a:rPr lang="en-US" smtClean="0"/>
              <a:pPr/>
              <a:t>55</a:t>
            </a:fld>
            <a:endParaRPr lang="en-US" dirty="0"/>
          </a:p>
        </p:txBody>
      </p:sp>
    </p:spTree>
    <p:extLst>
      <p:ext uri="{BB962C8B-B14F-4D97-AF65-F5344CB8AC3E}">
        <p14:creationId xmlns:p14="http://schemas.microsoft.com/office/powerpoint/2010/main" val="19494671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5D74D-9F3A-4BAE-A893-62F8C2AD373C}"/>
              </a:ext>
            </a:extLst>
          </p:cNvPr>
          <p:cNvSpPr>
            <a:spLocks noGrp="1"/>
          </p:cNvSpPr>
          <p:nvPr>
            <p:ph type="title"/>
          </p:nvPr>
        </p:nvSpPr>
        <p:spPr>
          <a:xfrm>
            <a:off x="628650" y="365126"/>
            <a:ext cx="8343900" cy="1325563"/>
          </a:xfrm>
        </p:spPr>
        <p:txBody>
          <a:bodyPr>
            <a:normAutofit/>
          </a:bodyPr>
          <a:lstStyle/>
          <a:p>
            <a:r>
              <a:rPr lang="en-US" sz="3200" b="1" dirty="0">
                <a:solidFill>
                  <a:srgbClr val="439E2E"/>
                </a:solidFill>
                <a:latin typeface="+mn-lt"/>
              </a:rPr>
              <a:t>Policy Considerations: </a:t>
            </a:r>
            <a:br>
              <a:rPr lang="en-US" sz="3200" b="1" dirty="0">
                <a:solidFill>
                  <a:srgbClr val="439E2E"/>
                </a:solidFill>
                <a:latin typeface="+mn-lt"/>
              </a:rPr>
            </a:br>
            <a:r>
              <a:rPr lang="en-US" sz="3200" b="1" dirty="0">
                <a:solidFill>
                  <a:srgbClr val="439E2E"/>
                </a:solidFill>
                <a:latin typeface="+mn-lt"/>
              </a:rPr>
              <a:t>Nutrition-Sensitive Social Protection (2 of 2)</a:t>
            </a:r>
          </a:p>
        </p:txBody>
      </p:sp>
      <p:sp>
        <p:nvSpPr>
          <p:cNvPr id="3" name="Content Placeholder 2">
            <a:extLst>
              <a:ext uri="{FF2B5EF4-FFF2-40B4-BE49-F238E27FC236}">
                <a16:creationId xmlns:a16="http://schemas.microsoft.com/office/drawing/2014/main" id="{F9B9BA47-A4D2-4C13-A33A-4ACA1E09EACB}"/>
              </a:ext>
            </a:extLst>
          </p:cNvPr>
          <p:cNvSpPr>
            <a:spLocks noGrp="1"/>
          </p:cNvSpPr>
          <p:nvPr>
            <p:ph idx="1"/>
          </p:nvPr>
        </p:nvSpPr>
        <p:spPr>
          <a:xfrm>
            <a:off x="511629" y="1538289"/>
            <a:ext cx="8460921" cy="4351338"/>
          </a:xfrm>
        </p:spPr>
        <p:txBody>
          <a:bodyPr>
            <a:noAutofit/>
          </a:bodyPr>
          <a:lstStyle/>
          <a:p>
            <a:pPr>
              <a:buClr>
                <a:srgbClr val="439E2E"/>
              </a:buClr>
              <a:buFont typeface="Wingdings" panose="05000000000000000000" pitchFamily="2" charset="2"/>
              <a:buChar char="§"/>
            </a:pPr>
            <a:r>
              <a:rPr lang="en-US" sz="2400" b="1" dirty="0"/>
              <a:t>Improve targeting:</a:t>
            </a:r>
          </a:p>
          <a:p>
            <a:pPr lvl="1">
              <a:buClr>
                <a:srgbClr val="439E2E"/>
              </a:buClr>
              <a:buFont typeface="Wingdings" panose="05000000000000000000" pitchFamily="2" charset="2"/>
              <a:buChar char="§"/>
            </a:pPr>
            <a:r>
              <a:rPr lang="en-US" b="1" dirty="0"/>
              <a:t>Target the poor</a:t>
            </a:r>
          </a:p>
          <a:p>
            <a:pPr lvl="1">
              <a:buClr>
                <a:srgbClr val="439E2E"/>
              </a:buClr>
              <a:buFont typeface="Wingdings" panose="05000000000000000000" pitchFamily="2" charset="2"/>
              <a:buChar char="§"/>
            </a:pPr>
            <a:r>
              <a:rPr lang="en-US" b="1" dirty="0"/>
              <a:t>Target geographically: </a:t>
            </a:r>
            <a:r>
              <a:rPr lang="en-US" dirty="0"/>
              <a:t>coastal belts, urban slums, low income areas.</a:t>
            </a:r>
          </a:p>
          <a:p>
            <a:pPr lvl="1">
              <a:buClr>
                <a:srgbClr val="439E2E"/>
              </a:buClr>
              <a:buFont typeface="Wingdings" panose="05000000000000000000" pitchFamily="2" charset="2"/>
              <a:buChar char="§"/>
            </a:pPr>
            <a:r>
              <a:rPr lang="en-US" b="1" dirty="0"/>
              <a:t>Target vulnerable population groups:</a:t>
            </a:r>
            <a:r>
              <a:rPr lang="en-US" dirty="0"/>
              <a:t> using a lifecycle approach (adolescent girls, pregnant and lactating women).</a:t>
            </a:r>
            <a:endParaRPr lang="en-US" b="1" dirty="0"/>
          </a:p>
          <a:p>
            <a:pPr>
              <a:buClr>
                <a:srgbClr val="439E2E"/>
              </a:buClr>
              <a:buFont typeface="Wingdings" panose="05000000000000000000" pitchFamily="2" charset="2"/>
              <a:buChar char="§"/>
            </a:pPr>
            <a:r>
              <a:rPr lang="en-US" sz="2400" b="1" dirty="0"/>
              <a:t>Looking forward, design evidence-based safety nets to improve nutrition outcomes:</a:t>
            </a:r>
          </a:p>
          <a:p>
            <a:pPr lvl="1">
              <a:buClr>
                <a:srgbClr val="439E2E"/>
              </a:buClr>
              <a:buFont typeface="Wingdings" panose="05000000000000000000" pitchFamily="2" charset="2"/>
              <a:buChar char="§"/>
            </a:pPr>
            <a:r>
              <a:rPr lang="en-US" dirty="0" err="1"/>
              <a:t>GoB</a:t>
            </a:r>
            <a:r>
              <a:rPr lang="en-US" dirty="0"/>
              <a:t> has committed to introduce a national Child Benefit Program under the National Social Security Strategy (NSSS). IFPRI and WFP are currently discussing with the Government on the design, which may include high quality nutrition BCC and targeting adolescent girls, and pregnant and lactating women. </a:t>
            </a:r>
          </a:p>
        </p:txBody>
      </p:sp>
      <p:sp>
        <p:nvSpPr>
          <p:cNvPr id="4" name="Slide Number Placeholder 3">
            <a:extLst>
              <a:ext uri="{FF2B5EF4-FFF2-40B4-BE49-F238E27FC236}">
                <a16:creationId xmlns:a16="http://schemas.microsoft.com/office/drawing/2014/main" id="{C7E4FCBA-3FAB-46EA-84BD-92911B59CCB3}"/>
              </a:ext>
            </a:extLst>
          </p:cNvPr>
          <p:cNvSpPr>
            <a:spLocks noGrp="1"/>
          </p:cNvSpPr>
          <p:nvPr>
            <p:ph type="sldNum" sz="quarter" idx="12"/>
          </p:nvPr>
        </p:nvSpPr>
        <p:spPr/>
        <p:txBody>
          <a:bodyPr/>
          <a:lstStyle/>
          <a:p>
            <a:fld id="{48F63A3B-78C7-47BE-AE5E-E10140E04643}" type="slidenum">
              <a:rPr lang="en-US" smtClean="0"/>
              <a:pPr/>
              <a:t>56</a:t>
            </a:fld>
            <a:endParaRPr lang="en-US" dirty="0"/>
          </a:p>
        </p:txBody>
      </p:sp>
    </p:spTree>
    <p:extLst>
      <p:ext uri="{BB962C8B-B14F-4D97-AF65-F5344CB8AC3E}">
        <p14:creationId xmlns:p14="http://schemas.microsoft.com/office/powerpoint/2010/main" val="42069027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2300" y="1266859"/>
            <a:ext cx="8521700" cy="5085273"/>
          </a:xfrm>
        </p:spPr>
        <p:txBody>
          <a:bodyPr>
            <a:noAutofit/>
          </a:bodyPr>
          <a:lstStyle/>
          <a:p>
            <a:pPr>
              <a:buClr>
                <a:srgbClr val="439E2E"/>
              </a:buClr>
              <a:buFont typeface="Wingdings" panose="05000000000000000000" pitchFamily="2" charset="2"/>
              <a:buChar char="§"/>
            </a:pPr>
            <a:r>
              <a:rPr lang="en-US" sz="2400" b="1" dirty="0">
                <a:solidFill>
                  <a:schemeClr val="tx1"/>
                </a:solidFill>
              </a:rPr>
              <a:t>Prevent early marriage of girls</a:t>
            </a:r>
          </a:p>
          <a:p>
            <a:pPr lvl="1">
              <a:buClr>
                <a:srgbClr val="439E2E"/>
              </a:buClr>
              <a:buFont typeface="Wingdings" panose="05000000000000000000" pitchFamily="2" charset="2"/>
              <a:buChar char="§"/>
            </a:pPr>
            <a:r>
              <a:rPr lang="en-US" dirty="0">
                <a:solidFill>
                  <a:schemeClr val="tx1"/>
                </a:solidFill>
              </a:rPr>
              <a:t>Pregnancy in girls who are still growing leads to competition between the mother and the fetus for access to nutrients, a battle which the fetus invariably loses</a:t>
            </a:r>
            <a:r>
              <a:rPr lang="en-US" dirty="0"/>
              <a:t>, which leads to low birthweight.</a:t>
            </a:r>
            <a:endParaRPr lang="en-US" dirty="0">
              <a:solidFill>
                <a:schemeClr val="tx1"/>
              </a:solidFill>
            </a:endParaRPr>
          </a:p>
          <a:p>
            <a:pPr lvl="1">
              <a:buClr>
                <a:srgbClr val="439E2E"/>
              </a:buClr>
              <a:buFont typeface="Wingdings" panose="05000000000000000000" pitchFamily="2" charset="2"/>
              <a:buChar char="§"/>
            </a:pPr>
            <a:r>
              <a:rPr lang="en-US" dirty="0"/>
              <a:t>Low birthweight is strongly associated with child stunting.</a:t>
            </a:r>
            <a:endParaRPr lang="en-US" dirty="0">
              <a:solidFill>
                <a:schemeClr val="tx1"/>
              </a:solidFill>
            </a:endParaRPr>
          </a:p>
          <a:p>
            <a:pPr lvl="1">
              <a:buClr>
                <a:srgbClr val="439E2E"/>
              </a:buClr>
              <a:buFont typeface="Wingdings" panose="05000000000000000000" pitchFamily="2" charset="2"/>
              <a:buChar char="§"/>
            </a:pPr>
            <a:r>
              <a:rPr lang="en-US" dirty="0">
                <a:solidFill>
                  <a:schemeClr val="tx1"/>
                </a:solidFill>
              </a:rPr>
              <a:t>IFPRI’s qualitative results found that girls marry early due to (1) harassment by male youth, and (2) avoid paying higher dowry.</a:t>
            </a:r>
          </a:p>
          <a:p>
            <a:pPr lvl="2">
              <a:buClr>
                <a:srgbClr val="439E2E"/>
              </a:buClr>
              <a:buFont typeface="Wingdings" panose="05000000000000000000" pitchFamily="2" charset="2"/>
              <a:buChar char="Ø"/>
            </a:pPr>
            <a:r>
              <a:rPr lang="en-GB" sz="2400" dirty="0"/>
              <a:t>A massive social campaign is needed to increase the age of marriage, as well as to postpone pregnancy of those girls who do marry early. </a:t>
            </a:r>
          </a:p>
          <a:p>
            <a:pPr lvl="2">
              <a:buClr>
                <a:srgbClr val="439E2E"/>
              </a:buClr>
              <a:buFont typeface="Wingdings" panose="05000000000000000000" pitchFamily="2" charset="2"/>
              <a:buChar char="Ø"/>
            </a:pPr>
            <a:r>
              <a:rPr lang="en-US" sz="2400" dirty="0">
                <a:solidFill>
                  <a:schemeClr val="tx1"/>
                </a:solidFill>
              </a:rPr>
              <a:t>To delay pregnancy after marriage, promote effective family planning.</a:t>
            </a:r>
          </a:p>
          <a:p>
            <a:pPr marL="0" indent="0">
              <a:buClr>
                <a:srgbClr val="C00000"/>
              </a:buClr>
              <a:buSzPct val="80000"/>
              <a:buNone/>
            </a:pPr>
            <a:endParaRPr lang="en-US" sz="2400" b="1" dirty="0">
              <a:solidFill>
                <a:schemeClr val="tx1"/>
              </a:solidFill>
            </a:endParaRPr>
          </a:p>
        </p:txBody>
      </p:sp>
      <p:sp>
        <p:nvSpPr>
          <p:cNvPr id="4" name="Slide Number Placeholder 3"/>
          <p:cNvSpPr>
            <a:spLocks noGrp="1"/>
          </p:cNvSpPr>
          <p:nvPr>
            <p:ph type="sldNum" sz="quarter" idx="12"/>
          </p:nvPr>
        </p:nvSpPr>
        <p:spPr/>
        <p:txBody>
          <a:bodyPr/>
          <a:lstStyle/>
          <a:p>
            <a:fld id="{996A4E87-AC6F-40F4-ABB3-7BADD60952C2}" type="slidenum">
              <a:rPr lang="en-US" smtClean="0"/>
              <a:pPr/>
              <a:t>57</a:t>
            </a:fld>
            <a:endParaRPr lang="en-US"/>
          </a:p>
        </p:txBody>
      </p:sp>
      <p:sp>
        <p:nvSpPr>
          <p:cNvPr id="5" name="Title 1">
            <a:extLst>
              <a:ext uri="{FF2B5EF4-FFF2-40B4-BE49-F238E27FC236}">
                <a16:creationId xmlns:a16="http://schemas.microsoft.com/office/drawing/2014/main" id="{283A2339-8216-4E74-A9F9-BD67BBC7428A}"/>
              </a:ext>
            </a:extLst>
          </p:cNvPr>
          <p:cNvSpPr txBox="1">
            <a:spLocks/>
          </p:cNvSpPr>
          <p:nvPr/>
        </p:nvSpPr>
        <p:spPr>
          <a:xfrm>
            <a:off x="731362" y="210235"/>
            <a:ext cx="8229600" cy="868362"/>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439E2E"/>
                </a:solidFill>
                <a:latin typeface="+mn-lt"/>
              </a:rPr>
              <a:t>Policy Considerations: </a:t>
            </a:r>
          </a:p>
          <a:p>
            <a:r>
              <a:rPr lang="en-US" sz="3200" b="1" dirty="0">
                <a:solidFill>
                  <a:srgbClr val="439E2E"/>
                </a:solidFill>
                <a:latin typeface="+mn-lt"/>
              </a:rPr>
              <a:t>Prevent Early Marriage</a:t>
            </a:r>
          </a:p>
        </p:txBody>
      </p:sp>
    </p:spTree>
    <p:extLst>
      <p:ext uri="{BB962C8B-B14F-4D97-AF65-F5344CB8AC3E}">
        <p14:creationId xmlns:p14="http://schemas.microsoft.com/office/powerpoint/2010/main" val="253652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1362" y="1441525"/>
            <a:ext cx="8229600" cy="5264847"/>
          </a:xfrm>
        </p:spPr>
        <p:txBody>
          <a:bodyPr>
            <a:noAutofit/>
          </a:bodyPr>
          <a:lstStyle/>
          <a:p>
            <a:pPr>
              <a:buClr>
                <a:srgbClr val="439E2E"/>
              </a:buClr>
              <a:buFont typeface="Wingdings" panose="05000000000000000000" pitchFamily="2" charset="2"/>
              <a:buChar char="§"/>
            </a:pPr>
            <a:r>
              <a:rPr lang="en-US" sz="2400" b="1" dirty="0"/>
              <a:t>Improve water, sanitation, and hygiene (WASH) practices</a:t>
            </a:r>
            <a:endParaRPr lang="en-US" sz="2400" dirty="0"/>
          </a:p>
          <a:p>
            <a:pPr lvl="1">
              <a:buClr>
                <a:srgbClr val="439E2E"/>
              </a:buClr>
              <a:buFont typeface="Wingdings" panose="05000000000000000000" pitchFamily="2" charset="2"/>
              <a:buChar char="§"/>
            </a:pPr>
            <a:r>
              <a:rPr lang="en-US" dirty="0"/>
              <a:t>Nutrition is not just food consumption; it’s also the ability to </a:t>
            </a:r>
            <a:r>
              <a:rPr lang="en-US" i="1" dirty="0"/>
              <a:t>utilize </a:t>
            </a:r>
            <a:r>
              <a:rPr lang="en-US" dirty="0"/>
              <a:t>and absorb nutrients. Improved WASH reduces the likelihood of infection (e.g., diarrhea), so the body is able to utilize the food consumed. </a:t>
            </a:r>
          </a:p>
          <a:p>
            <a:pPr lvl="1">
              <a:buClr>
                <a:srgbClr val="439E2E"/>
              </a:buClr>
              <a:buFont typeface="Wingdings" panose="05000000000000000000" pitchFamily="2" charset="2"/>
              <a:buChar char="§"/>
            </a:pPr>
            <a:r>
              <a:rPr lang="en-US" dirty="0"/>
              <a:t>Access to WASH is linked to child stunting reduction. </a:t>
            </a:r>
          </a:p>
          <a:p>
            <a:pPr lvl="1">
              <a:buClr>
                <a:srgbClr val="439E2E"/>
              </a:buClr>
              <a:buFont typeface="Wingdings" panose="05000000000000000000" pitchFamily="2" charset="2"/>
              <a:buChar char="Ø"/>
            </a:pPr>
            <a:r>
              <a:rPr lang="en-US" dirty="0"/>
              <a:t>Messages on WASH practices can be incorporated into high quality BCC programs. </a:t>
            </a:r>
          </a:p>
          <a:p>
            <a:pPr lvl="1">
              <a:buClr>
                <a:srgbClr val="439E2E"/>
              </a:buClr>
              <a:buFont typeface="Wingdings" panose="05000000000000000000" pitchFamily="2" charset="2"/>
              <a:buChar char="Ø"/>
            </a:pPr>
            <a:endParaRPr lang="en-US" dirty="0"/>
          </a:p>
          <a:p>
            <a:pPr>
              <a:buClr>
                <a:srgbClr val="439E2E"/>
              </a:buClr>
              <a:buFont typeface="Wingdings" panose="05000000000000000000" pitchFamily="2" charset="2"/>
              <a:buChar char="§"/>
            </a:pPr>
            <a:r>
              <a:rPr lang="en-US" sz="2400" b="1" dirty="0"/>
              <a:t>Improve maternal and child care practices</a:t>
            </a:r>
            <a:r>
              <a:rPr lang="en-US" sz="2400" dirty="0"/>
              <a:t>, such as exclusive breastfeeding for 6 months, infant and young child feeding (IYCF), provide workplace childcare options (e.g., target RMG sector), etc. </a:t>
            </a:r>
          </a:p>
          <a:p>
            <a:pPr marL="0" indent="0">
              <a:buClr>
                <a:srgbClr val="C00000"/>
              </a:buClr>
              <a:buSzPct val="80000"/>
              <a:buNone/>
            </a:pPr>
            <a:endParaRPr lang="en-US" sz="2000" b="1" dirty="0">
              <a:solidFill>
                <a:schemeClr val="tx1"/>
              </a:solidFill>
            </a:endParaRPr>
          </a:p>
        </p:txBody>
      </p:sp>
      <p:sp>
        <p:nvSpPr>
          <p:cNvPr id="4" name="Slide Number Placeholder 3"/>
          <p:cNvSpPr>
            <a:spLocks noGrp="1"/>
          </p:cNvSpPr>
          <p:nvPr>
            <p:ph type="sldNum" sz="quarter" idx="12"/>
          </p:nvPr>
        </p:nvSpPr>
        <p:spPr/>
        <p:txBody>
          <a:bodyPr/>
          <a:lstStyle/>
          <a:p>
            <a:fld id="{996A4E87-AC6F-40F4-ABB3-7BADD60952C2}" type="slidenum">
              <a:rPr lang="en-US" smtClean="0"/>
              <a:pPr/>
              <a:t>58</a:t>
            </a:fld>
            <a:endParaRPr lang="en-US"/>
          </a:p>
        </p:txBody>
      </p:sp>
      <p:sp>
        <p:nvSpPr>
          <p:cNvPr id="5" name="Title 1">
            <a:extLst>
              <a:ext uri="{FF2B5EF4-FFF2-40B4-BE49-F238E27FC236}">
                <a16:creationId xmlns:a16="http://schemas.microsoft.com/office/drawing/2014/main" id="{283A2339-8216-4E74-A9F9-BD67BBC7428A}"/>
              </a:ext>
            </a:extLst>
          </p:cNvPr>
          <p:cNvSpPr txBox="1">
            <a:spLocks/>
          </p:cNvSpPr>
          <p:nvPr/>
        </p:nvSpPr>
        <p:spPr>
          <a:xfrm>
            <a:off x="731362" y="242893"/>
            <a:ext cx="8229600" cy="868362"/>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439E2E"/>
                </a:solidFill>
                <a:latin typeface="+mn-lt"/>
              </a:rPr>
              <a:t>Policy Considerations: </a:t>
            </a:r>
          </a:p>
          <a:p>
            <a:r>
              <a:rPr lang="en-US" sz="3200" b="1" dirty="0">
                <a:solidFill>
                  <a:srgbClr val="439E2E"/>
                </a:solidFill>
                <a:latin typeface="+mn-lt"/>
              </a:rPr>
              <a:t>Improve WASH and Caring Practices</a:t>
            </a:r>
          </a:p>
        </p:txBody>
      </p:sp>
    </p:spTree>
    <p:extLst>
      <p:ext uri="{BB962C8B-B14F-4D97-AF65-F5344CB8AC3E}">
        <p14:creationId xmlns:p14="http://schemas.microsoft.com/office/powerpoint/2010/main" val="3200150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Placeholder 2"/>
          <p:cNvSpPr>
            <a:spLocks noGrp="1"/>
          </p:cNvSpPr>
          <p:nvPr>
            <p:ph type="body" idx="1"/>
          </p:nvPr>
        </p:nvSpPr>
        <p:spPr>
          <a:xfrm>
            <a:off x="381000" y="1844824"/>
            <a:ext cx="8153400" cy="1500187"/>
          </a:xfrm>
        </p:spPr>
        <p:txBody>
          <a:bodyPr>
            <a:noAutofit/>
          </a:bodyPr>
          <a:lstStyle/>
          <a:p>
            <a:pPr algn="ctr"/>
            <a:r>
              <a:rPr lang="en-US" sz="2800" b="1" dirty="0">
                <a:solidFill>
                  <a:srgbClr val="439E2E"/>
                </a:solidFill>
              </a:rPr>
              <a:t>For more information, please contact: Akhter Ahmed</a:t>
            </a:r>
          </a:p>
          <a:p>
            <a:pPr algn="ctr"/>
            <a:r>
              <a:rPr lang="en-US" sz="2800" b="1" dirty="0">
                <a:solidFill>
                  <a:srgbClr val="C00000"/>
                </a:solidFill>
                <a:latin typeface="+mj-lt"/>
                <a:hlinkClick r:id="rId2"/>
              </a:rPr>
              <a:t>a.ahmed@cgiar.org</a:t>
            </a:r>
            <a:r>
              <a:rPr lang="en-US" sz="2800" b="1" dirty="0">
                <a:solidFill>
                  <a:srgbClr val="C00000"/>
                </a:solidFill>
                <a:latin typeface="+mj-lt"/>
              </a:rPr>
              <a:t> </a:t>
            </a:r>
            <a:r>
              <a:rPr lang="en-US" sz="2800" b="1" dirty="0">
                <a:solidFill>
                  <a:srgbClr val="439E2E"/>
                </a:solidFill>
              </a:rPr>
              <a:t>| 01760744486</a:t>
            </a:r>
          </a:p>
          <a:p>
            <a:pPr algn="ctr"/>
            <a:endParaRPr lang="en-US" sz="4400" b="1" dirty="0">
              <a:solidFill>
                <a:srgbClr val="C00000"/>
              </a:solidFill>
              <a:latin typeface="+mj-lt"/>
            </a:endParaRPr>
          </a:p>
          <a:p>
            <a:pPr algn="ctr"/>
            <a:r>
              <a:rPr lang="en-US" sz="4400" b="1" dirty="0">
                <a:solidFill>
                  <a:srgbClr val="439E2E"/>
                </a:solidFill>
              </a:rPr>
              <a:t>Thank you</a:t>
            </a:r>
          </a:p>
        </p:txBody>
      </p:sp>
      <p:sp>
        <p:nvSpPr>
          <p:cNvPr id="5" name="Slide Number Placeholder 4"/>
          <p:cNvSpPr>
            <a:spLocks noGrp="1"/>
          </p:cNvSpPr>
          <p:nvPr>
            <p:ph type="sldNum" sz="quarter" idx="12"/>
          </p:nvPr>
        </p:nvSpPr>
        <p:spPr/>
        <p:txBody>
          <a:bodyPr/>
          <a:lstStyle/>
          <a:p>
            <a:fld id="{963D0776-17E9-46B8-BE75-58D6F6625180}" type="slidenum">
              <a:rPr lang="en-US" smtClean="0"/>
              <a:pPr/>
              <a:t>59</a:t>
            </a:fld>
            <a:endParaRPr lang="en-US" dirty="0"/>
          </a:p>
        </p:txBody>
      </p:sp>
    </p:spTree>
    <p:extLst>
      <p:ext uri="{BB962C8B-B14F-4D97-AF65-F5344CB8AC3E}">
        <p14:creationId xmlns:p14="http://schemas.microsoft.com/office/powerpoint/2010/main" val="3816487145"/>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735" y="500259"/>
            <a:ext cx="7886700" cy="734519"/>
          </a:xfrm>
        </p:spPr>
        <p:txBody>
          <a:bodyPr>
            <a:normAutofit fontScale="90000"/>
          </a:bodyPr>
          <a:lstStyle/>
          <a:p>
            <a:r>
              <a:rPr lang="en-US" sz="3600" b="1" dirty="0">
                <a:solidFill>
                  <a:srgbClr val="439E2E"/>
                </a:solidFill>
                <a:latin typeface="+mn-lt"/>
              </a:rPr>
              <a:t>IFPRI has created a comprehensive dataset for food policy analysis in Bangladesh </a:t>
            </a:r>
            <a:br>
              <a:rPr lang="en-US" b="1" dirty="0">
                <a:solidFill>
                  <a:srgbClr val="C00000"/>
                </a:solidFill>
              </a:rPr>
            </a:br>
            <a:endParaRPr lang="en-US" dirty="0"/>
          </a:p>
        </p:txBody>
      </p:sp>
      <p:sp>
        <p:nvSpPr>
          <p:cNvPr id="4" name="Content Placeholder 2"/>
          <p:cNvSpPr>
            <a:spLocks noGrp="1"/>
          </p:cNvSpPr>
          <p:nvPr>
            <p:ph idx="1"/>
          </p:nvPr>
        </p:nvSpPr>
        <p:spPr>
          <a:xfrm>
            <a:off x="628650" y="1109272"/>
            <a:ext cx="8142126" cy="5561351"/>
          </a:xfrm>
        </p:spPr>
        <p:txBody>
          <a:bodyPr>
            <a:normAutofit/>
          </a:bodyPr>
          <a:lstStyle/>
          <a:p>
            <a:pPr>
              <a:buClr>
                <a:srgbClr val="439E2E"/>
              </a:buClr>
              <a:buSzPct val="100000"/>
              <a:buFont typeface="Wingdings" panose="05000000000000000000" pitchFamily="2" charset="2"/>
              <a:buChar char="§"/>
            </a:pPr>
            <a:r>
              <a:rPr lang="en-US" sz="2400" dirty="0"/>
              <a:t>IFPRI’s Bangladesh Integrated Household Survey (BIHS): most comprehensive rural household panel survey to date. </a:t>
            </a:r>
          </a:p>
          <a:p>
            <a:pPr>
              <a:buClr>
                <a:srgbClr val="439E2E"/>
              </a:buClr>
              <a:buSzPct val="100000"/>
              <a:buFont typeface="Wingdings" panose="05000000000000000000" pitchFamily="2" charset="2"/>
              <a:buChar char="§"/>
            </a:pPr>
            <a:r>
              <a:rPr lang="en-US" sz="2400" dirty="0"/>
              <a:t>4 unique features of data collection: </a:t>
            </a:r>
          </a:p>
          <a:p>
            <a:pPr marL="914400" lvl="1" indent="-457200">
              <a:buFont typeface="+mj-lt"/>
              <a:buAutoNum type="arabicPeriod"/>
            </a:pPr>
            <a:r>
              <a:rPr lang="en-US" dirty="0"/>
              <a:t>P</a:t>
            </a:r>
            <a:r>
              <a:rPr lang="en-US" sz="2400" dirty="0"/>
              <a:t>lot-level agricultural production </a:t>
            </a:r>
          </a:p>
          <a:p>
            <a:pPr marL="914400" lvl="1" indent="-457200">
              <a:buFont typeface="+mj-lt"/>
              <a:buAutoNum type="arabicPeriod"/>
            </a:pPr>
            <a:r>
              <a:rPr lang="en-US" dirty="0"/>
              <a:t>I</a:t>
            </a:r>
            <a:r>
              <a:rPr lang="en-US" sz="2400" dirty="0"/>
              <a:t>ndividual food intakes of all HH members</a:t>
            </a:r>
          </a:p>
          <a:p>
            <a:pPr marL="914400" lvl="1" indent="-457200">
              <a:buFont typeface="+mj-lt"/>
              <a:buAutoNum type="arabicPeriod"/>
            </a:pPr>
            <a:r>
              <a:rPr lang="en-US" dirty="0"/>
              <a:t>A</a:t>
            </a:r>
            <a:r>
              <a:rPr lang="en-US" sz="2400" dirty="0"/>
              <a:t>nthropometry measurements of all HH members </a:t>
            </a:r>
          </a:p>
          <a:p>
            <a:pPr marL="914400" lvl="1" indent="-457200">
              <a:buFont typeface="+mj-lt"/>
              <a:buAutoNum type="arabicPeriod"/>
            </a:pPr>
            <a:r>
              <a:rPr lang="en-US" dirty="0"/>
              <a:t>D</a:t>
            </a:r>
            <a:r>
              <a:rPr lang="en-US" sz="2400" dirty="0"/>
              <a:t>ata to measure the Women’s </a:t>
            </a:r>
            <a:r>
              <a:rPr lang="en-US" dirty="0"/>
              <a:t>E</a:t>
            </a:r>
            <a:r>
              <a:rPr lang="en-US" sz="2400" dirty="0"/>
              <a:t>mpowerment in Agriculture </a:t>
            </a:r>
            <a:r>
              <a:rPr lang="en-US" dirty="0"/>
              <a:t>I</a:t>
            </a:r>
            <a:r>
              <a:rPr lang="en-US" sz="2400" dirty="0"/>
              <a:t>ndex (WEAI) </a:t>
            </a:r>
          </a:p>
          <a:p>
            <a:pPr>
              <a:buClr>
                <a:srgbClr val="439E2E"/>
              </a:buClr>
              <a:buSzPct val="100000"/>
              <a:buFont typeface="Wingdings" panose="05000000000000000000" pitchFamily="2" charset="2"/>
              <a:buChar char="§"/>
            </a:pPr>
            <a:r>
              <a:rPr lang="en-US" sz="2400" dirty="0"/>
              <a:t>BIHS sampling is statistically representative: </a:t>
            </a:r>
          </a:p>
          <a:p>
            <a:pPr lvl="1">
              <a:buClr>
                <a:srgbClr val="439E2E"/>
              </a:buClr>
              <a:buSzPct val="100000"/>
              <a:buFont typeface="Wingdings" panose="05000000000000000000" pitchFamily="2" charset="2"/>
              <a:buChar char="ü"/>
            </a:pPr>
            <a:r>
              <a:rPr lang="en-US" sz="2400" dirty="0"/>
              <a:t>nationally of rural Bangladesh</a:t>
            </a:r>
          </a:p>
          <a:p>
            <a:pPr lvl="1">
              <a:buClr>
                <a:srgbClr val="439E2E"/>
              </a:buClr>
              <a:buSzPct val="100000"/>
              <a:buFont typeface="Wingdings" panose="05000000000000000000" pitchFamily="2" charset="2"/>
              <a:buChar char="ü"/>
            </a:pPr>
            <a:r>
              <a:rPr lang="en-US" sz="2400" dirty="0"/>
              <a:t>rural areas for each of the 7 administrative divisions</a:t>
            </a:r>
          </a:p>
          <a:p>
            <a:pPr lvl="1">
              <a:buClr>
                <a:srgbClr val="439E2E"/>
              </a:buClr>
              <a:buSzPct val="100000"/>
              <a:buFont typeface="Wingdings" panose="05000000000000000000" pitchFamily="2" charset="2"/>
              <a:buChar char="ü"/>
            </a:pPr>
            <a:r>
              <a:rPr lang="en-US" sz="2400" dirty="0"/>
              <a:t>USAID-supported Feed the Future Zone in southern Bangladesh</a:t>
            </a:r>
          </a:p>
          <a:p>
            <a:pPr lvl="1">
              <a:buBlip>
                <a:blip r:embed="rId2"/>
              </a:buBlip>
            </a:pPr>
            <a:endParaRPr lang="en-US" sz="2000" dirty="0"/>
          </a:p>
          <a:p>
            <a:endParaRPr lang="en-US" dirty="0"/>
          </a:p>
        </p:txBody>
      </p:sp>
      <p:sp>
        <p:nvSpPr>
          <p:cNvPr id="3" name="Slide Number Placeholder 2">
            <a:extLst>
              <a:ext uri="{FF2B5EF4-FFF2-40B4-BE49-F238E27FC236}">
                <a16:creationId xmlns:a16="http://schemas.microsoft.com/office/drawing/2014/main" id="{D38DC606-9DA8-44BE-B89E-18E6A39C0B12}"/>
              </a:ext>
            </a:extLst>
          </p:cNvPr>
          <p:cNvSpPr>
            <a:spLocks noGrp="1"/>
          </p:cNvSpPr>
          <p:nvPr>
            <p:ph type="sldNum" sz="quarter" idx="12"/>
          </p:nvPr>
        </p:nvSpPr>
        <p:spPr/>
        <p:txBody>
          <a:bodyPr/>
          <a:lstStyle/>
          <a:p>
            <a:fld id="{48F63A3B-78C7-47BE-AE5E-E10140E04643}" type="slidenum">
              <a:rPr lang="en-US" smtClean="0"/>
              <a:t>6</a:t>
            </a:fld>
            <a:endParaRPr lang="en-US" dirty="0"/>
          </a:p>
        </p:txBody>
      </p:sp>
    </p:spTree>
    <p:extLst>
      <p:ext uri="{BB962C8B-B14F-4D97-AF65-F5344CB8AC3E}">
        <p14:creationId xmlns:p14="http://schemas.microsoft.com/office/powerpoint/2010/main" val="842598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609600" y="228600"/>
            <a:ext cx="8305800" cy="990600"/>
          </a:xfrm>
        </p:spPr>
        <p:txBody>
          <a:bodyPr>
            <a:normAutofit fontScale="90000"/>
          </a:bodyPr>
          <a:lstStyle/>
          <a:p>
            <a:br>
              <a:rPr lang="en-US" sz="2800" dirty="0">
                <a:ea typeface="ＭＳ Ｐゴシック" panose="020B0600070205080204" pitchFamily="34" charset="-128"/>
              </a:rPr>
            </a:br>
            <a:r>
              <a:rPr lang="en-US" sz="3600" b="1" dirty="0">
                <a:solidFill>
                  <a:srgbClr val="439E2E"/>
                </a:solidFill>
                <a:latin typeface="+mn-lt"/>
                <a:cs typeface="Arial" charset="0"/>
              </a:rPr>
              <a:t>Relationship between GDP growth, agricultural growth and stunting in Bangladesh: 1997–2011   </a:t>
            </a:r>
            <a:br>
              <a:rPr lang="en-US" sz="3600" dirty="0">
                <a:solidFill>
                  <a:srgbClr val="C00000"/>
                </a:solidFill>
                <a:ea typeface="ＭＳ Ｐゴシック" panose="020B0600070205080204" pitchFamily="34" charset="-128"/>
              </a:rPr>
            </a:br>
            <a:endParaRPr lang="en-US" sz="3600" dirty="0">
              <a:solidFill>
                <a:srgbClr val="C00000"/>
              </a:solidFill>
              <a:ea typeface="ＭＳ Ｐゴシック" panose="020B0600070205080204" pitchFamily="34" charset="-128"/>
            </a:endParaRPr>
          </a:p>
        </p:txBody>
      </p:sp>
      <p:graphicFrame>
        <p:nvGraphicFramePr>
          <p:cNvPr id="9" name="Content Placeholder 8"/>
          <p:cNvGraphicFramePr>
            <a:graphicFrameLocks noGrp="1"/>
          </p:cNvGraphicFramePr>
          <p:nvPr>
            <p:ph sz="quarter" idx="1"/>
            <p:extLst>
              <p:ext uri="{D42A27DB-BD31-4B8C-83A1-F6EECF244321}">
                <p14:modId xmlns:p14="http://schemas.microsoft.com/office/powerpoint/2010/main" val="3033469465"/>
              </p:ext>
            </p:extLst>
          </p:nvPr>
        </p:nvGraphicFramePr>
        <p:xfrm>
          <a:off x="609600" y="1308710"/>
          <a:ext cx="8153400" cy="4953000"/>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a:extLst>
              <a:ext uri="{FF2B5EF4-FFF2-40B4-BE49-F238E27FC236}">
                <a16:creationId xmlns:a16="http://schemas.microsoft.com/office/drawing/2014/main" id="{A0D6D11A-0406-4A98-B5A8-E93E772A13EA}"/>
              </a:ext>
            </a:extLst>
          </p:cNvPr>
          <p:cNvSpPr>
            <a:spLocks noGrp="1"/>
          </p:cNvSpPr>
          <p:nvPr>
            <p:ph type="sldNum" sz="quarter" idx="12"/>
          </p:nvPr>
        </p:nvSpPr>
        <p:spPr/>
        <p:txBody>
          <a:bodyPr/>
          <a:lstStyle/>
          <a:p>
            <a:fld id="{48F63A3B-78C7-47BE-AE5E-E10140E04643}" type="slidenum">
              <a:rPr lang="en-US" smtClean="0"/>
              <a:t>7</a:t>
            </a:fld>
            <a:endParaRPr lang="en-US" dirty="0"/>
          </a:p>
        </p:txBody>
      </p:sp>
      <p:sp>
        <p:nvSpPr>
          <p:cNvPr id="6" name="TextBox 5">
            <a:extLst>
              <a:ext uri="{FF2B5EF4-FFF2-40B4-BE49-F238E27FC236}">
                <a16:creationId xmlns:a16="http://schemas.microsoft.com/office/drawing/2014/main" id="{7F8960DF-9606-44DE-8F28-351241199D0A}"/>
              </a:ext>
            </a:extLst>
          </p:cNvPr>
          <p:cNvSpPr txBox="1"/>
          <p:nvPr/>
        </p:nvSpPr>
        <p:spPr>
          <a:xfrm>
            <a:off x="562947" y="6396335"/>
            <a:ext cx="6651848" cy="261610"/>
          </a:xfrm>
          <a:prstGeom prst="rect">
            <a:avLst/>
          </a:prstGeom>
          <a:noFill/>
        </p:spPr>
        <p:txBody>
          <a:bodyPr wrap="square" rtlCol="0">
            <a:spAutoFit/>
          </a:bodyPr>
          <a:lstStyle/>
          <a:p>
            <a:r>
              <a:rPr lang="en-US" sz="1050" b="1" dirty="0"/>
              <a:t>Source</a:t>
            </a:r>
            <a:r>
              <a:rPr lang="en-US" sz="1050" dirty="0"/>
              <a:t>: BBS, various years; DHS, various years</a:t>
            </a:r>
          </a:p>
        </p:txBody>
      </p:sp>
    </p:spTree>
    <p:extLst>
      <p:ext uri="{BB962C8B-B14F-4D97-AF65-F5344CB8AC3E}">
        <p14:creationId xmlns:p14="http://schemas.microsoft.com/office/powerpoint/2010/main" val="15745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graphicEl>
                                              <a:chart seriesIdx="1"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series"/>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AF3FC5B-1645-4C0B-8153-86FEFC531ACF}"/>
              </a:ext>
            </a:extLst>
          </p:cNvPr>
          <p:cNvSpPr>
            <a:spLocks noGrp="1"/>
          </p:cNvSpPr>
          <p:nvPr>
            <p:ph type="sldNum" sz="quarter" idx="4294967295"/>
          </p:nvPr>
        </p:nvSpPr>
        <p:spPr>
          <a:xfrm>
            <a:off x="0" y="6351588"/>
            <a:ext cx="2057400" cy="365125"/>
          </a:xfrm>
        </p:spPr>
        <p:txBody>
          <a:bodyPr/>
          <a:lstStyle/>
          <a:p>
            <a:fld id="{48F63A3B-78C7-47BE-AE5E-E10140E04643}" type="slidenum">
              <a:rPr lang="en-US" smtClean="0"/>
              <a:pPr/>
              <a:t>8</a:t>
            </a:fld>
            <a:endParaRPr lang="en-US" dirty="0"/>
          </a:p>
        </p:txBody>
      </p:sp>
      <p:sp>
        <p:nvSpPr>
          <p:cNvPr id="2" name="TextBox 1">
            <a:extLst>
              <a:ext uri="{FF2B5EF4-FFF2-40B4-BE49-F238E27FC236}">
                <a16:creationId xmlns:a16="http://schemas.microsoft.com/office/drawing/2014/main" id="{1120B327-B994-4F4E-9AF4-DFA0E1F1EC34}"/>
              </a:ext>
            </a:extLst>
          </p:cNvPr>
          <p:cNvSpPr txBox="1"/>
          <p:nvPr/>
        </p:nvSpPr>
        <p:spPr>
          <a:xfrm>
            <a:off x="1791478" y="2369976"/>
            <a:ext cx="6941975" cy="1938992"/>
          </a:xfrm>
          <a:prstGeom prst="rect">
            <a:avLst/>
          </a:prstGeom>
          <a:noFill/>
        </p:spPr>
        <p:txBody>
          <a:bodyPr wrap="square" rtlCol="0">
            <a:spAutoFit/>
          </a:bodyPr>
          <a:lstStyle/>
          <a:p>
            <a:r>
              <a:rPr lang="en-US" sz="4000" b="1" dirty="0"/>
              <a:t>Understanding Food Utilization:</a:t>
            </a:r>
          </a:p>
          <a:p>
            <a:r>
              <a:rPr lang="en-US" sz="4000" b="1" i="1" dirty="0"/>
              <a:t>Nutrition Scenario in Bangladesh</a:t>
            </a:r>
          </a:p>
        </p:txBody>
      </p:sp>
    </p:spTree>
    <p:extLst>
      <p:ext uri="{BB962C8B-B14F-4D97-AF65-F5344CB8AC3E}">
        <p14:creationId xmlns:p14="http://schemas.microsoft.com/office/powerpoint/2010/main" val="3162781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7902" y="247664"/>
            <a:ext cx="8587957" cy="719040"/>
          </a:xfrm>
        </p:spPr>
        <p:txBody>
          <a:bodyPr>
            <a:noAutofit/>
          </a:bodyPr>
          <a:lstStyle/>
          <a:p>
            <a:pPr lvl="0">
              <a:lnSpc>
                <a:spcPct val="90000"/>
              </a:lnSpc>
            </a:pPr>
            <a:r>
              <a:rPr lang="en-US" sz="3200" b="1" dirty="0">
                <a:solidFill>
                  <a:srgbClr val="439E2E"/>
                </a:solidFill>
                <a:latin typeface="+mn-lt"/>
              </a:rPr>
              <a:t>Investments in nutrition have high returns</a:t>
            </a:r>
            <a:br>
              <a:rPr lang="en-US" sz="3200" b="1" dirty="0">
                <a:solidFill>
                  <a:srgbClr val="439E2E"/>
                </a:solidFill>
                <a:latin typeface="+mn-lt"/>
              </a:rPr>
            </a:br>
            <a:endParaRPr lang="en-US" sz="3200" b="1" dirty="0">
              <a:solidFill>
                <a:srgbClr val="439E2E"/>
              </a:solidFill>
              <a:latin typeface="+mn-lt"/>
            </a:endParaRPr>
          </a:p>
        </p:txBody>
      </p:sp>
      <p:graphicFrame>
        <p:nvGraphicFramePr>
          <p:cNvPr id="62" name="Chart 61"/>
          <p:cNvGraphicFramePr>
            <a:graphicFrameLocks/>
          </p:cNvGraphicFramePr>
          <p:nvPr>
            <p:extLst>
              <p:ext uri="{D42A27DB-BD31-4B8C-83A1-F6EECF244321}">
                <p14:modId xmlns:p14="http://schemas.microsoft.com/office/powerpoint/2010/main" val="1446429148"/>
              </p:ext>
            </p:extLst>
          </p:nvPr>
        </p:nvGraphicFramePr>
        <p:xfrm>
          <a:off x="639147" y="1159644"/>
          <a:ext cx="7865706" cy="5191577"/>
        </p:xfrm>
        <a:graphic>
          <a:graphicData uri="http://schemas.openxmlformats.org/drawingml/2006/chart">
            <c:chart xmlns:c="http://schemas.openxmlformats.org/drawingml/2006/chart" xmlns:r="http://schemas.openxmlformats.org/officeDocument/2006/relationships" r:id="rId3"/>
          </a:graphicData>
        </a:graphic>
      </p:graphicFrame>
      <p:sp>
        <p:nvSpPr>
          <p:cNvPr id="63" name="TextBox 62"/>
          <p:cNvSpPr txBox="1"/>
          <p:nvPr/>
        </p:nvSpPr>
        <p:spPr>
          <a:xfrm>
            <a:off x="1441505" y="647572"/>
            <a:ext cx="6260990" cy="646331"/>
          </a:xfrm>
          <a:prstGeom prst="rect">
            <a:avLst/>
          </a:prstGeom>
          <a:noFill/>
        </p:spPr>
        <p:txBody>
          <a:bodyPr wrap="square" rtlCol="0">
            <a:spAutoFit/>
          </a:bodyPr>
          <a:lstStyle/>
          <a:p>
            <a:pPr algn="ctr" fontAlgn="base">
              <a:spcBef>
                <a:spcPct val="0"/>
              </a:spcBef>
              <a:spcAft>
                <a:spcPct val="0"/>
              </a:spcAft>
            </a:pPr>
            <a:r>
              <a:rPr lang="en-US" b="1" dirty="0">
                <a:cs typeface="Arial" pitchFamily="34" charset="0"/>
              </a:rPr>
              <a:t>Economic returns to US$ 1 invested in reducing stunting </a:t>
            </a:r>
          </a:p>
          <a:p>
            <a:pPr algn="ctr" fontAlgn="base">
              <a:spcBef>
                <a:spcPct val="0"/>
              </a:spcBef>
              <a:spcAft>
                <a:spcPct val="0"/>
              </a:spcAft>
            </a:pPr>
            <a:r>
              <a:rPr lang="en-US" b="1" dirty="0">
                <a:solidFill>
                  <a:srgbClr val="FF0000"/>
                </a:solidFill>
                <a:cs typeface="Arial" pitchFamily="34" charset="0"/>
              </a:rPr>
              <a:t>The return is $18.40 in Bangladesh</a:t>
            </a:r>
            <a:endParaRPr lang="en-US" dirty="0">
              <a:solidFill>
                <a:srgbClr val="FF0000"/>
              </a:solidFill>
              <a:cs typeface="Arial" pitchFamily="34" charset="0"/>
            </a:endParaRPr>
          </a:p>
        </p:txBody>
      </p:sp>
      <p:sp>
        <p:nvSpPr>
          <p:cNvPr id="2" name="Rounded Rectangle 1"/>
          <p:cNvSpPr/>
          <p:nvPr/>
        </p:nvSpPr>
        <p:spPr>
          <a:xfrm>
            <a:off x="2244599" y="3419671"/>
            <a:ext cx="2315349" cy="293139"/>
          </a:xfrm>
          <a:prstGeom prst="roundRect">
            <a:avLst/>
          </a:prstGeom>
          <a:noFill/>
          <a:ln>
            <a:solidFill>
              <a:srgbClr val="EE28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0086642C-E76D-4CB3-82B9-D1C227ED4C35}"/>
              </a:ext>
            </a:extLst>
          </p:cNvPr>
          <p:cNvSpPr>
            <a:spLocks noGrp="1"/>
          </p:cNvSpPr>
          <p:nvPr>
            <p:ph type="sldNum" sz="quarter" idx="12"/>
          </p:nvPr>
        </p:nvSpPr>
        <p:spPr/>
        <p:txBody>
          <a:bodyPr/>
          <a:lstStyle/>
          <a:p>
            <a:fld id="{48F63A3B-78C7-47BE-AE5E-E10140E04643}" type="slidenum">
              <a:rPr lang="en-US" smtClean="0"/>
              <a:t>9</a:t>
            </a:fld>
            <a:endParaRPr lang="en-US" dirty="0"/>
          </a:p>
        </p:txBody>
      </p:sp>
      <p:sp>
        <p:nvSpPr>
          <p:cNvPr id="9" name="TextBox 8">
            <a:extLst>
              <a:ext uri="{FF2B5EF4-FFF2-40B4-BE49-F238E27FC236}">
                <a16:creationId xmlns:a16="http://schemas.microsoft.com/office/drawing/2014/main" id="{502637AA-B650-4BF0-8D2A-4D008FCB523A}"/>
              </a:ext>
            </a:extLst>
          </p:cNvPr>
          <p:cNvSpPr txBox="1"/>
          <p:nvPr/>
        </p:nvSpPr>
        <p:spPr>
          <a:xfrm>
            <a:off x="562947" y="6452319"/>
            <a:ext cx="6651848" cy="261610"/>
          </a:xfrm>
          <a:prstGeom prst="rect">
            <a:avLst/>
          </a:prstGeom>
          <a:noFill/>
        </p:spPr>
        <p:txBody>
          <a:bodyPr wrap="square" rtlCol="0">
            <a:spAutoFit/>
          </a:bodyPr>
          <a:lstStyle/>
          <a:p>
            <a:r>
              <a:rPr lang="en-US" sz="1050" b="1" dirty="0"/>
              <a:t>Source</a:t>
            </a:r>
            <a:r>
              <a:rPr lang="en-US" sz="1050" dirty="0"/>
              <a:t>: Hoddinott et al. 2013, IFPRI; </a:t>
            </a:r>
            <a:r>
              <a:rPr lang="en-US" sz="1050" dirty="0" err="1"/>
              <a:t>Eggersdorfer</a:t>
            </a:r>
            <a:r>
              <a:rPr lang="en-US" sz="1050" dirty="0"/>
              <a:t> et al. 2013</a:t>
            </a:r>
          </a:p>
        </p:txBody>
      </p:sp>
    </p:spTree>
    <p:extLst>
      <p:ext uri="{BB962C8B-B14F-4D97-AF65-F5344CB8AC3E}">
        <p14:creationId xmlns:p14="http://schemas.microsoft.com/office/powerpoint/2010/main" val="3083637826"/>
      </p:ext>
    </p:extLst>
  </p:cSld>
  <p:clrMapOvr>
    <a:masterClrMapping/>
  </p:clrMapOvr>
</p:sld>
</file>

<file path=ppt/theme/_rels/themeOverr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Custom Design">
  <a:themeElements>
    <a:clrScheme name="IFPRI 1">
      <a:dk1>
        <a:srgbClr val="000000"/>
      </a:dk1>
      <a:lt1>
        <a:srgbClr val="FFFFFF"/>
      </a:lt1>
      <a:dk2>
        <a:srgbClr val="44546A"/>
      </a:dk2>
      <a:lt2>
        <a:srgbClr val="E7E6E6"/>
      </a:lt2>
      <a:accent1>
        <a:srgbClr val="509E2F"/>
      </a:accent1>
      <a:accent2>
        <a:srgbClr val="F6B220"/>
      </a:accent2>
      <a:accent3>
        <a:srgbClr val="3E5463"/>
      </a:accent3>
      <a:accent4>
        <a:srgbClr val="ED283A"/>
      </a:accent4>
      <a:accent5>
        <a:srgbClr val="F38A00"/>
      </a:accent5>
      <a:accent6>
        <a:srgbClr val="0095BE"/>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IFPRI 1">
      <a:dk1>
        <a:srgbClr val="000000"/>
      </a:dk1>
      <a:lt1>
        <a:srgbClr val="FFFFFF"/>
      </a:lt1>
      <a:dk2>
        <a:srgbClr val="44546A"/>
      </a:dk2>
      <a:lt2>
        <a:srgbClr val="E7E6E6"/>
      </a:lt2>
      <a:accent1>
        <a:srgbClr val="509E2F"/>
      </a:accent1>
      <a:accent2>
        <a:srgbClr val="F6B220"/>
      </a:accent2>
      <a:accent3>
        <a:srgbClr val="3E5463"/>
      </a:accent3>
      <a:accent4>
        <a:srgbClr val="ED283A"/>
      </a:accent4>
      <a:accent5>
        <a:srgbClr val="F38A00"/>
      </a:accent5>
      <a:accent6>
        <a:srgbClr val="0095BE"/>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14721</TotalTime>
  <Words>3004</Words>
  <Application>Microsoft Office PowerPoint</Application>
  <PresentationFormat>On-screen Show (4:3)</PresentationFormat>
  <Paragraphs>468</Paragraphs>
  <Slides>59</Slides>
  <Notes>14</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59</vt:i4>
      </vt:variant>
    </vt:vector>
  </HeadingPairs>
  <TitlesOfParts>
    <vt:vector size="70" baseType="lpstr">
      <vt:lpstr>ＭＳ Ｐゴシック</vt:lpstr>
      <vt:lpstr>Arial</vt:lpstr>
      <vt:lpstr>Calibri</vt:lpstr>
      <vt:lpstr>Calibri Light</vt:lpstr>
      <vt:lpstr>Cambria Math</vt:lpstr>
      <vt:lpstr>Courier New</vt:lpstr>
      <vt:lpstr>Times New Roman</vt:lpstr>
      <vt:lpstr>Wingdings</vt:lpstr>
      <vt:lpstr>Custom Design</vt:lpstr>
      <vt:lpstr>1_Custom Design</vt:lpstr>
      <vt:lpstr>2_Custom Design</vt:lpstr>
      <vt:lpstr>PowerPoint Presentation</vt:lpstr>
      <vt:lpstr>PowerPoint Presentation</vt:lpstr>
      <vt:lpstr>Why is food utilization important component of food security?</vt:lpstr>
      <vt:lpstr>Conceptual Framework</vt:lpstr>
      <vt:lpstr>What are the main food availability and food access issues for nutrition in Bangladesh?</vt:lpstr>
      <vt:lpstr>IFPRI has created a comprehensive dataset for food policy analysis in Bangladesh  </vt:lpstr>
      <vt:lpstr> Relationship between GDP growth, agricultural growth and stunting in Bangladesh: 1997–2011    </vt:lpstr>
      <vt:lpstr>PowerPoint Presentation</vt:lpstr>
      <vt:lpstr>Investments in nutrition have high returns </vt:lpstr>
      <vt:lpstr>Bangladesh has been one of the most successful countries at reducing preschooler stunting rates </vt:lpstr>
      <vt:lpstr>Sources of change in child growth outcomes in Bangladesh (HAZ scores), 1997-2011 </vt:lpstr>
      <vt:lpstr>PowerPoint Presentation</vt:lpstr>
      <vt:lpstr>There is no room for complacency—we must accelerate reductions in child stunting</vt:lpstr>
      <vt:lpstr>Stunting for under-5 children reduces as income increases, yet sizable number of children from rich households are stunted </vt:lpstr>
      <vt:lpstr>Regional differences in percentage of under-5 children who are stunted</vt:lpstr>
      <vt:lpstr>A paradox: stunting is highest in regions of lowest poverty, and vice versa</vt:lpstr>
      <vt:lpstr>Paradox is partly explained by regional difference in women’s empowerment</vt:lpstr>
      <vt:lpstr>High rate of adolescent pregnancies is associated with stunting in Bangladesh</vt:lpstr>
      <vt:lpstr>PowerPoint Presentation</vt:lpstr>
      <vt:lpstr>Dietary Diversity Measures</vt:lpstr>
      <vt:lpstr>Household’s Dietary Diversity Improved (12 food groups)</vt:lpstr>
      <vt:lpstr>Women’s Dietary Diversity Improved Slightly  (9 food groups)</vt:lpstr>
      <vt:lpstr>Minimum Acceptable Diet for Children 6-23 Months Improved  (4 out of 7 food groups for breastfed children)</vt:lpstr>
      <vt:lpstr>Calculation of the WFP Food Consumption Score to Measure Diet Quality (# of days consumed of each food group in past 7 days, weighted by “nutritional importance”)</vt:lpstr>
      <vt:lpstr>Household Diet Quality Improved (Estimated WFP’s Food Consumption Score: 0-112)</vt:lpstr>
      <vt:lpstr>Household Diet Quality is Worse for the Poor, but Quality Improved for All  (using WFP’s Food Consumption Score: 0-112)</vt:lpstr>
      <vt:lpstr>Percentage of Households With Low Diet Quality Declined (using WFP’s Food Consumption Score: 0-112)</vt:lpstr>
      <vt:lpstr>Frequency of Food Groups Consumed in Past 7 Days Increased on Average</vt:lpstr>
      <vt:lpstr>Proportion of People Who Have Not Consumed Food Groups in Past 7 Days Declined Average food consumption frequency hides severity  </vt:lpstr>
      <vt:lpstr>What Factors Affect Diet Diversity?  Random-effects GLS Panel Regression Results Dependent variable: Food Consumption Score</vt:lpstr>
      <vt:lpstr>What Factors Affect Diet Diversity?</vt:lpstr>
      <vt:lpstr>Nutrient intakes by income groups </vt:lpstr>
      <vt:lpstr>PowerPoint Presentation</vt:lpstr>
      <vt:lpstr>PowerPoint Presentation</vt:lpstr>
      <vt:lpstr>Desirable dietary patterns and actual food intakes Gaps reduced from 2011/12 to 2015</vt:lpstr>
      <vt:lpstr>PowerPoint Presentation</vt:lpstr>
      <vt:lpstr>Most farmers grow one crop – Rice  </vt:lpstr>
      <vt:lpstr>Overwhelming dominance of rice in diet  Share of nutrient from rice of total nutrient intake</vt:lpstr>
      <vt:lpstr>Share of Rice Decreased and Non-Rice Food Crops Increased in Total Cropped Area</vt:lpstr>
      <vt:lpstr>Crop Diversity Increased:  Simpson Diversification Index by Division </vt:lpstr>
      <vt:lpstr>Crop Diversity Increased: Herfindahl-Hirschman Diversification Index by Division</vt:lpstr>
      <vt:lpstr>Challenges for Agricultural Diversification</vt:lpstr>
      <vt:lpstr>Influence of Agriculture on Diet Quality Evidence from IFPRI research in Bangladesh</vt:lpstr>
      <vt:lpstr>Agriculture, Nutrition, and Gender Linkages (ANGeL) Project: Background</vt:lpstr>
      <vt:lpstr>ANGeL Project Design</vt:lpstr>
      <vt:lpstr>ANGeL – Way Forward</vt:lpstr>
      <vt:lpstr>PowerPoint Presentation</vt:lpstr>
      <vt:lpstr>IFPRI research shows cash transfer + nutrition education has greatest impact on child nutrition  </vt:lpstr>
      <vt:lpstr>Adding BCC increases the frequency of several food groups consumed by children &lt;42 months: North TMRI results</vt:lpstr>
      <vt:lpstr>PowerPoint Presentation</vt:lpstr>
      <vt:lpstr>Build Synergies Across 3 Components of Food Security</vt:lpstr>
      <vt:lpstr>Policy Considerations: Nutrition-Sensitive Agriculture (1 of 3)</vt:lpstr>
      <vt:lpstr>Policy Considerations: Nutrition-Sensitive Agriculture (2 of 3)</vt:lpstr>
      <vt:lpstr>PowerPoint Presentation</vt:lpstr>
      <vt:lpstr>Policy Considerations:  Nutrition-Sensitive Social Protection (1 of 2)</vt:lpstr>
      <vt:lpstr>Policy Considerations:  Nutrition-Sensitive Social Protection (2 of 2)</vt:lpstr>
      <vt:lpstr>PowerPoint Presentation</vt:lpstr>
      <vt:lpstr>PowerPoint Presentation</vt:lpstr>
      <vt:lpstr>PowerPoint Presentation</vt:lpstr>
    </vt:vector>
  </TitlesOfParts>
  <Company>IFPRI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Sample</dc:creator>
  <cp:lastModifiedBy>Ahmed, Akhter (IFPRI-Dhaka)</cp:lastModifiedBy>
  <cp:revision>861</cp:revision>
  <dcterms:created xsi:type="dcterms:W3CDTF">2015-10-27T18:58:36Z</dcterms:created>
  <dcterms:modified xsi:type="dcterms:W3CDTF">2018-02-25T16:59:29Z</dcterms:modified>
</cp:coreProperties>
</file>