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7.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6" r:id="rId1"/>
    <p:sldMasterId id="2147483743" r:id="rId2"/>
    <p:sldMasterId id="2147483756" r:id="rId3"/>
  </p:sldMasterIdLst>
  <p:notesMasterIdLst>
    <p:notesMasterId r:id="rId59"/>
  </p:notesMasterIdLst>
  <p:handoutMasterIdLst>
    <p:handoutMasterId r:id="rId60"/>
  </p:handoutMasterIdLst>
  <p:sldIdLst>
    <p:sldId id="267" r:id="rId4"/>
    <p:sldId id="568" r:id="rId5"/>
    <p:sldId id="532" r:id="rId6"/>
    <p:sldId id="556" r:id="rId7"/>
    <p:sldId id="569" r:id="rId8"/>
    <p:sldId id="539" r:id="rId9"/>
    <p:sldId id="536" r:id="rId10"/>
    <p:sldId id="557" r:id="rId11"/>
    <p:sldId id="576" r:id="rId12"/>
    <p:sldId id="544" r:id="rId13"/>
    <p:sldId id="336" r:id="rId14"/>
    <p:sldId id="337" r:id="rId15"/>
    <p:sldId id="510" r:id="rId16"/>
    <p:sldId id="573" r:id="rId17"/>
    <p:sldId id="512" r:id="rId18"/>
    <p:sldId id="513" r:id="rId19"/>
    <p:sldId id="514" r:id="rId20"/>
    <p:sldId id="481" r:id="rId21"/>
    <p:sldId id="549" r:id="rId22"/>
    <p:sldId id="489" r:id="rId23"/>
    <p:sldId id="545" r:id="rId24"/>
    <p:sldId id="491" r:id="rId25"/>
    <p:sldId id="492" r:id="rId26"/>
    <p:sldId id="493" r:id="rId27"/>
    <p:sldId id="494" r:id="rId28"/>
    <p:sldId id="495" r:id="rId29"/>
    <p:sldId id="496" r:id="rId30"/>
    <p:sldId id="515" r:id="rId31"/>
    <p:sldId id="516" r:id="rId32"/>
    <p:sldId id="456" r:id="rId33"/>
    <p:sldId id="457" r:id="rId34"/>
    <p:sldId id="518" r:id="rId35"/>
    <p:sldId id="567" r:id="rId36"/>
    <p:sldId id="561" r:id="rId37"/>
    <p:sldId id="533" r:id="rId38"/>
    <p:sldId id="503" r:id="rId39"/>
    <p:sldId id="504" r:id="rId40"/>
    <p:sldId id="505" r:id="rId41"/>
    <p:sldId id="529" r:id="rId42"/>
    <p:sldId id="530" r:id="rId43"/>
    <p:sldId id="527" r:id="rId44"/>
    <p:sldId id="547" r:id="rId45"/>
    <p:sldId id="523" r:id="rId46"/>
    <p:sldId id="522" r:id="rId47"/>
    <p:sldId id="578" r:id="rId48"/>
    <p:sldId id="577" r:id="rId49"/>
    <p:sldId id="257" r:id="rId50"/>
    <p:sldId id="508" r:id="rId51"/>
    <p:sldId id="574" r:id="rId52"/>
    <p:sldId id="507" r:id="rId53"/>
    <p:sldId id="562" r:id="rId54"/>
    <p:sldId id="563" r:id="rId55"/>
    <p:sldId id="469" r:id="rId56"/>
    <p:sldId id="575" r:id="rId57"/>
    <p:sldId id="509"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3B29A99-1A07-4AA4-8835-790DA72E2B28}">
          <p14:sldIdLst>
            <p14:sldId id="267"/>
          </p14:sldIdLst>
        </p14:section>
        <p14:section name="Conceptual Framework" id="{9A1494C7-419E-4CC3-8D53-679476D8BDD2}">
          <p14:sldIdLst>
            <p14:sldId id="568"/>
            <p14:sldId id="532"/>
            <p14:sldId id="556"/>
          </p14:sldIdLst>
        </p14:section>
        <p14:section name="Nutrition" id="{D3732610-AD5B-40E8-974F-2CB8A898E5A9}">
          <p14:sldIdLst>
            <p14:sldId id="569"/>
            <p14:sldId id="539"/>
            <p14:sldId id="536"/>
            <p14:sldId id="557"/>
            <p14:sldId id="576"/>
            <p14:sldId id="544"/>
            <p14:sldId id="336"/>
            <p14:sldId id="337"/>
            <p14:sldId id="510"/>
            <p14:sldId id="573"/>
            <p14:sldId id="512"/>
            <p14:sldId id="513"/>
            <p14:sldId id="514"/>
            <p14:sldId id="481"/>
            <p14:sldId id="549"/>
            <p14:sldId id="489"/>
            <p14:sldId id="545"/>
            <p14:sldId id="491"/>
            <p14:sldId id="492"/>
            <p14:sldId id="493"/>
            <p14:sldId id="494"/>
            <p14:sldId id="495"/>
            <p14:sldId id="496"/>
            <p14:sldId id="515"/>
            <p14:sldId id="516"/>
            <p14:sldId id="456"/>
            <p14:sldId id="457"/>
            <p14:sldId id="518"/>
          </p14:sldIdLst>
        </p14:section>
        <p14:section name="Conclusion" id="{3423DA99-3138-4300-8423-753C8DD9BB89}">
          <p14:sldIdLst>
            <p14:sldId id="567"/>
            <p14:sldId id="561"/>
            <p14:sldId id="533"/>
            <p14:sldId id="503"/>
            <p14:sldId id="504"/>
            <p14:sldId id="505"/>
            <p14:sldId id="529"/>
            <p14:sldId id="530"/>
            <p14:sldId id="527"/>
            <p14:sldId id="547"/>
            <p14:sldId id="523"/>
            <p14:sldId id="522"/>
            <p14:sldId id="578"/>
            <p14:sldId id="577"/>
            <p14:sldId id="257"/>
            <p14:sldId id="508"/>
            <p14:sldId id="574"/>
            <p14:sldId id="507"/>
            <p14:sldId id="562"/>
            <p14:sldId id="563"/>
            <p14:sldId id="469"/>
            <p14:sldId id="575"/>
            <p14:sldId id="509"/>
          </p14:sldIdLst>
        </p14:section>
      </p14:sectionLst>
    </p:ext>
    <p:ext uri="{EFAFB233-063F-42B5-8137-9DF3F51BA10A}">
      <p15:sldGuideLst xmlns:p15="http://schemas.microsoft.com/office/powerpoint/2012/main">
        <p15:guide id="1" orient="horz" pos="360" userDrawn="1">
          <p15:clr>
            <a:srgbClr val="A4A3A4"/>
          </p15:clr>
        </p15:guide>
        <p15:guide id="2" pos="450" userDrawn="1">
          <p15:clr>
            <a:srgbClr val="A4A3A4"/>
          </p15:clr>
        </p15:guide>
        <p15:guide id="3" orient="horz" pos="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u, Cheng (IFPRI)" initials="QC(" lastIdx="1" clrIdx="0">
    <p:extLst/>
  </p:cmAuthor>
  <p:cmAuthor id="2" name="de Brauw, Alan (IFPRI)" initials="dBA("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464"/>
    <a:srgbClr val="EE283B"/>
    <a:srgbClr val="439E2E"/>
    <a:srgbClr val="000000"/>
    <a:srgbClr val="89A527"/>
    <a:srgbClr val="748B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206" autoAdjust="0"/>
    <p:restoredTop sz="81943" autoAdjust="0"/>
  </p:normalViewPr>
  <p:slideViewPr>
    <p:cSldViewPr snapToGrid="0">
      <p:cViewPr varScale="1">
        <p:scale>
          <a:sx n="71" d="100"/>
          <a:sy n="71" d="100"/>
        </p:scale>
        <p:origin x="1574" y="43"/>
      </p:cViewPr>
      <p:guideLst>
        <p:guide orient="horz" pos="360"/>
        <p:guide pos="450"/>
        <p:guide orient="horz" pos="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1" d="100"/>
          <a:sy n="121" d="100"/>
        </p:scale>
        <p:origin x="4808"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C:\Bangla_TMRI\ResQ1\results\child_feeding.xlsx" TargetMode="External"/><Relationship Id="rId2" Type="http://schemas.microsoft.com/office/2011/relationships/chartColorStyle" Target="colors19.xml"/><Relationship Id="rId1" Type="http://schemas.microsoft.com/office/2011/relationships/chartStyle" Target="style1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422349881879642"/>
          <c:y val="4.0807554660033829E-2"/>
          <c:w val="0.75717776145752669"/>
          <c:h val="0.8460684599493572"/>
        </c:manualLayout>
      </c:layout>
      <c:barChart>
        <c:barDir val="bar"/>
        <c:grouping val="clustered"/>
        <c:varyColors val="0"/>
        <c:ser>
          <c:idx val="0"/>
          <c:order val="0"/>
          <c:spPr>
            <a:solidFill>
              <a:srgbClr val="92D050"/>
            </a:solidFill>
            <a:ln>
              <a:noFill/>
            </a:ln>
            <a:effectLst/>
          </c:spPr>
          <c:invertIfNegative val="0"/>
          <c:cat>
            <c:strRef>
              <c:f>Sheet1!$G$4:$G$20</c:f>
              <c:strCache>
                <c:ptCount val="17"/>
                <c:pt idx="0">
                  <c:v>DRC</c:v>
                </c:pt>
                <c:pt idx="1">
                  <c:v>Madagascar</c:v>
                </c:pt>
                <c:pt idx="2">
                  <c:v>Ethiopia</c:v>
                </c:pt>
                <c:pt idx="3">
                  <c:v>Nepal</c:v>
                </c:pt>
                <c:pt idx="4">
                  <c:v>Yemen</c:v>
                </c:pt>
                <c:pt idx="5">
                  <c:v>Uganda</c:v>
                </c:pt>
                <c:pt idx="6">
                  <c:v>Tanzania</c:v>
                </c:pt>
                <c:pt idx="7">
                  <c:v>Burma</c:v>
                </c:pt>
                <c:pt idx="8">
                  <c:v>Bangladesh</c:v>
                </c:pt>
                <c:pt idx="9">
                  <c:v>Kenya</c:v>
                </c:pt>
                <c:pt idx="10">
                  <c:v>Sudan</c:v>
                </c:pt>
                <c:pt idx="11">
                  <c:v>Nigeria</c:v>
                </c:pt>
                <c:pt idx="12">
                  <c:v>Pakistan</c:v>
                </c:pt>
                <c:pt idx="13">
                  <c:v>India</c:v>
                </c:pt>
                <c:pt idx="14">
                  <c:v>Vietnam</c:v>
                </c:pt>
                <c:pt idx="15">
                  <c:v>Philippines</c:v>
                </c:pt>
                <c:pt idx="16">
                  <c:v>Indonesia</c:v>
                </c:pt>
              </c:strCache>
            </c:strRef>
          </c:cat>
          <c:val>
            <c:numRef>
              <c:f>Sheet1!$H$4:$H$20</c:f>
              <c:numCache>
                <c:formatCode>General</c:formatCode>
                <c:ptCount val="17"/>
                <c:pt idx="0">
                  <c:v>3.8</c:v>
                </c:pt>
                <c:pt idx="1">
                  <c:v>10.7</c:v>
                </c:pt>
                <c:pt idx="2">
                  <c:v>11.5</c:v>
                </c:pt>
                <c:pt idx="3">
                  <c:v>13.3</c:v>
                </c:pt>
                <c:pt idx="4">
                  <c:v>13.4</c:v>
                </c:pt>
                <c:pt idx="5">
                  <c:v>14.1</c:v>
                </c:pt>
                <c:pt idx="6">
                  <c:v>15.9</c:v>
                </c:pt>
                <c:pt idx="7">
                  <c:v>17.7</c:v>
                </c:pt>
                <c:pt idx="8">
                  <c:v>18.399999999999999</c:v>
                </c:pt>
                <c:pt idx="9">
                  <c:v>18.7</c:v>
                </c:pt>
                <c:pt idx="10">
                  <c:v>25</c:v>
                </c:pt>
                <c:pt idx="11">
                  <c:v>26.6</c:v>
                </c:pt>
                <c:pt idx="12">
                  <c:v>29.8</c:v>
                </c:pt>
                <c:pt idx="13">
                  <c:v>34.1</c:v>
                </c:pt>
                <c:pt idx="14">
                  <c:v>35.5</c:v>
                </c:pt>
                <c:pt idx="15">
                  <c:v>43.9</c:v>
                </c:pt>
                <c:pt idx="16">
                  <c:v>47.9</c:v>
                </c:pt>
              </c:numCache>
            </c:numRef>
          </c:val>
          <c:extLst>
            <c:ext xmlns:c16="http://schemas.microsoft.com/office/drawing/2014/chart" uri="{C3380CC4-5D6E-409C-BE32-E72D297353CC}">
              <c16:uniqueId val="{00000000-3C69-4187-87F8-C50BC2C377E8}"/>
            </c:ext>
          </c:extLst>
        </c:ser>
        <c:dLbls>
          <c:showLegendKey val="0"/>
          <c:showVal val="0"/>
          <c:showCatName val="0"/>
          <c:showSerName val="0"/>
          <c:showPercent val="0"/>
          <c:showBubbleSize val="0"/>
        </c:dLbls>
        <c:gapWidth val="182"/>
        <c:axId val="334333392"/>
        <c:axId val="334333784"/>
      </c:barChart>
      <c:catAx>
        <c:axId val="334333392"/>
        <c:scaling>
          <c:orientation val="minMax"/>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latin typeface="+mn-lt"/>
              </a:defRPr>
            </a:pPr>
            <a:endParaRPr lang="en-US"/>
          </a:p>
        </c:txPr>
        <c:crossAx val="334333784"/>
        <c:crosses val="autoZero"/>
        <c:auto val="1"/>
        <c:lblAlgn val="ctr"/>
        <c:lblOffset val="100"/>
        <c:noMultiLvlLbl val="0"/>
      </c:catAx>
      <c:valAx>
        <c:axId val="334333784"/>
        <c:scaling>
          <c:orientation val="minMax"/>
          <c:max val="50"/>
        </c:scaling>
        <c:delete val="0"/>
        <c:axPos val="b"/>
        <c:title>
          <c:tx>
            <c:rich>
              <a:bodyPr rot="0" vert="horz"/>
              <a:lstStyle/>
              <a:p>
                <a:pPr>
                  <a:defRPr>
                    <a:latin typeface="+mn-lt"/>
                  </a:defRPr>
                </a:pPr>
                <a:r>
                  <a:rPr lang="en-US">
                    <a:latin typeface="+mn-lt"/>
                  </a:rPr>
                  <a:t>US$</a:t>
                </a:r>
              </a:p>
            </c:rich>
          </c:tx>
          <c:layout>
            <c:manualLayout>
              <c:xMode val="edge"/>
              <c:yMode val="edge"/>
              <c:x val="0.50163473315835516"/>
              <c:y val="0.95371140113539632"/>
            </c:manualLayout>
          </c:layout>
          <c:overlay val="0"/>
          <c:spPr>
            <a:noFill/>
            <a:ln>
              <a:noFill/>
            </a:ln>
            <a:effectLst/>
          </c:spPr>
        </c:title>
        <c:numFmt formatCode="General" sourceLinked="1"/>
        <c:majorTickMark val="none"/>
        <c:minorTickMark val="none"/>
        <c:tickLblPos val="nextTo"/>
        <c:spPr>
          <a:noFill/>
          <a:ln>
            <a:solidFill>
              <a:schemeClr val="tx1">
                <a:lumMod val="50000"/>
                <a:lumOff val="50000"/>
              </a:schemeClr>
            </a:solidFill>
          </a:ln>
          <a:effectLst/>
        </c:spPr>
        <c:txPr>
          <a:bodyPr rot="-60000000" vert="horz"/>
          <a:lstStyle/>
          <a:p>
            <a:pPr>
              <a:defRPr>
                <a:latin typeface="+mn-lt"/>
              </a:defRPr>
            </a:pPr>
            <a:endParaRPr lang="en-US"/>
          </a:p>
        </c:txPr>
        <c:crossAx val="334333392"/>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97160900841833"/>
          <c:y val="2.0909455615807291E-2"/>
          <c:w val="0.79002839099158162"/>
          <c:h val="0.87181999305827895"/>
        </c:manualLayout>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chemeClr val="tx2">
                  <a:lumMod val="75000"/>
                </a:schemeClr>
              </a:solidFill>
              <a:ln>
                <a:noFill/>
              </a:ln>
              <a:effectLst/>
            </c:spPr>
            <c:extLst>
              <c:ext xmlns:c16="http://schemas.microsoft.com/office/drawing/2014/chart" uri="{C3380CC4-5D6E-409C-BE32-E72D297353CC}">
                <c16:uniqueId val="{00000001-8AFA-4BD4-B7EC-D101EB124FBF}"/>
              </c:ext>
            </c:extLst>
          </c:dPt>
          <c:dPt>
            <c:idx val="1"/>
            <c:invertIfNegative val="0"/>
            <c:bubble3D val="0"/>
            <c:spPr>
              <a:solidFill>
                <a:srgbClr val="FF0000"/>
              </a:solidFill>
              <a:ln>
                <a:noFill/>
              </a:ln>
              <a:effectLst/>
            </c:spPr>
            <c:extLst>
              <c:ext xmlns:c16="http://schemas.microsoft.com/office/drawing/2014/chart" uri="{C3380CC4-5D6E-409C-BE32-E72D297353CC}">
                <c16:uniqueId val="{00000003-8AFA-4BD4-B7EC-D101EB124FB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FA-4BD4-B7EC-D101EB124FB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FA-4BD4-B7EC-D101EB124FB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2011/12</c:v>
                </c:pt>
                <c:pt idx="1">
                  <c:v>2015</c:v>
                </c:pt>
              </c:strCache>
            </c:strRef>
          </c:cat>
          <c:val>
            <c:numRef>
              <c:f>Sheet1!$B$2:$B$3</c:f>
              <c:numCache>
                <c:formatCode>#,##0.00</c:formatCode>
                <c:ptCount val="2"/>
                <c:pt idx="0" formatCode="General">
                  <c:v>23.115659999999998</c:v>
                </c:pt>
                <c:pt idx="1">
                  <c:v>8.3638890000000004</c:v>
                </c:pt>
              </c:numCache>
            </c:numRef>
          </c:val>
          <c:extLst>
            <c:ext xmlns:c16="http://schemas.microsoft.com/office/drawing/2014/chart" uri="{C3380CC4-5D6E-409C-BE32-E72D297353CC}">
              <c16:uniqueId val="{00000004-8AFA-4BD4-B7EC-D101EB124FBF}"/>
            </c:ext>
          </c:extLst>
        </c:ser>
        <c:dLbls>
          <c:showLegendKey val="0"/>
          <c:showVal val="0"/>
          <c:showCatName val="0"/>
          <c:showSerName val="0"/>
          <c:showPercent val="0"/>
          <c:showBubbleSize val="0"/>
        </c:dLbls>
        <c:gapWidth val="219"/>
        <c:overlap val="-27"/>
        <c:axId val="287808656"/>
        <c:axId val="289602992"/>
      </c:barChart>
      <c:catAx>
        <c:axId val="287808656"/>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89602992"/>
        <c:crosses val="autoZero"/>
        <c:auto val="1"/>
        <c:lblAlgn val="ctr"/>
        <c:lblOffset val="100"/>
        <c:noMultiLvlLbl val="0"/>
      </c:catAx>
      <c:valAx>
        <c:axId val="28960299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400" b="1" dirty="0">
                    <a:solidFill>
                      <a:schemeClr val="tx1"/>
                    </a:solidFill>
                  </a:rPr>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808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48041427775143"/>
          <c:y val="2.3771788665161126E-2"/>
          <c:w val="0.78994591340798992"/>
          <c:h val="0.87181999305827895"/>
        </c:manualLayout>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chemeClr val="tx2">
                  <a:lumMod val="75000"/>
                </a:schemeClr>
              </a:solidFill>
              <a:ln>
                <a:noFill/>
              </a:ln>
              <a:effectLst/>
            </c:spPr>
            <c:extLst>
              <c:ext xmlns:c16="http://schemas.microsoft.com/office/drawing/2014/chart" uri="{C3380CC4-5D6E-409C-BE32-E72D297353CC}">
                <c16:uniqueId val="{00000001-4AEA-42D5-BD97-EAC77202BC1D}"/>
              </c:ext>
            </c:extLst>
          </c:dPt>
          <c:dPt>
            <c:idx val="1"/>
            <c:invertIfNegative val="0"/>
            <c:bubble3D val="0"/>
            <c:spPr>
              <a:solidFill>
                <a:srgbClr val="FF0000"/>
              </a:solidFill>
              <a:ln>
                <a:noFill/>
              </a:ln>
              <a:effectLst/>
            </c:spPr>
            <c:extLst>
              <c:ext xmlns:c16="http://schemas.microsoft.com/office/drawing/2014/chart" uri="{C3380CC4-5D6E-409C-BE32-E72D297353CC}">
                <c16:uniqueId val="{00000003-4AEA-42D5-BD97-EAC77202BC1D}"/>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EA-42D5-BD97-EAC77202BC1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EA-42D5-BD97-EAC77202BC1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2011/12</c:v>
                </c:pt>
                <c:pt idx="1">
                  <c:v>2015</c:v>
                </c:pt>
              </c:strCache>
            </c:strRef>
          </c:cat>
          <c:val>
            <c:numRef>
              <c:f>Sheet1!$B$2:$B$3</c:f>
              <c:numCache>
                <c:formatCode>#,##0.00</c:formatCode>
                <c:ptCount val="2"/>
                <c:pt idx="0" formatCode="General">
                  <c:v>56.406999999999996</c:v>
                </c:pt>
                <c:pt idx="1">
                  <c:v>66.688379999999995</c:v>
                </c:pt>
              </c:numCache>
            </c:numRef>
          </c:val>
          <c:extLst>
            <c:ext xmlns:c16="http://schemas.microsoft.com/office/drawing/2014/chart" uri="{C3380CC4-5D6E-409C-BE32-E72D297353CC}">
              <c16:uniqueId val="{00000004-4AEA-42D5-BD97-EAC77202BC1D}"/>
            </c:ext>
          </c:extLst>
        </c:ser>
        <c:dLbls>
          <c:showLegendKey val="0"/>
          <c:showVal val="0"/>
          <c:showCatName val="0"/>
          <c:showSerName val="0"/>
          <c:showPercent val="0"/>
          <c:showBubbleSize val="0"/>
        </c:dLbls>
        <c:gapWidth val="219"/>
        <c:overlap val="-27"/>
        <c:axId val="289603776"/>
        <c:axId val="289604168"/>
      </c:barChart>
      <c:catAx>
        <c:axId val="289603776"/>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89604168"/>
        <c:crosses val="autoZero"/>
        <c:auto val="1"/>
        <c:lblAlgn val="ctr"/>
        <c:lblOffset val="100"/>
        <c:noMultiLvlLbl val="0"/>
      </c:catAx>
      <c:valAx>
        <c:axId val="289604168"/>
        <c:scaling>
          <c:orientation val="minMax"/>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400" b="1" dirty="0">
                    <a:solidFill>
                      <a:schemeClr val="tx1"/>
                    </a:solidFill>
                  </a:rPr>
                  <a:t>Food consumption score</a:t>
                </a:r>
              </a:p>
            </c:rich>
          </c:tx>
          <c:layout>
            <c:manualLayout>
              <c:xMode val="edge"/>
              <c:yMode val="edge"/>
              <c:x val="1.2573672314258643E-2"/>
              <c:y val="0.2296800435706027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9603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dirty="0">
                <a:solidFill>
                  <a:schemeClr val="tx1"/>
                </a:solidFill>
              </a:rPr>
              <a:t>Average FCS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2011/12 </c:v>
                </c:pt>
              </c:strCache>
            </c:strRef>
          </c:tx>
          <c:spPr>
            <a:solidFill>
              <a:schemeClr val="tx2">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1st Quintile
(Poorest)</c:v>
                </c:pt>
                <c:pt idx="1">
                  <c:v>2nd Quintile</c:v>
                </c:pt>
                <c:pt idx="2">
                  <c:v>3rd Quintile</c:v>
                </c:pt>
                <c:pt idx="3">
                  <c:v>4th Quintile</c:v>
                </c:pt>
                <c:pt idx="4">
                  <c:v>5th Quintile
(Richest)</c:v>
                </c:pt>
                <c:pt idx="5">
                  <c:v>All</c:v>
                </c:pt>
              </c:strCache>
            </c:strRef>
          </c:cat>
          <c:val>
            <c:numRef>
              <c:f>Sheet1!$B$2:$B$7</c:f>
              <c:numCache>
                <c:formatCode>0.00</c:formatCode>
                <c:ptCount val="6"/>
                <c:pt idx="0">
                  <c:v>42.252670000000002</c:v>
                </c:pt>
                <c:pt idx="1">
                  <c:v>50.534640000000003</c:v>
                </c:pt>
                <c:pt idx="2">
                  <c:v>55.521920000000001</c:v>
                </c:pt>
                <c:pt idx="3">
                  <c:v>62.704349999999998</c:v>
                </c:pt>
                <c:pt idx="4">
                  <c:v>71.02731</c:v>
                </c:pt>
                <c:pt idx="5" formatCode="#,##0.00">
                  <c:v>56.407130000000002</c:v>
                </c:pt>
              </c:numCache>
            </c:numRef>
          </c:val>
          <c:extLst>
            <c:ext xmlns:c16="http://schemas.microsoft.com/office/drawing/2014/chart" uri="{C3380CC4-5D6E-409C-BE32-E72D297353CC}">
              <c16:uniqueId val="{00000000-C3B7-4800-BB2A-D725FAEB0493}"/>
            </c:ext>
          </c:extLst>
        </c:ser>
        <c:ser>
          <c:idx val="1"/>
          <c:order val="1"/>
          <c:tx>
            <c:strRef>
              <c:f>Sheet1!$C$1</c:f>
              <c:strCache>
                <c:ptCount val="1"/>
                <c:pt idx="0">
                  <c:v>2015</c:v>
                </c:pt>
              </c:strCache>
            </c:strRef>
          </c:tx>
          <c:spPr>
            <a:solidFill>
              <a:srgbClr val="FF0000"/>
            </a:solidFill>
            <a:ln>
              <a:noFill/>
            </a:ln>
            <a:effectLst/>
          </c:spPr>
          <c:invertIfNegative val="0"/>
          <c:dLbls>
            <c:dLbl>
              <c:idx val="0"/>
              <c:layout>
                <c:manualLayout>
                  <c:x val="1.6975308641975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B7-4800-BB2A-D725FAEB0493}"/>
                </c:ext>
              </c:extLst>
            </c:dLbl>
            <c:dLbl>
              <c:idx val="1"/>
              <c:layout>
                <c:manualLayout>
                  <c:x val="9.2592592592592587E-3"/>
                  <c:y val="-9.7007842740357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B7-4800-BB2A-D725FAEB0493}"/>
                </c:ext>
              </c:extLst>
            </c:dLbl>
            <c:dLbl>
              <c:idx val="2"/>
              <c:layout>
                <c:manualLayout>
                  <c:x val="9.2592592592592587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B7-4800-BB2A-D725FAEB0493}"/>
                </c:ext>
              </c:extLst>
            </c:dLbl>
            <c:dLbl>
              <c:idx val="3"/>
              <c:layout>
                <c:manualLayout>
                  <c:x val="1.0802469135802413E-2"/>
                  <c:y val="-2.42519606850892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B7-4800-BB2A-D725FAEB049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1st Quintile
(Poorest)</c:v>
                </c:pt>
                <c:pt idx="1">
                  <c:v>2nd Quintile</c:v>
                </c:pt>
                <c:pt idx="2">
                  <c:v>3rd Quintile</c:v>
                </c:pt>
                <c:pt idx="3">
                  <c:v>4th Quintile</c:v>
                </c:pt>
                <c:pt idx="4">
                  <c:v>5th Quintile
(Richest)</c:v>
                </c:pt>
                <c:pt idx="5">
                  <c:v>All</c:v>
                </c:pt>
              </c:strCache>
            </c:strRef>
          </c:cat>
          <c:val>
            <c:numRef>
              <c:f>Sheet1!$C$2:$C$7</c:f>
              <c:numCache>
                <c:formatCode>0.00</c:formatCode>
                <c:ptCount val="6"/>
                <c:pt idx="0">
                  <c:v>52.605589999999999</c:v>
                </c:pt>
                <c:pt idx="1">
                  <c:v>61.43591</c:v>
                </c:pt>
                <c:pt idx="2">
                  <c:v>67.024749999999997</c:v>
                </c:pt>
                <c:pt idx="3">
                  <c:v>72.683949999999996</c:v>
                </c:pt>
                <c:pt idx="4">
                  <c:v>79.697029999999998</c:v>
                </c:pt>
                <c:pt idx="5" formatCode="#,##0.00">
                  <c:v>66.688379999999995</c:v>
                </c:pt>
              </c:numCache>
            </c:numRef>
          </c:val>
          <c:extLst>
            <c:ext xmlns:c16="http://schemas.microsoft.com/office/drawing/2014/chart" uri="{C3380CC4-5D6E-409C-BE32-E72D297353CC}">
              <c16:uniqueId val="{00000005-C3B7-4800-BB2A-D725FAEB0493}"/>
            </c:ext>
          </c:extLst>
        </c:ser>
        <c:dLbls>
          <c:showLegendKey val="0"/>
          <c:showVal val="0"/>
          <c:showCatName val="0"/>
          <c:showSerName val="0"/>
          <c:showPercent val="0"/>
          <c:showBubbleSize val="0"/>
        </c:dLbls>
        <c:gapWidth val="219"/>
        <c:overlap val="-27"/>
        <c:axId val="339980264"/>
        <c:axId val="339992808"/>
      </c:barChart>
      <c:catAx>
        <c:axId val="339980264"/>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39992808"/>
        <c:crosses val="autoZero"/>
        <c:auto val="1"/>
        <c:lblAlgn val="ctr"/>
        <c:lblOffset val="100"/>
        <c:noMultiLvlLbl val="0"/>
      </c:catAx>
      <c:valAx>
        <c:axId val="339992808"/>
        <c:scaling>
          <c:orientation val="minMax"/>
          <c:max val="9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baseline="0" dirty="0">
                    <a:solidFill>
                      <a:schemeClr val="tx1"/>
                    </a:solidFill>
                  </a:rPr>
                  <a:t>Food Consumption Score</a:t>
                </a:r>
              </a:p>
            </c:rich>
          </c:tx>
          <c:layout>
            <c:manualLayout>
              <c:xMode val="edge"/>
              <c:yMode val="edge"/>
              <c:x val="1.3888905100866643E-2"/>
              <c:y val="0.23456952729706854"/>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9980264"/>
        <c:crosses val="autoZero"/>
        <c:crossBetween val="between"/>
        <c:majorUnit val="10"/>
        <c:min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1800" b="1" dirty="0">
                <a:effectLst/>
              </a:rPr>
              <a:t>Percentage of households with low FCS (&lt;42)</a:t>
            </a:r>
            <a:endParaRPr lang="en-US" sz="2400" dirty="0">
              <a:effectLst/>
            </a:endParaRPr>
          </a:p>
        </c:rich>
      </c:tx>
      <c:layout>
        <c:manualLayout>
          <c:xMode val="edge"/>
          <c:yMode val="edge"/>
          <c:x val="0.24921845946109364"/>
          <c:y val="5.0006890713287261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6913137234806736E-2"/>
          <c:y val="0.1157661488787825"/>
          <c:w val="0.90085051407403294"/>
          <c:h val="0.69549386726517437"/>
        </c:manualLayout>
      </c:layout>
      <c:barChart>
        <c:barDir val="col"/>
        <c:grouping val="clustered"/>
        <c:varyColors val="0"/>
        <c:ser>
          <c:idx val="0"/>
          <c:order val="0"/>
          <c:tx>
            <c:strRef>
              <c:f>Sheet1!$B$1</c:f>
              <c:strCache>
                <c:ptCount val="1"/>
                <c:pt idx="0">
                  <c:v>2011/12 </c:v>
                </c:pt>
              </c:strCache>
            </c:strRef>
          </c:tx>
          <c:spPr>
            <a:solidFill>
              <a:schemeClr val="tx2">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1st Quintile
(Poorest)</c:v>
                </c:pt>
                <c:pt idx="1">
                  <c:v>2nd Quintile</c:v>
                </c:pt>
                <c:pt idx="2">
                  <c:v>3rd Quintile</c:v>
                </c:pt>
                <c:pt idx="3">
                  <c:v>4th Quintile</c:v>
                </c:pt>
                <c:pt idx="4">
                  <c:v>5th Quintile
(Richest)</c:v>
                </c:pt>
                <c:pt idx="5">
                  <c:v>All</c:v>
                </c:pt>
              </c:strCache>
            </c:strRef>
          </c:cat>
          <c:val>
            <c:numRef>
              <c:f>Sheet1!$B$2:$B$7</c:f>
              <c:numCache>
                <c:formatCode>0.00</c:formatCode>
                <c:ptCount val="6"/>
                <c:pt idx="0">
                  <c:v>55.241140000000001</c:v>
                </c:pt>
                <c:pt idx="1">
                  <c:v>27.89791</c:v>
                </c:pt>
                <c:pt idx="2">
                  <c:v>19.568429999999999</c:v>
                </c:pt>
                <c:pt idx="3">
                  <c:v>9.8990159999999996</c:v>
                </c:pt>
                <c:pt idx="4">
                  <c:v>2.960127</c:v>
                </c:pt>
                <c:pt idx="5" formatCode="#,##0.00">
                  <c:v>23.115659999999998</c:v>
                </c:pt>
              </c:numCache>
            </c:numRef>
          </c:val>
          <c:extLst>
            <c:ext xmlns:c16="http://schemas.microsoft.com/office/drawing/2014/chart" uri="{C3380CC4-5D6E-409C-BE32-E72D297353CC}">
              <c16:uniqueId val="{00000000-9243-4877-BBFE-EF1BCA8331C2}"/>
            </c:ext>
          </c:extLst>
        </c:ser>
        <c:ser>
          <c:idx val="1"/>
          <c:order val="1"/>
          <c:tx>
            <c:strRef>
              <c:f>Sheet1!$C$1</c:f>
              <c:strCache>
                <c:ptCount val="1"/>
                <c:pt idx="0">
                  <c:v>2015</c:v>
                </c:pt>
              </c:strCache>
            </c:strRef>
          </c:tx>
          <c:spPr>
            <a:solidFill>
              <a:srgbClr val="FF0000"/>
            </a:solidFill>
            <a:ln>
              <a:noFill/>
            </a:ln>
            <a:effectLst/>
          </c:spPr>
          <c:invertIfNegative val="0"/>
          <c:dLbls>
            <c:dLbl>
              <c:idx val="0"/>
              <c:layout>
                <c:manualLayout>
                  <c:x val="1.6975308641975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43-4877-BBFE-EF1BCA8331C2}"/>
                </c:ext>
              </c:extLst>
            </c:dLbl>
            <c:dLbl>
              <c:idx val="1"/>
              <c:layout>
                <c:manualLayout>
                  <c:x val="9.2592592592592587E-3"/>
                  <c:y val="-9.7007842740357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43-4877-BBFE-EF1BCA8331C2}"/>
                </c:ext>
              </c:extLst>
            </c:dLbl>
            <c:dLbl>
              <c:idx val="2"/>
              <c:layout>
                <c:manualLayout>
                  <c:x val="9.2592592592592587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43-4877-BBFE-EF1BCA8331C2}"/>
                </c:ext>
              </c:extLst>
            </c:dLbl>
            <c:dLbl>
              <c:idx val="3"/>
              <c:layout>
                <c:manualLayout>
                  <c:x val="1.0802469135802413E-2"/>
                  <c:y val="-2.42519606850892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43-4877-BBFE-EF1BCA8331C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1st Quintile
(Poorest)</c:v>
                </c:pt>
                <c:pt idx="1">
                  <c:v>2nd Quintile</c:v>
                </c:pt>
                <c:pt idx="2">
                  <c:v>3rd Quintile</c:v>
                </c:pt>
                <c:pt idx="3">
                  <c:v>4th Quintile</c:v>
                </c:pt>
                <c:pt idx="4">
                  <c:v>5th Quintile
(Richest)</c:v>
                </c:pt>
                <c:pt idx="5">
                  <c:v>All</c:v>
                </c:pt>
              </c:strCache>
            </c:strRef>
          </c:cat>
          <c:val>
            <c:numRef>
              <c:f>Sheet1!$C$2:$C$7</c:f>
              <c:numCache>
                <c:formatCode>0.00</c:formatCode>
                <c:ptCount val="6"/>
                <c:pt idx="0">
                  <c:v>24.973400000000002</c:v>
                </c:pt>
                <c:pt idx="1">
                  <c:v>8.6344480000000008</c:v>
                </c:pt>
                <c:pt idx="2">
                  <c:v>4.3820410000000001</c:v>
                </c:pt>
                <c:pt idx="3">
                  <c:v>2.6415760000000001</c:v>
                </c:pt>
                <c:pt idx="4">
                  <c:v>1.183686</c:v>
                </c:pt>
                <c:pt idx="5" formatCode="#,##0.00">
                  <c:v>8.3638890000000004</c:v>
                </c:pt>
              </c:numCache>
            </c:numRef>
          </c:val>
          <c:extLst>
            <c:ext xmlns:c16="http://schemas.microsoft.com/office/drawing/2014/chart" uri="{C3380CC4-5D6E-409C-BE32-E72D297353CC}">
              <c16:uniqueId val="{00000005-9243-4877-BBFE-EF1BCA8331C2}"/>
            </c:ext>
          </c:extLst>
        </c:ser>
        <c:dLbls>
          <c:showLegendKey val="0"/>
          <c:showVal val="0"/>
          <c:showCatName val="0"/>
          <c:showSerName val="0"/>
          <c:showPercent val="0"/>
          <c:showBubbleSize val="0"/>
        </c:dLbls>
        <c:gapWidth val="219"/>
        <c:overlap val="-27"/>
        <c:axId val="384081680"/>
        <c:axId val="410966216"/>
      </c:barChart>
      <c:catAx>
        <c:axId val="384081680"/>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10966216"/>
        <c:crosses val="autoZero"/>
        <c:auto val="1"/>
        <c:lblAlgn val="ctr"/>
        <c:lblOffset val="100"/>
        <c:noMultiLvlLbl val="0"/>
      </c:catAx>
      <c:valAx>
        <c:axId val="410966216"/>
        <c:scaling>
          <c:orientation val="minMax"/>
          <c:max val="65"/>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baseline="0" dirty="0">
                    <a:solidFill>
                      <a:schemeClr val="tx1"/>
                    </a:solidFill>
                  </a:rPr>
                  <a:t>Percent</a:t>
                </a:r>
              </a:p>
            </c:rich>
          </c:tx>
          <c:layout>
            <c:manualLayout>
              <c:xMode val="edge"/>
              <c:yMode val="edge"/>
              <c:x val="1.3888905100866643E-2"/>
              <c:y val="0.3645874431516154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408168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2011/12 </c:v>
                </c:pt>
              </c:strCache>
            </c:strRef>
          </c:tx>
          <c:spPr>
            <a:solidFill>
              <a:schemeClr val="tx2">
                <a:lumMod val="75000"/>
              </a:schemeClr>
            </a:solidFill>
            <a:ln>
              <a:noFill/>
            </a:ln>
            <a:effectLst/>
          </c:spPr>
          <c:invertIfNegative val="0"/>
          <c:dLbls>
            <c:dLbl>
              <c:idx val="6"/>
              <c:layout>
                <c:manualLayout>
                  <c:x val="-6.1728395061728392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26-4B86-B02B-E7D637B96CFA}"/>
                </c:ext>
              </c:extLst>
            </c:dLbl>
            <c:dLbl>
              <c:idx val="7"/>
              <c:layout>
                <c:manualLayout>
                  <c:x val="-1.6975308641975308E-2"/>
                  <c:y val="9.7007842740356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26-4B86-B02B-E7D637B96CF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Staples</c:v>
                </c:pt>
                <c:pt idx="1">
                  <c:v>Vegetables</c:v>
                </c:pt>
                <c:pt idx="2">
                  <c:v>Fruits</c:v>
                </c:pt>
                <c:pt idx="3">
                  <c:v>Legumes</c:v>
                </c:pt>
                <c:pt idx="4">
                  <c:v>Dairy</c:v>
                </c:pt>
                <c:pt idx="5">
                  <c:v>Meat/eggs/fish</c:v>
                </c:pt>
                <c:pt idx="6">
                  <c:v>Olis/fat</c:v>
                </c:pt>
                <c:pt idx="7">
                  <c:v>Sugar/honey</c:v>
                </c:pt>
              </c:strCache>
            </c:strRef>
          </c:cat>
          <c:val>
            <c:numRef>
              <c:f>Sheet1!$B$2:$B$9</c:f>
              <c:numCache>
                <c:formatCode>General</c:formatCode>
                <c:ptCount val="8"/>
                <c:pt idx="0">
                  <c:v>6.9925949999999997</c:v>
                </c:pt>
                <c:pt idx="1">
                  <c:v>6.8954069999999996</c:v>
                </c:pt>
                <c:pt idx="2">
                  <c:v>1.6255329999999999</c:v>
                </c:pt>
                <c:pt idx="3">
                  <c:v>1.153394</c:v>
                </c:pt>
                <c:pt idx="4">
                  <c:v>1.5905910000000001</c:v>
                </c:pt>
                <c:pt idx="5">
                  <c:v>4.8210639999999998</c:v>
                </c:pt>
                <c:pt idx="6">
                  <c:v>6.9183510000000004</c:v>
                </c:pt>
                <c:pt idx="7">
                  <c:v>2.6700400000000002</c:v>
                </c:pt>
              </c:numCache>
            </c:numRef>
          </c:val>
          <c:extLst>
            <c:ext xmlns:c16="http://schemas.microsoft.com/office/drawing/2014/chart" uri="{C3380CC4-5D6E-409C-BE32-E72D297353CC}">
              <c16:uniqueId val="{00000002-2B26-4B86-B02B-E7D637B96CFA}"/>
            </c:ext>
          </c:extLst>
        </c:ser>
        <c:ser>
          <c:idx val="1"/>
          <c:order val="1"/>
          <c:tx>
            <c:strRef>
              <c:f>Sheet1!$C$1</c:f>
              <c:strCache>
                <c:ptCount val="1"/>
                <c:pt idx="0">
                  <c:v>2015</c:v>
                </c:pt>
              </c:strCache>
            </c:strRef>
          </c:tx>
          <c:spPr>
            <a:solidFill>
              <a:srgbClr val="FF0000"/>
            </a:solidFill>
            <a:ln>
              <a:noFill/>
            </a:ln>
            <a:effectLst/>
          </c:spPr>
          <c:invertIfNegative val="0"/>
          <c:dLbls>
            <c:dLbl>
              <c:idx val="0"/>
              <c:layout>
                <c:manualLayout>
                  <c:x val="1.6975308641975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26-4B86-B02B-E7D637B96CFA}"/>
                </c:ext>
              </c:extLst>
            </c:dLbl>
            <c:dLbl>
              <c:idx val="1"/>
              <c:layout>
                <c:manualLayout>
                  <c:x val="9.2592592592592587E-3"/>
                  <c:y val="-9.7007842740357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26-4B86-B02B-E7D637B96CFA}"/>
                </c:ext>
              </c:extLst>
            </c:dLbl>
            <c:dLbl>
              <c:idx val="2"/>
              <c:layout>
                <c:manualLayout>
                  <c:x val="9.2592592592592587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26-4B86-B02B-E7D637B96CFA}"/>
                </c:ext>
              </c:extLst>
            </c:dLbl>
            <c:dLbl>
              <c:idx val="3"/>
              <c:layout>
                <c:manualLayout>
                  <c:x val="1.0802469135802413E-2"/>
                  <c:y val="-2.42519606850892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26-4B86-B02B-E7D637B96CF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Staples</c:v>
                </c:pt>
                <c:pt idx="1">
                  <c:v>Vegetables</c:v>
                </c:pt>
                <c:pt idx="2">
                  <c:v>Fruits</c:v>
                </c:pt>
                <c:pt idx="3">
                  <c:v>Legumes</c:v>
                </c:pt>
                <c:pt idx="4">
                  <c:v>Dairy</c:v>
                </c:pt>
                <c:pt idx="5">
                  <c:v>Meat/eggs/fish</c:v>
                </c:pt>
                <c:pt idx="6">
                  <c:v>Olis/fat</c:v>
                </c:pt>
                <c:pt idx="7">
                  <c:v>Sugar/honey</c:v>
                </c:pt>
              </c:strCache>
            </c:strRef>
          </c:cat>
          <c:val>
            <c:numRef>
              <c:f>Sheet1!$C$2:$C$9</c:f>
              <c:numCache>
                <c:formatCode>General</c:formatCode>
                <c:ptCount val="8"/>
                <c:pt idx="0">
                  <c:v>6.9827190000000003</c:v>
                </c:pt>
                <c:pt idx="1">
                  <c:v>6.9679919999999997</c:v>
                </c:pt>
                <c:pt idx="2">
                  <c:v>2.3327599999999999</c:v>
                </c:pt>
                <c:pt idx="3">
                  <c:v>2.1255670000000002</c:v>
                </c:pt>
                <c:pt idx="4">
                  <c:v>2.4411100000000001</c:v>
                </c:pt>
                <c:pt idx="5">
                  <c:v>5.5131459999999999</c:v>
                </c:pt>
                <c:pt idx="6">
                  <c:v>6.9204249999999998</c:v>
                </c:pt>
                <c:pt idx="7">
                  <c:v>3.5364990000000001</c:v>
                </c:pt>
              </c:numCache>
            </c:numRef>
          </c:val>
          <c:extLst>
            <c:ext xmlns:c16="http://schemas.microsoft.com/office/drawing/2014/chart" uri="{C3380CC4-5D6E-409C-BE32-E72D297353CC}">
              <c16:uniqueId val="{00000007-2B26-4B86-B02B-E7D637B96CFA}"/>
            </c:ext>
          </c:extLst>
        </c:ser>
        <c:dLbls>
          <c:showLegendKey val="0"/>
          <c:showVal val="0"/>
          <c:showCatName val="0"/>
          <c:showSerName val="0"/>
          <c:showPercent val="0"/>
          <c:showBubbleSize val="0"/>
        </c:dLbls>
        <c:gapWidth val="219"/>
        <c:overlap val="-27"/>
        <c:axId val="410931784"/>
        <c:axId val="410932176"/>
      </c:barChart>
      <c:catAx>
        <c:axId val="410931784"/>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10932176"/>
        <c:crosses val="autoZero"/>
        <c:auto val="1"/>
        <c:lblAlgn val="ctr"/>
        <c:lblOffset val="100"/>
        <c:noMultiLvlLbl val="0"/>
      </c:catAx>
      <c:valAx>
        <c:axId val="410932176"/>
        <c:scaling>
          <c:orientation val="minMax"/>
          <c:max val="8"/>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baseline="0" dirty="0">
                    <a:solidFill>
                      <a:schemeClr val="tx1"/>
                    </a:solidFill>
                  </a:rPr>
                  <a:t>Number of days each food group was consumed in past 7 days</a:t>
                </a:r>
              </a:p>
            </c:rich>
          </c:tx>
          <c:layout>
            <c:manualLayout>
              <c:xMode val="edge"/>
              <c:yMode val="edge"/>
              <c:x val="1.3888905100866643E-2"/>
              <c:y val="2.2040241765597619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093178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3737272277692"/>
          <c:y val="3.543779491239115E-2"/>
          <c:w val="0.87578749342226792"/>
          <c:h val="0.67263711673076565"/>
        </c:manualLayout>
      </c:layout>
      <c:barChart>
        <c:barDir val="col"/>
        <c:grouping val="clustered"/>
        <c:varyColors val="0"/>
        <c:ser>
          <c:idx val="0"/>
          <c:order val="0"/>
          <c:tx>
            <c:strRef>
              <c:f>Sheet1!$B$1</c:f>
              <c:strCache>
                <c:ptCount val="1"/>
                <c:pt idx="0">
                  <c:v>2011/12 </c:v>
                </c:pt>
              </c:strCache>
            </c:strRef>
          </c:tx>
          <c:spPr>
            <a:solidFill>
              <a:schemeClr val="tx2">
                <a:lumMod val="75000"/>
              </a:schemeClr>
            </a:solidFill>
            <a:ln>
              <a:noFill/>
            </a:ln>
            <a:effectLst/>
          </c:spPr>
          <c:invertIfNegative val="0"/>
          <c:dLbls>
            <c:dLbl>
              <c:idx val="6"/>
              <c:layout>
                <c:manualLayout>
                  <c:x val="-6.1728395061728392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0C-450B-BDDC-D0F26595C026}"/>
                </c:ext>
              </c:extLst>
            </c:dLbl>
            <c:dLbl>
              <c:idx val="7"/>
              <c:layout>
                <c:manualLayout>
                  <c:x val="-1.4437816176642497E-3"/>
                  <c:y val="9.7007476827755575E-3"/>
                </c:manualLayout>
              </c:layout>
              <c:showLegendKey val="0"/>
              <c:showVal val="1"/>
              <c:showCatName val="0"/>
              <c:showSerName val="0"/>
              <c:showPercent val="0"/>
              <c:showBubbleSize val="0"/>
              <c:extLst>
                <c:ext xmlns:c15="http://schemas.microsoft.com/office/drawing/2012/chart" uri="{CE6537A1-D6FC-4f65-9D91-7224C49458BB}">
                  <c15:layout>
                    <c:manualLayout>
                      <c:w val="5.6246219041564752E-2"/>
                      <c:h val="4.9699360776418226E-2"/>
                    </c:manualLayout>
                  </c15:layout>
                </c:ext>
                <c:ext xmlns:c16="http://schemas.microsoft.com/office/drawing/2014/chart" uri="{C3380CC4-5D6E-409C-BE32-E72D297353CC}">
                  <c16:uniqueId val="{00000001-630C-450B-BDDC-D0F26595C02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Staples</c:v>
                </c:pt>
                <c:pt idx="1">
                  <c:v>Vegetables</c:v>
                </c:pt>
                <c:pt idx="2">
                  <c:v>Fruits</c:v>
                </c:pt>
                <c:pt idx="3">
                  <c:v>Legumes</c:v>
                </c:pt>
                <c:pt idx="4">
                  <c:v>Dairy</c:v>
                </c:pt>
                <c:pt idx="5">
                  <c:v>Meat/eggs/fish</c:v>
                </c:pt>
                <c:pt idx="6">
                  <c:v>Olis/fat</c:v>
                </c:pt>
                <c:pt idx="7">
                  <c:v>Sugar/honey</c:v>
                </c:pt>
              </c:strCache>
            </c:strRef>
          </c:cat>
          <c:val>
            <c:numRef>
              <c:f>Sheet1!$B$2:$B$9</c:f>
              <c:numCache>
                <c:formatCode>General</c:formatCode>
                <c:ptCount val="8"/>
                <c:pt idx="0">
                  <c:v>0</c:v>
                </c:pt>
                <c:pt idx="1">
                  <c:v>0.36</c:v>
                </c:pt>
                <c:pt idx="2">
                  <c:v>43.81</c:v>
                </c:pt>
                <c:pt idx="3">
                  <c:v>51.97</c:v>
                </c:pt>
                <c:pt idx="4">
                  <c:v>65.17</c:v>
                </c:pt>
                <c:pt idx="5">
                  <c:v>4.46</c:v>
                </c:pt>
                <c:pt idx="6">
                  <c:v>0.76</c:v>
                </c:pt>
                <c:pt idx="7">
                  <c:v>41.21</c:v>
                </c:pt>
              </c:numCache>
            </c:numRef>
          </c:val>
          <c:extLst>
            <c:ext xmlns:c16="http://schemas.microsoft.com/office/drawing/2014/chart" uri="{C3380CC4-5D6E-409C-BE32-E72D297353CC}">
              <c16:uniqueId val="{00000002-630C-450B-BDDC-D0F26595C026}"/>
            </c:ext>
          </c:extLst>
        </c:ser>
        <c:ser>
          <c:idx val="1"/>
          <c:order val="1"/>
          <c:tx>
            <c:strRef>
              <c:f>Sheet1!$C$1</c:f>
              <c:strCache>
                <c:ptCount val="1"/>
                <c:pt idx="0">
                  <c:v>2015</c:v>
                </c:pt>
              </c:strCache>
            </c:strRef>
          </c:tx>
          <c:spPr>
            <a:solidFill>
              <a:srgbClr val="FF0000"/>
            </a:solidFill>
            <a:ln>
              <a:noFill/>
            </a:ln>
            <a:effectLst/>
          </c:spPr>
          <c:invertIfNegative val="0"/>
          <c:dLbls>
            <c:dLbl>
              <c:idx val="0"/>
              <c:layout>
                <c:manualLayout>
                  <c:x val="1.6975308641975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0C-450B-BDDC-D0F26595C026}"/>
                </c:ext>
              </c:extLst>
            </c:dLbl>
            <c:dLbl>
              <c:idx val="1"/>
              <c:layout>
                <c:manualLayout>
                  <c:x val="9.2592592592592587E-3"/>
                  <c:y val="-9.7007842740357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0C-450B-BDDC-D0F26595C026}"/>
                </c:ext>
              </c:extLst>
            </c:dLbl>
            <c:dLbl>
              <c:idx val="2"/>
              <c:layout>
                <c:manualLayout>
                  <c:x val="9.2592592592592587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0C-450B-BDDC-D0F26595C026}"/>
                </c:ext>
              </c:extLst>
            </c:dLbl>
            <c:dLbl>
              <c:idx val="3"/>
              <c:layout>
                <c:manualLayout>
                  <c:x val="1.0802469135802413E-2"/>
                  <c:y val="-2.42519606850892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0C-450B-BDDC-D0F26595C02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Staples</c:v>
                </c:pt>
                <c:pt idx="1">
                  <c:v>Vegetables</c:v>
                </c:pt>
                <c:pt idx="2">
                  <c:v>Fruits</c:v>
                </c:pt>
                <c:pt idx="3">
                  <c:v>Legumes</c:v>
                </c:pt>
                <c:pt idx="4">
                  <c:v>Dairy</c:v>
                </c:pt>
                <c:pt idx="5">
                  <c:v>Meat/eggs/fish</c:v>
                </c:pt>
                <c:pt idx="6">
                  <c:v>Olis/fat</c:v>
                </c:pt>
                <c:pt idx="7">
                  <c:v>Sugar/honey</c:v>
                </c:pt>
              </c:strCache>
            </c:strRef>
          </c:cat>
          <c:val>
            <c:numRef>
              <c:f>Sheet1!$C$2:$C$9</c:f>
              <c:numCache>
                <c:formatCode>General</c:formatCode>
                <c:ptCount val="8"/>
                <c:pt idx="0">
                  <c:v>0</c:v>
                </c:pt>
                <c:pt idx="1">
                  <c:v>0</c:v>
                </c:pt>
                <c:pt idx="2">
                  <c:v>29.26</c:v>
                </c:pt>
                <c:pt idx="3">
                  <c:v>22.99</c:v>
                </c:pt>
                <c:pt idx="4">
                  <c:v>47.41</c:v>
                </c:pt>
                <c:pt idx="5">
                  <c:v>2.35</c:v>
                </c:pt>
                <c:pt idx="6">
                  <c:v>0.22</c:v>
                </c:pt>
                <c:pt idx="7">
                  <c:v>23.94</c:v>
                </c:pt>
              </c:numCache>
            </c:numRef>
          </c:val>
          <c:extLst>
            <c:ext xmlns:c16="http://schemas.microsoft.com/office/drawing/2014/chart" uri="{C3380CC4-5D6E-409C-BE32-E72D297353CC}">
              <c16:uniqueId val="{00000007-630C-450B-BDDC-D0F26595C026}"/>
            </c:ext>
          </c:extLst>
        </c:ser>
        <c:dLbls>
          <c:showLegendKey val="0"/>
          <c:showVal val="0"/>
          <c:showCatName val="0"/>
          <c:showSerName val="0"/>
          <c:showPercent val="0"/>
          <c:showBubbleSize val="0"/>
        </c:dLbls>
        <c:gapWidth val="219"/>
        <c:overlap val="-27"/>
        <c:axId val="339993592"/>
        <c:axId val="339993984"/>
      </c:barChart>
      <c:catAx>
        <c:axId val="339993592"/>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39993984"/>
        <c:crosses val="autoZero"/>
        <c:auto val="1"/>
        <c:lblAlgn val="ctr"/>
        <c:lblOffset val="100"/>
        <c:noMultiLvlLbl val="0"/>
      </c:catAx>
      <c:valAx>
        <c:axId val="339993984"/>
        <c:scaling>
          <c:orientation val="minMax"/>
          <c:max val="7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baseline="0" dirty="0">
                    <a:solidFill>
                      <a:schemeClr val="tx1"/>
                    </a:solidFill>
                  </a:rPr>
                  <a:t>Percentage of people without consumption </a:t>
                </a:r>
              </a:p>
              <a:p>
                <a:pPr>
                  <a:defRPr sz="1400" b="1">
                    <a:solidFill>
                      <a:schemeClr val="tx1"/>
                    </a:solidFill>
                  </a:defRPr>
                </a:pPr>
                <a:r>
                  <a:rPr lang="en-US" sz="1400" b="1" baseline="0" dirty="0">
                    <a:solidFill>
                      <a:schemeClr val="tx1"/>
                    </a:solidFill>
                  </a:rPr>
                  <a:t>of food group in past 7 days</a:t>
                </a:r>
              </a:p>
            </c:rich>
          </c:tx>
          <c:layout>
            <c:manualLayout>
              <c:xMode val="edge"/>
              <c:yMode val="edge"/>
              <c:x val="1.3888885653567419E-2"/>
              <c:y val="3.4701098305169265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9993592"/>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0051949632761"/>
          <c:y val="2.8629110285943591E-2"/>
          <c:w val="0.85873536696471731"/>
          <c:h val="0.67291925547632692"/>
        </c:manualLayout>
      </c:layout>
      <c:barChart>
        <c:barDir val="col"/>
        <c:grouping val="clustered"/>
        <c:varyColors val="0"/>
        <c:ser>
          <c:idx val="0"/>
          <c:order val="0"/>
          <c:tx>
            <c:strRef>
              <c:f>Sheet1!$B$1</c:f>
              <c:strCache>
                <c:ptCount val="1"/>
                <c:pt idx="0">
                  <c:v>Male </c:v>
                </c:pt>
              </c:strCache>
            </c:strRef>
          </c:tx>
          <c:spPr>
            <a:solidFill>
              <a:srgbClr val="003366"/>
            </a:solidFill>
            <a:ln>
              <a:noFill/>
            </a:ln>
            <a:effectLst/>
          </c:spPr>
          <c:invertIfNegative val="0"/>
          <c:dLbls>
            <c:dLbl>
              <c:idx val="0"/>
              <c:layout>
                <c:manualLayout>
                  <c:x val="0"/>
                  <c:y val="-2.8042613531434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B2-441F-AB47-F8438518DD8B}"/>
                </c:ext>
              </c:extLst>
            </c:dLbl>
            <c:dLbl>
              <c:idx val="6"/>
              <c:layout>
                <c:manualLayout>
                  <c:x val="-6.1728395061728392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B2-441F-AB47-F8438518DD8B}"/>
                </c:ext>
              </c:extLst>
            </c:dLbl>
            <c:dLbl>
              <c:idx val="7"/>
              <c:layout>
                <c:manualLayout>
                  <c:x val="-1.6975308641975308E-2"/>
                  <c:y val="9.7007842740356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B2-441F-AB47-F8438518DD8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5-&lt;10</c:v>
                </c:pt>
                <c:pt idx="1">
                  <c:v>10-&lt;18</c:v>
                </c:pt>
                <c:pt idx="2">
                  <c:v>18-&lt;40</c:v>
                </c:pt>
                <c:pt idx="3">
                  <c:v>40-&lt;65</c:v>
                </c:pt>
                <c:pt idx="4">
                  <c:v>≥65</c:v>
                </c:pt>
              </c:strCache>
            </c:strRef>
          </c:cat>
          <c:val>
            <c:numRef>
              <c:f>Sheet1!$B$2:$B$6</c:f>
              <c:numCache>
                <c:formatCode>_(* #,##0_);_(* \(#,##0\);_(* "-"??_);_(@_)</c:formatCode>
                <c:ptCount val="5"/>
                <c:pt idx="0">
                  <c:v>1558.45</c:v>
                </c:pt>
                <c:pt idx="1">
                  <c:v>2243.5450000000001</c:v>
                </c:pt>
                <c:pt idx="2">
                  <c:v>2832.248</c:v>
                </c:pt>
                <c:pt idx="3">
                  <c:v>2740.49</c:v>
                </c:pt>
                <c:pt idx="4">
                  <c:v>2389.5650000000001</c:v>
                </c:pt>
              </c:numCache>
            </c:numRef>
          </c:val>
          <c:extLst>
            <c:ext xmlns:c16="http://schemas.microsoft.com/office/drawing/2014/chart" uri="{C3380CC4-5D6E-409C-BE32-E72D297353CC}">
              <c16:uniqueId val="{00000003-F3B2-441F-AB47-F8438518DD8B}"/>
            </c:ext>
          </c:extLst>
        </c:ser>
        <c:ser>
          <c:idx val="1"/>
          <c:order val="1"/>
          <c:tx>
            <c:strRef>
              <c:f>Sheet1!$C$1</c:f>
              <c:strCache>
                <c:ptCount val="1"/>
                <c:pt idx="0">
                  <c:v>Female</c:v>
                </c:pt>
              </c:strCache>
            </c:strRef>
          </c:tx>
          <c:spPr>
            <a:solidFill>
              <a:srgbClr val="FF0000"/>
            </a:solidFill>
            <a:ln>
              <a:noFill/>
            </a:ln>
            <a:effectLst/>
          </c:spPr>
          <c:invertIfNegative val="0"/>
          <c:dLbls>
            <c:dLbl>
              <c:idx val="0"/>
              <c:layout>
                <c:manualLayout>
                  <c:x val="1.2505491554177951E-3"/>
                  <c:y val="-7.09072687394790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B2-441F-AB47-F8438518DD8B}"/>
                </c:ext>
              </c:extLst>
            </c:dLbl>
            <c:dLbl>
              <c:idx val="1"/>
              <c:layout>
                <c:manualLayout>
                  <c:x val="3.541158994549474E-3"/>
                  <c:y val="-9.7007099101748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B2-441F-AB47-F8438518DD8B}"/>
                </c:ext>
              </c:extLst>
            </c:dLbl>
            <c:dLbl>
              <c:idx val="2"/>
              <c:layout>
                <c:manualLayout>
                  <c:x val="9.2592592592592587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B2-441F-AB47-F8438518DD8B}"/>
                </c:ext>
              </c:extLst>
            </c:dLbl>
            <c:dLbl>
              <c:idx val="3"/>
              <c:layout>
                <c:manualLayout>
                  <c:x val="-4.9222785388319075E-3"/>
                  <c:y val="-6.1601852894403074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B2-441F-AB47-F8438518DD8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5-&lt;10</c:v>
                </c:pt>
                <c:pt idx="1">
                  <c:v>10-&lt;18</c:v>
                </c:pt>
                <c:pt idx="2">
                  <c:v>18-&lt;40</c:v>
                </c:pt>
                <c:pt idx="3">
                  <c:v>40-&lt;65</c:v>
                </c:pt>
                <c:pt idx="4">
                  <c:v>≥65</c:v>
                </c:pt>
              </c:strCache>
            </c:strRef>
          </c:cat>
          <c:val>
            <c:numRef>
              <c:f>Sheet1!$C$2:$C$6</c:f>
              <c:numCache>
                <c:formatCode>_(* #,##0_);_(* \(#,##0\);_(* "-"??_);_(@_)</c:formatCode>
                <c:ptCount val="5"/>
                <c:pt idx="0">
                  <c:v>1534.59</c:v>
                </c:pt>
                <c:pt idx="1">
                  <c:v>2066.511</c:v>
                </c:pt>
                <c:pt idx="2">
                  <c:v>2416.4670000000001</c:v>
                </c:pt>
                <c:pt idx="3">
                  <c:v>2297.2179999999998</c:v>
                </c:pt>
                <c:pt idx="4">
                  <c:v>1909.971</c:v>
                </c:pt>
              </c:numCache>
            </c:numRef>
          </c:val>
          <c:extLst>
            <c:ext xmlns:c16="http://schemas.microsoft.com/office/drawing/2014/chart" uri="{C3380CC4-5D6E-409C-BE32-E72D297353CC}">
              <c16:uniqueId val="{00000008-F3B2-441F-AB47-F8438518DD8B}"/>
            </c:ext>
          </c:extLst>
        </c:ser>
        <c:dLbls>
          <c:showLegendKey val="0"/>
          <c:showVal val="0"/>
          <c:showCatName val="0"/>
          <c:showSerName val="0"/>
          <c:showPercent val="0"/>
          <c:showBubbleSize val="0"/>
        </c:dLbls>
        <c:gapWidth val="219"/>
        <c:overlap val="-27"/>
        <c:axId val="201022584"/>
        <c:axId val="201022976"/>
      </c:barChart>
      <c:catAx>
        <c:axId val="20102258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solidFill>
                      <a:schemeClr val="tx1"/>
                    </a:solidFill>
                  </a:rPr>
                  <a:t>Age group</a:t>
                </a:r>
              </a:p>
            </c:rich>
          </c:tx>
          <c:layout>
            <c:manualLayout>
              <c:xMode val="edge"/>
              <c:yMode val="edge"/>
              <c:x val="0.46366314218796606"/>
              <c:y val="0.7887641057737788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1022976"/>
        <c:crosses val="autoZero"/>
        <c:auto val="1"/>
        <c:lblAlgn val="ctr"/>
        <c:lblOffset val="100"/>
        <c:noMultiLvlLbl val="0"/>
      </c:catAx>
      <c:valAx>
        <c:axId val="201022976"/>
        <c:scaling>
          <c:orientation val="minMax"/>
          <c:max val="30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chemeClr val="tx1"/>
                    </a:solidFill>
                    <a:latin typeface="+mn-lt"/>
                    <a:ea typeface="+mn-ea"/>
                    <a:cs typeface="+mn-cs"/>
                  </a:defRPr>
                </a:pPr>
                <a:r>
                  <a:rPr lang="en-US" sz="1400" b="1" i="0" baseline="0" dirty="0">
                    <a:solidFill>
                      <a:schemeClr val="tx1"/>
                    </a:solidFill>
                    <a:effectLst/>
                  </a:rPr>
                  <a:t>Per capita daily calorie intake (kcal/day)</a:t>
                </a:r>
                <a:endParaRPr lang="en-US" sz="1400" b="1"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400" b="1">
                    <a:solidFill>
                      <a:schemeClr val="tx1"/>
                    </a:solidFill>
                  </a:defRPr>
                </a:pPr>
                <a:endParaRPr lang="en-US" sz="1400" b="1" dirty="0">
                  <a:solidFill>
                    <a:schemeClr val="tx1"/>
                  </a:solidFill>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022584"/>
        <c:crosses val="autoZero"/>
        <c:crossBetween val="between"/>
        <c:majorUnit val="500"/>
      </c:valAx>
      <c:spPr>
        <a:noFill/>
        <a:ln>
          <a:noFill/>
        </a:ln>
        <a:effectLst/>
      </c:spPr>
    </c:plotArea>
    <c:legend>
      <c:legendPos val="b"/>
      <c:layout>
        <c:manualLayout>
          <c:xMode val="edge"/>
          <c:yMode val="edge"/>
          <c:x val="0.31817246704175434"/>
          <c:y val="0.84333917031035721"/>
          <c:w val="0.38595965352471956"/>
          <c:h val="5.653430953349158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6617310388699"/>
          <c:y val="3.1420574164984512E-2"/>
          <c:w val="0.86766971335715792"/>
          <c:h val="0.67926737517925595"/>
        </c:manualLayout>
      </c:layout>
      <c:barChart>
        <c:barDir val="col"/>
        <c:grouping val="clustered"/>
        <c:varyColors val="0"/>
        <c:ser>
          <c:idx val="0"/>
          <c:order val="0"/>
          <c:tx>
            <c:strRef>
              <c:f>Sheet1!$B$1</c:f>
              <c:strCache>
                <c:ptCount val="1"/>
                <c:pt idx="0">
                  <c:v>Male </c:v>
                </c:pt>
              </c:strCache>
            </c:strRef>
          </c:tx>
          <c:spPr>
            <a:solidFill>
              <a:srgbClr val="003366"/>
            </a:solidFill>
            <a:ln>
              <a:noFill/>
            </a:ln>
            <a:effectLst/>
          </c:spPr>
          <c:invertIfNegative val="0"/>
          <c:dLbls>
            <c:dLbl>
              <c:idx val="0"/>
              <c:layout>
                <c:manualLayout>
                  <c:x val="0"/>
                  <c:y val="-2.8042613531434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8D-421E-8CD2-F1342784A4D3}"/>
                </c:ext>
              </c:extLst>
            </c:dLbl>
            <c:dLbl>
              <c:idx val="6"/>
              <c:layout>
                <c:manualLayout>
                  <c:x val="-6.1728395061728392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8D-421E-8CD2-F1342784A4D3}"/>
                </c:ext>
              </c:extLst>
            </c:dLbl>
            <c:dLbl>
              <c:idx val="7"/>
              <c:layout>
                <c:manualLayout>
                  <c:x val="-1.6975308641975308E-2"/>
                  <c:y val="9.7007842740356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8D-421E-8CD2-F1342784A4D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5-&lt;10 years</c:v>
                </c:pt>
                <c:pt idx="1">
                  <c:v>10-&lt;18 years</c:v>
                </c:pt>
                <c:pt idx="2">
                  <c:v>18-&lt;40 years</c:v>
                </c:pt>
                <c:pt idx="3">
                  <c:v>40-&lt;65 years</c:v>
                </c:pt>
                <c:pt idx="4">
                  <c:v>≥65 years</c:v>
                </c:pt>
              </c:strCache>
            </c:strRef>
          </c:cat>
          <c:val>
            <c:numRef>
              <c:f>Sheet1!$B$2:$B$6</c:f>
              <c:numCache>
                <c:formatCode>0.0</c:formatCode>
                <c:ptCount val="5"/>
                <c:pt idx="0">
                  <c:v>84.362279999999998</c:v>
                </c:pt>
                <c:pt idx="1">
                  <c:v>93.716980000000007</c:v>
                </c:pt>
                <c:pt idx="2">
                  <c:v>85.256789999999995</c:v>
                </c:pt>
                <c:pt idx="3">
                  <c:v>86.596279999999993</c:v>
                </c:pt>
                <c:pt idx="4">
                  <c:v>90.068219999999997</c:v>
                </c:pt>
              </c:numCache>
            </c:numRef>
          </c:val>
          <c:extLst>
            <c:ext xmlns:c16="http://schemas.microsoft.com/office/drawing/2014/chart" uri="{C3380CC4-5D6E-409C-BE32-E72D297353CC}">
              <c16:uniqueId val="{00000003-FC8D-421E-8CD2-F1342784A4D3}"/>
            </c:ext>
          </c:extLst>
        </c:ser>
        <c:ser>
          <c:idx val="1"/>
          <c:order val="1"/>
          <c:tx>
            <c:strRef>
              <c:f>Sheet1!$C$1</c:f>
              <c:strCache>
                <c:ptCount val="1"/>
                <c:pt idx="0">
                  <c:v>Female</c:v>
                </c:pt>
              </c:strCache>
            </c:strRef>
          </c:tx>
          <c:spPr>
            <a:solidFill>
              <a:srgbClr val="FF0000"/>
            </a:solidFill>
            <a:ln>
              <a:noFill/>
            </a:ln>
            <a:effectLst/>
          </c:spPr>
          <c:invertIfNegative val="0"/>
          <c:dLbls>
            <c:dLbl>
              <c:idx val="0"/>
              <c:layout>
                <c:manualLayout>
                  <c:x val="1.2505491554177951E-3"/>
                  <c:y val="-7.09072687394790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8D-421E-8CD2-F1342784A4D3}"/>
                </c:ext>
              </c:extLst>
            </c:dLbl>
            <c:dLbl>
              <c:idx val="1"/>
              <c:layout>
                <c:manualLayout>
                  <c:x val="3.541158994549474E-3"/>
                  <c:y val="-9.7007099101748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8D-421E-8CD2-F1342784A4D3}"/>
                </c:ext>
              </c:extLst>
            </c:dLbl>
            <c:dLbl>
              <c:idx val="2"/>
              <c:layout>
                <c:manualLayout>
                  <c:x val="9.2592592592592587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8D-421E-8CD2-F1342784A4D3}"/>
                </c:ext>
              </c:extLst>
            </c:dLbl>
            <c:dLbl>
              <c:idx val="3"/>
              <c:layout>
                <c:manualLayout>
                  <c:x val="-4.9222785388319075E-3"/>
                  <c:y val="-6.1601852894403074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8D-421E-8CD2-F1342784A4D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5-&lt;10 years</c:v>
                </c:pt>
                <c:pt idx="1">
                  <c:v>10-&lt;18 years</c:v>
                </c:pt>
                <c:pt idx="2">
                  <c:v>18-&lt;40 years</c:v>
                </c:pt>
                <c:pt idx="3">
                  <c:v>40-&lt;65 years</c:v>
                </c:pt>
                <c:pt idx="4">
                  <c:v>≥65 years</c:v>
                </c:pt>
              </c:strCache>
            </c:strRef>
          </c:cat>
          <c:val>
            <c:numRef>
              <c:f>Sheet1!$C$2:$C$6</c:f>
              <c:numCache>
                <c:formatCode>0.0</c:formatCode>
                <c:ptCount val="5"/>
                <c:pt idx="0">
                  <c:v>90.344539999999995</c:v>
                </c:pt>
                <c:pt idx="1">
                  <c:v>93.80556</c:v>
                </c:pt>
                <c:pt idx="2">
                  <c:v>86.727279999999993</c:v>
                </c:pt>
                <c:pt idx="3">
                  <c:v>87.41328</c:v>
                </c:pt>
                <c:pt idx="4">
                  <c:v>95.804580000000001</c:v>
                </c:pt>
              </c:numCache>
            </c:numRef>
          </c:val>
          <c:extLst>
            <c:ext xmlns:c16="http://schemas.microsoft.com/office/drawing/2014/chart" uri="{C3380CC4-5D6E-409C-BE32-E72D297353CC}">
              <c16:uniqueId val="{00000008-FC8D-421E-8CD2-F1342784A4D3}"/>
            </c:ext>
          </c:extLst>
        </c:ser>
        <c:dLbls>
          <c:showLegendKey val="0"/>
          <c:showVal val="0"/>
          <c:showCatName val="0"/>
          <c:showSerName val="0"/>
          <c:showPercent val="0"/>
          <c:showBubbleSize val="0"/>
        </c:dLbls>
        <c:gapWidth val="219"/>
        <c:overlap val="-27"/>
        <c:axId val="201023760"/>
        <c:axId val="201024152"/>
      </c:barChart>
      <c:catAx>
        <c:axId val="2010237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Age group</a:t>
                </a:r>
              </a:p>
            </c:rich>
          </c:tx>
          <c:layout>
            <c:manualLayout>
              <c:xMode val="edge"/>
              <c:yMode val="edge"/>
              <c:x val="0.45484635298489956"/>
              <c:y val="0.8007788098208966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1024152"/>
        <c:crosses val="autoZero"/>
        <c:auto val="1"/>
        <c:lblAlgn val="ctr"/>
        <c:lblOffset val="100"/>
        <c:noMultiLvlLbl val="0"/>
      </c:catAx>
      <c:valAx>
        <c:axId val="201024152"/>
        <c:scaling>
          <c:orientation val="minMax"/>
          <c:max val="1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chemeClr val="tx1"/>
                    </a:solidFill>
                    <a:latin typeface="+mn-lt"/>
                    <a:ea typeface="+mn-ea"/>
                    <a:cs typeface="+mn-cs"/>
                  </a:defRPr>
                </a:pPr>
                <a:r>
                  <a:rPr lang="en-US" sz="1400" b="0" i="0" baseline="0" dirty="0">
                    <a:solidFill>
                      <a:schemeClr val="tx1"/>
                    </a:solidFill>
                    <a:effectLst/>
                  </a:rPr>
                  <a:t>Calorie adequacy (%)</a:t>
                </a:r>
                <a:endParaRPr lang="en-US" sz="1400" b="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400">
                    <a:solidFill>
                      <a:schemeClr val="tx1"/>
                    </a:solidFill>
                  </a:defRPr>
                </a:pPr>
                <a:endParaRPr lang="en-US" sz="1400" b="0" dirty="0">
                  <a:solidFill>
                    <a:schemeClr val="tx1"/>
                  </a:solidFill>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023760"/>
        <c:crosses val="autoZero"/>
        <c:crossBetween val="between"/>
        <c:majorUnit val="10"/>
      </c:valAx>
      <c:spPr>
        <a:noFill/>
        <a:ln>
          <a:noFill/>
        </a:ln>
        <a:effectLst/>
      </c:spPr>
    </c:plotArea>
    <c:legend>
      <c:legendPos val="b"/>
      <c:layout>
        <c:manualLayout>
          <c:xMode val="edge"/>
          <c:yMode val="edge"/>
          <c:x val="0.30641674810433245"/>
          <c:y val="0.86300169580529096"/>
          <c:w val="0.38595965352471956"/>
          <c:h val="5.653430953349158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35018325441516"/>
          <c:y val="2.9131162627961098E-2"/>
          <c:w val="0.82992508974181611"/>
          <c:h val="0.76409002803721793"/>
        </c:manualLayout>
      </c:layout>
      <c:barChart>
        <c:barDir val="col"/>
        <c:grouping val="clustered"/>
        <c:varyColors val="0"/>
        <c:ser>
          <c:idx val="0"/>
          <c:order val="0"/>
          <c:tx>
            <c:strRef>
              <c:f>Sheet1!$B$1</c:f>
              <c:strCache>
                <c:ptCount val="1"/>
                <c:pt idx="0">
                  <c:v>Male </c:v>
                </c:pt>
              </c:strCache>
            </c:strRef>
          </c:tx>
          <c:spPr>
            <a:solidFill>
              <a:srgbClr val="003366"/>
            </a:solidFill>
            <a:ln>
              <a:noFill/>
            </a:ln>
            <a:effectLst/>
          </c:spPr>
          <c:invertIfNegative val="0"/>
          <c:dLbls>
            <c:dLbl>
              <c:idx val="6"/>
              <c:layout>
                <c:manualLayout>
                  <c:x val="-6.1728395061728392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4E-4C03-8426-6F9A53C250AA}"/>
                </c:ext>
              </c:extLst>
            </c:dLbl>
            <c:dLbl>
              <c:idx val="7"/>
              <c:layout>
                <c:manualLayout>
                  <c:x val="-1.6975308641975308E-2"/>
                  <c:y val="9.7007842740356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4E-4C03-8426-6F9A53C250A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5 - 10 years</c:v>
                </c:pt>
                <c:pt idx="1">
                  <c:v>11 - 19 years</c:v>
                </c:pt>
                <c:pt idx="2">
                  <c:v>20 - 40 years</c:v>
                </c:pt>
                <c:pt idx="3">
                  <c:v>41 - 60 years</c:v>
                </c:pt>
                <c:pt idx="4">
                  <c:v>Above 60 years</c:v>
                </c:pt>
              </c:strCache>
            </c:strRef>
          </c:cat>
          <c:val>
            <c:numRef>
              <c:f>Sheet1!$B$2:$B$6</c:f>
              <c:numCache>
                <c:formatCode>General</c:formatCode>
                <c:ptCount val="5"/>
                <c:pt idx="0">
                  <c:v>40.6</c:v>
                </c:pt>
                <c:pt idx="1">
                  <c:v>35.4</c:v>
                </c:pt>
                <c:pt idx="2">
                  <c:v>21.9</c:v>
                </c:pt>
                <c:pt idx="3">
                  <c:v>24.6</c:v>
                </c:pt>
                <c:pt idx="4">
                  <c:v>40.5</c:v>
                </c:pt>
              </c:numCache>
            </c:numRef>
          </c:val>
          <c:extLst>
            <c:ext xmlns:c16="http://schemas.microsoft.com/office/drawing/2014/chart" uri="{C3380CC4-5D6E-409C-BE32-E72D297353CC}">
              <c16:uniqueId val="{00000002-E64E-4C03-8426-6F9A53C250AA}"/>
            </c:ext>
          </c:extLst>
        </c:ser>
        <c:ser>
          <c:idx val="1"/>
          <c:order val="1"/>
          <c:tx>
            <c:strRef>
              <c:f>Sheet1!$C$1</c:f>
              <c:strCache>
                <c:ptCount val="1"/>
                <c:pt idx="0">
                  <c:v>Female</c:v>
                </c:pt>
              </c:strCache>
            </c:strRef>
          </c:tx>
          <c:spPr>
            <a:solidFill>
              <a:srgbClr val="FF0000"/>
            </a:solidFill>
            <a:ln>
              <a:noFill/>
            </a:ln>
            <a:effectLst/>
          </c:spPr>
          <c:invertIfNegative val="0"/>
          <c:dLbls>
            <c:dLbl>
              <c:idx val="0"/>
              <c:layout>
                <c:manualLayout>
                  <c:x val="1.2505491554177951E-3"/>
                  <c:y val="-7.09072687394790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4E-4C03-8426-6F9A53C250AA}"/>
                </c:ext>
              </c:extLst>
            </c:dLbl>
            <c:dLbl>
              <c:idx val="1"/>
              <c:layout>
                <c:manualLayout>
                  <c:x val="3.541158994549474E-3"/>
                  <c:y val="-9.7007099101748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4E-4C03-8426-6F9A53C250AA}"/>
                </c:ext>
              </c:extLst>
            </c:dLbl>
            <c:dLbl>
              <c:idx val="2"/>
              <c:layout>
                <c:manualLayout>
                  <c:x val="9.2592592592592587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4E-4C03-8426-6F9A53C250AA}"/>
                </c:ext>
              </c:extLst>
            </c:dLbl>
            <c:dLbl>
              <c:idx val="3"/>
              <c:layout>
                <c:manualLayout>
                  <c:x val="-4.9222785388319075E-3"/>
                  <c:y val="-6.1601852894403074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4E-4C03-8426-6F9A53C250A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5 - 10 years</c:v>
                </c:pt>
                <c:pt idx="1">
                  <c:v>11 - 19 years</c:v>
                </c:pt>
                <c:pt idx="2">
                  <c:v>20 - 40 years</c:v>
                </c:pt>
                <c:pt idx="3">
                  <c:v>41 - 60 years</c:v>
                </c:pt>
                <c:pt idx="4">
                  <c:v>Above 60 years</c:v>
                </c:pt>
              </c:strCache>
            </c:strRef>
          </c:cat>
          <c:val>
            <c:numRef>
              <c:f>Sheet1!$C$2:$C$6</c:f>
              <c:numCache>
                <c:formatCode>General</c:formatCode>
                <c:ptCount val="5"/>
                <c:pt idx="0">
                  <c:v>38.5</c:v>
                </c:pt>
                <c:pt idx="1">
                  <c:v>23.9</c:v>
                </c:pt>
                <c:pt idx="2">
                  <c:v>18.899999999999999</c:v>
                </c:pt>
                <c:pt idx="3">
                  <c:v>22.3</c:v>
                </c:pt>
                <c:pt idx="4">
                  <c:v>41.6</c:v>
                </c:pt>
              </c:numCache>
            </c:numRef>
          </c:val>
          <c:extLst>
            <c:ext xmlns:c16="http://schemas.microsoft.com/office/drawing/2014/chart" uri="{C3380CC4-5D6E-409C-BE32-E72D297353CC}">
              <c16:uniqueId val="{00000007-E64E-4C03-8426-6F9A53C250AA}"/>
            </c:ext>
          </c:extLst>
        </c:ser>
        <c:dLbls>
          <c:showLegendKey val="0"/>
          <c:showVal val="0"/>
          <c:showCatName val="0"/>
          <c:showSerName val="0"/>
          <c:showPercent val="0"/>
          <c:showBubbleSize val="0"/>
        </c:dLbls>
        <c:gapWidth val="219"/>
        <c:overlap val="-27"/>
        <c:axId val="351478744"/>
        <c:axId val="351479136"/>
      </c:barChart>
      <c:catAx>
        <c:axId val="35147874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Age group</a:t>
                </a:r>
              </a:p>
            </c:rich>
          </c:tx>
          <c:layout>
            <c:manualLayout>
              <c:xMode val="edge"/>
              <c:yMode val="edge"/>
              <c:x val="0.49893027957709152"/>
              <c:y val="0.8747092755454601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51479136"/>
        <c:crosses val="autoZero"/>
        <c:auto val="1"/>
        <c:lblAlgn val="ctr"/>
        <c:lblOffset val="100"/>
        <c:noMultiLvlLbl val="0"/>
      </c:catAx>
      <c:valAx>
        <c:axId val="351479136"/>
        <c:scaling>
          <c:orientation val="minMax"/>
          <c:max val="45"/>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chemeClr val="tx1"/>
                    </a:solidFill>
                    <a:latin typeface="+mn-lt"/>
                    <a:ea typeface="+mn-ea"/>
                    <a:cs typeface="+mn-cs"/>
                  </a:defRPr>
                </a:pPr>
                <a:r>
                  <a:rPr lang="en-US" sz="1400" b="1" i="0" baseline="0" dirty="0">
                    <a:solidFill>
                      <a:schemeClr val="tx1"/>
                    </a:solidFill>
                    <a:effectLst/>
                  </a:rPr>
                  <a:t>Prevalence of underweight (%)</a:t>
                </a:r>
                <a:endParaRPr lang="en-US" sz="1400" b="1"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400" b="1">
                    <a:solidFill>
                      <a:schemeClr val="tx1"/>
                    </a:solidFill>
                  </a:defRPr>
                </a:pPr>
                <a:endParaRPr lang="en-US" sz="1400" b="1" dirty="0">
                  <a:solidFill>
                    <a:schemeClr val="tx1"/>
                  </a:solidFill>
                </a:endParaRPr>
              </a:p>
            </c:rich>
          </c:tx>
          <c:layout>
            <c:manualLayout>
              <c:xMode val="edge"/>
              <c:yMode val="edge"/>
              <c:x val="6.1469387378368337E-2"/>
              <c:y val="0.18875179943478906"/>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1478744"/>
        <c:crosses val="autoZero"/>
        <c:crossBetween val="between"/>
        <c:majorUnit val="5"/>
      </c:valAx>
      <c:spPr>
        <a:noFill/>
        <a:ln>
          <a:noFill/>
        </a:ln>
        <a:effectLst/>
      </c:spPr>
    </c:plotArea>
    <c:legend>
      <c:legendPos val="b"/>
      <c:layout>
        <c:manualLayout>
          <c:xMode val="edge"/>
          <c:yMode val="edge"/>
          <c:x val="0.35490911456729929"/>
          <c:y val="0.92928423671861238"/>
          <c:w val="0.38595965352471956"/>
          <c:h val="5.653430953349158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25545314301661"/>
          <c:y val="2.9890637024532672E-2"/>
          <c:w val="0.86587586006976092"/>
          <c:h val="0.71649305190874391"/>
        </c:manualLayout>
      </c:layout>
      <c:barChart>
        <c:barDir val="col"/>
        <c:grouping val="clustered"/>
        <c:varyColors val="0"/>
        <c:ser>
          <c:idx val="0"/>
          <c:order val="0"/>
          <c:tx>
            <c:strRef>
              <c:f>Sheet1!$B$1</c:f>
              <c:strCache>
                <c:ptCount val="1"/>
                <c:pt idx="0">
                  <c:v>Male </c:v>
                </c:pt>
              </c:strCache>
            </c:strRef>
          </c:tx>
          <c:spPr>
            <a:solidFill>
              <a:srgbClr val="003366"/>
            </a:solidFill>
            <a:ln>
              <a:noFill/>
            </a:ln>
            <a:effectLst/>
          </c:spPr>
          <c:invertIfNegative val="0"/>
          <c:dLbls>
            <c:dLbl>
              <c:idx val="6"/>
              <c:layout>
                <c:manualLayout>
                  <c:x val="-6.1728395061728392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63-4345-8CF3-E79E6A8CB5BE}"/>
                </c:ext>
              </c:extLst>
            </c:dLbl>
            <c:dLbl>
              <c:idx val="7"/>
              <c:layout>
                <c:manualLayout>
                  <c:x val="-1.6975308641975308E-2"/>
                  <c:y val="9.7007842740356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63-4345-8CF3-E79E6A8CB5B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1st Quintile
(Poorest)</c:v>
                </c:pt>
                <c:pt idx="1">
                  <c:v>2nd Quintile</c:v>
                </c:pt>
                <c:pt idx="2">
                  <c:v>3rd Quintile</c:v>
                </c:pt>
                <c:pt idx="3">
                  <c:v>4th Quintile</c:v>
                </c:pt>
                <c:pt idx="4">
                  <c:v>5th Quintile
(Richest)</c:v>
                </c:pt>
                <c:pt idx="5">
                  <c:v>All</c:v>
                </c:pt>
              </c:strCache>
            </c:strRef>
          </c:cat>
          <c:val>
            <c:numRef>
              <c:f>Sheet1!$B$2:$B$7</c:f>
              <c:numCache>
                <c:formatCode>General</c:formatCode>
                <c:ptCount val="6"/>
                <c:pt idx="0">
                  <c:v>38</c:v>
                </c:pt>
                <c:pt idx="1">
                  <c:v>27.9</c:v>
                </c:pt>
                <c:pt idx="2">
                  <c:v>27.5</c:v>
                </c:pt>
                <c:pt idx="3">
                  <c:v>19.600000000000001</c:v>
                </c:pt>
                <c:pt idx="4">
                  <c:v>17.8</c:v>
                </c:pt>
                <c:pt idx="5">
                  <c:v>26.3</c:v>
                </c:pt>
              </c:numCache>
            </c:numRef>
          </c:val>
          <c:extLst>
            <c:ext xmlns:c16="http://schemas.microsoft.com/office/drawing/2014/chart" uri="{C3380CC4-5D6E-409C-BE32-E72D297353CC}">
              <c16:uniqueId val="{00000002-9B63-4345-8CF3-E79E6A8CB5BE}"/>
            </c:ext>
          </c:extLst>
        </c:ser>
        <c:ser>
          <c:idx val="1"/>
          <c:order val="1"/>
          <c:tx>
            <c:strRef>
              <c:f>Sheet1!$C$1</c:f>
              <c:strCache>
                <c:ptCount val="1"/>
                <c:pt idx="0">
                  <c:v>Female</c:v>
                </c:pt>
              </c:strCache>
            </c:strRef>
          </c:tx>
          <c:spPr>
            <a:solidFill>
              <a:srgbClr val="FF0000"/>
            </a:solidFill>
            <a:ln>
              <a:noFill/>
            </a:ln>
            <a:effectLst/>
          </c:spPr>
          <c:invertIfNegative val="0"/>
          <c:dLbls>
            <c:dLbl>
              <c:idx val="0"/>
              <c:layout>
                <c:manualLayout>
                  <c:x val="1.6975308641975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63-4345-8CF3-E79E6A8CB5BE}"/>
                </c:ext>
              </c:extLst>
            </c:dLbl>
            <c:dLbl>
              <c:idx val="1"/>
              <c:layout>
                <c:manualLayout>
                  <c:x val="9.2592592592592587E-3"/>
                  <c:y val="-9.7007842740357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63-4345-8CF3-E79E6A8CB5BE}"/>
                </c:ext>
              </c:extLst>
            </c:dLbl>
            <c:dLbl>
              <c:idx val="2"/>
              <c:layout>
                <c:manualLayout>
                  <c:x val="9.2592592592592587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63-4345-8CF3-E79E6A8CB5BE}"/>
                </c:ext>
              </c:extLst>
            </c:dLbl>
            <c:dLbl>
              <c:idx val="3"/>
              <c:layout>
                <c:manualLayout>
                  <c:x val="1.0802469135802413E-2"/>
                  <c:y val="-2.42519606850892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63-4345-8CF3-E79E6A8CB5B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1st Quintile
(Poorest)</c:v>
                </c:pt>
                <c:pt idx="1">
                  <c:v>2nd Quintile</c:v>
                </c:pt>
                <c:pt idx="2">
                  <c:v>3rd Quintile</c:v>
                </c:pt>
                <c:pt idx="3">
                  <c:v>4th Quintile</c:v>
                </c:pt>
                <c:pt idx="4">
                  <c:v>5th Quintile
(Richest)</c:v>
                </c:pt>
                <c:pt idx="5">
                  <c:v>All</c:v>
                </c:pt>
              </c:strCache>
            </c:strRef>
          </c:cat>
          <c:val>
            <c:numRef>
              <c:f>Sheet1!$C$2:$C$7</c:f>
              <c:numCache>
                <c:formatCode>General</c:formatCode>
                <c:ptCount val="6"/>
                <c:pt idx="0">
                  <c:v>32.700000000000003</c:v>
                </c:pt>
                <c:pt idx="1">
                  <c:v>24.6</c:v>
                </c:pt>
                <c:pt idx="2">
                  <c:v>23.3</c:v>
                </c:pt>
                <c:pt idx="3">
                  <c:v>15.8</c:v>
                </c:pt>
                <c:pt idx="4">
                  <c:v>13.4</c:v>
                </c:pt>
                <c:pt idx="5">
                  <c:v>22.2</c:v>
                </c:pt>
              </c:numCache>
            </c:numRef>
          </c:val>
          <c:extLst>
            <c:ext xmlns:c16="http://schemas.microsoft.com/office/drawing/2014/chart" uri="{C3380CC4-5D6E-409C-BE32-E72D297353CC}">
              <c16:uniqueId val="{00000007-9B63-4345-8CF3-E79E6A8CB5BE}"/>
            </c:ext>
          </c:extLst>
        </c:ser>
        <c:dLbls>
          <c:showLegendKey val="0"/>
          <c:showVal val="0"/>
          <c:showCatName val="0"/>
          <c:showSerName val="0"/>
          <c:showPercent val="0"/>
          <c:showBubbleSize val="0"/>
        </c:dLbls>
        <c:gapWidth val="219"/>
        <c:overlap val="-27"/>
        <c:axId val="355263320"/>
        <c:axId val="355263712"/>
      </c:barChart>
      <c:catAx>
        <c:axId val="35526332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Per capita household expenditure quintile</a:t>
                </a:r>
                <a:r>
                  <a:rPr lang="en-US" sz="1400" b="1" baseline="0" dirty="0">
                    <a:solidFill>
                      <a:schemeClr val="tx1"/>
                    </a:solidFill>
                  </a:rPr>
                  <a:t> (proxy for income)</a:t>
                </a:r>
                <a:endParaRPr lang="en-US" sz="1400"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55263712"/>
        <c:crosses val="autoZero"/>
        <c:auto val="1"/>
        <c:lblAlgn val="ctr"/>
        <c:lblOffset val="100"/>
        <c:noMultiLvlLbl val="0"/>
      </c:catAx>
      <c:valAx>
        <c:axId val="355263712"/>
        <c:scaling>
          <c:orientation val="minMax"/>
          <c:max val="45"/>
          <c:min val="1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chemeClr val="tx1"/>
                    </a:solidFill>
                    <a:latin typeface="+mn-lt"/>
                    <a:ea typeface="+mn-ea"/>
                    <a:cs typeface="+mn-cs"/>
                  </a:defRPr>
                </a:pPr>
                <a:r>
                  <a:rPr lang="en-US" sz="1400" b="1" i="0" baseline="0" dirty="0">
                    <a:solidFill>
                      <a:schemeClr val="tx1"/>
                    </a:solidFill>
                    <a:effectLst/>
                  </a:rPr>
                  <a:t>Prevalence of underweight (%)</a:t>
                </a:r>
                <a:endParaRPr lang="en-US" sz="140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400">
                    <a:solidFill>
                      <a:schemeClr val="tx1"/>
                    </a:solidFill>
                  </a:defRPr>
                </a:pPr>
                <a:endParaRPr lang="en-US" sz="1400" dirty="0">
                  <a:solidFill>
                    <a:schemeClr val="tx1"/>
                  </a:solidFill>
                </a:endParaRPr>
              </a:p>
            </c:rich>
          </c:tx>
          <c:layout>
            <c:manualLayout>
              <c:xMode val="edge"/>
              <c:yMode val="edge"/>
              <c:x val="4.472084458217248E-2"/>
              <c:y val="0.16476438360872994"/>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5263320"/>
        <c:crosses val="autoZero"/>
        <c:crossBetween val="between"/>
        <c:majorUnit val="5"/>
      </c:valAx>
      <c:spPr>
        <a:noFill/>
        <a:ln>
          <a:noFill/>
        </a:ln>
        <a:effectLst/>
      </c:spPr>
    </c:plotArea>
    <c:legend>
      <c:legendPos val="b"/>
      <c:layout>
        <c:manualLayout>
          <c:xMode val="edge"/>
          <c:yMode val="edge"/>
          <c:x val="0.33626951368552127"/>
          <c:y val="0.92986581218288655"/>
          <c:w val="0.40391919078557492"/>
          <c:h val="4.588222713202423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ALL!$B$1</c:f>
              <c:strCache>
                <c:ptCount val="1"/>
                <c:pt idx="0">
                  <c:v>Column2</c:v>
                </c:pt>
              </c:strCache>
            </c:strRef>
          </c:tx>
          <c:spPr>
            <a:solidFill>
              <a:schemeClr val="tx2">
                <a:lumMod val="75000"/>
              </a:schemeClr>
            </a:solidFill>
          </c:spPr>
          <c:invertIfNegative val="0"/>
          <c:dLbls>
            <c:numFmt formatCode="#,##0" sourceLinked="0"/>
            <c:spPr>
              <a:noFill/>
              <a:ln>
                <a:noFill/>
              </a:ln>
              <a:effectLst/>
            </c:spPr>
            <c:txPr>
              <a:bodyPr/>
              <a:lstStyle/>
              <a:p>
                <a:pPr>
                  <a:defRPr sz="1600" b="1"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ALL!$A$2:$A$8</c:f>
              <c:numCache>
                <c:formatCode>General</c:formatCode>
                <c:ptCount val="7"/>
                <c:pt idx="0">
                  <c:v>1997</c:v>
                </c:pt>
                <c:pt idx="1">
                  <c:v>2000</c:v>
                </c:pt>
                <c:pt idx="2">
                  <c:v>2004</c:v>
                </c:pt>
                <c:pt idx="3">
                  <c:v>2007</c:v>
                </c:pt>
                <c:pt idx="4">
                  <c:v>2011</c:v>
                </c:pt>
                <c:pt idx="5">
                  <c:v>2014</c:v>
                </c:pt>
                <c:pt idx="6">
                  <c:v>2018</c:v>
                </c:pt>
              </c:numCache>
            </c:numRef>
          </c:cat>
          <c:val>
            <c:numRef>
              <c:f>ALL!$B$2:$B$8</c:f>
              <c:numCache>
                <c:formatCode>0.0</c:formatCode>
                <c:ptCount val="7"/>
                <c:pt idx="0">
                  <c:v>58.5</c:v>
                </c:pt>
                <c:pt idx="1">
                  <c:v>49.9</c:v>
                </c:pt>
                <c:pt idx="2">
                  <c:v>49.5</c:v>
                </c:pt>
                <c:pt idx="3">
                  <c:v>44</c:v>
                </c:pt>
                <c:pt idx="4">
                  <c:v>40.200000000000003</c:v>
                </c:pt>
                <c:pt idx="5">
                  <c:v>36.1</c:v>
                </c:pt>
                <c:pt idx="6">
                  <c:v>31</c:v>
                </c:pt>
              </c:numCache>
            </c:numRef>
          </c:val>
          <c:extLst>
            <c:ext xmlns:c16="http://schemas.microsoft.com/office/drawing/2014/chart" uri="{C3380CC4-5D6E-409C-BE32-E72D297353CC}">
              <c16:uniqueId val="{00000000-CA95-408C-A3E0-070D91F5202A}"/>
            </c:ext>
          </c:extLst>
        </c:ser>
        <c:dLbls>
          <c:showLegendKey val="0"/>
          <c:showVal val="0"/>
          <c:showCatName val="0"/>
          <c:showSerName val="0"/>
          <c:showPercent val="0"/>
          <c:showBubbleSize val="0"/>
        </c:dLbls>
        <c:gapWidth val="150"/>
        <c:axId val="335745968"/>
        <c:axId val="335746360"/>
      </c:barChart>
      <c:catAx>
        <c:axId val="335745968"/>
        <c:scaling>
          <c:orientation val="minMax"/>
        </c:scaling>
        <c:delete val="0"/>
        <c:axPos val="b"/>
        <c:numFmt formatCode="General" sourceLinked="0"/>
        <c:majorTickMark val="out"/>
        <c:minorTickMark val="none"/>
        <c:tickLblPos val="nextTo"/>
        <c:txPr>
          <a:bodyPr/>
          <a:lstStyle/>
          <a:p>
            <a:pPr>
              <a:defRPr sz="1600" b="1" i="0" baseline="0"/>
            </a:pPr>
            <a:endParaRPr lang="en-US"/>
          </a:p>
        </c:txPr>
        <c:crossAx val="335746360"/>
        <c:crosses val="autoZero"/>
        <c:auto val="1"/>
        <c:lblAlgn val="ctr"/>
        <c:lblOffset val="100"/>
        <c:noMultiLvlLbl val="0"/>
      </c:catAx>
      <c:valAx>
        <c:axId val="335746360"/>
        <c:scaling>
          <c:orientation val="minMax"/>
        </c:scaling>
        <c:delete val="0"/>
        <c:axPos val="l"/>
        <c:title>
          <c:tx>
            <c:rich>
              <a:bodyPr rot="-5400000" vert="horz"/>
              <a:lstStyle/>
              <a:p>
                <a:pPr>
                  <a:defRPr sz="1600"/>
                </a:pPr>
                <a:r>
                  <a:rPr lang="en-US" sz="1600" b="1" i="0" baseline="0" dirty="0">
                    <a:effectLst/>
                  </a:rPr>
                  <a:t>Percent of children stunted (&lt;-2 z score)</a:t>
                </a:r>
                <a:endParaRPr lang="en-US" sz="1600" dirty="0">
                  <a:effectLst/>
                </a:endParaRPr>
              </a:p>
            </c:rich>
          </c:tx>
          <c:overlay val="0"/>
        </c:title>
        <c:numFmt formatCode="0" sourceLinked="0"/>
        <c:majorTickMark val="out"/>
        <c:minorTickMark val="none"/>
        <c:tickLblPos val="nextTo"/>
        <c:txPr>
          <a:bodyPr/>
          <a:lstStyle/>
          <a:p>
            <a:pPr>
              <a:defRPr sz="1600"/>
            </a:pPr>
            <a:endParaRPr lang="en-US"/>
          </a:p>
        </c:txPr>
        <c:crossAx val="3357459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4896829913364"/>
          <c:y val="2.2615044500429757E-2"/>
          <c:w val="0.87646926025211358"/>
          <c:h val="0.68739075878259759"/>
        </c:manualLayout>
      </c:layout>
      <c:barChart>
        <c:barDir val="col"/>
        <c:grouping val="clustered"/>
        <c:varyColors val="0"/>
        <c:ser>
          <c:idx val="0"/>
          <c:order val="0"/>
          <c:tx>
            <c:strRef>
              <c:f>Sheet1!$B$1</c:f>
              <c:strCache>
                <c:ptCount val="1"/>
                <c:pt idx="0">
                  <c:v>Male </c:v>
                </c:pt>
              </c:strCache>
            </c:strRef>
          </c:tx>
          <c:spPr>
            <a:solidFill>
              <a:srgbClr val="003366"/>
            </a:solidFill>
            <a:ln>
              <a:noFill/>
            </a:ln>
            <a:effectLst/>
          </c:spPr>
          <c:invertIfNegative val="0"/>
          <c:dLbls>
            <c:dLbl>
              <c:idx val="6"/>
              <c:layout>
                <c:manualLayout>
                  <c:x val="-6.1728395061728392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C7-4830-85B3-07D9D7D3ED5F}"/>
                </c:ext>
              </c:extLst>
            </c:dLbl>
            <c:dLbl>
              <c:idx val="7"/>
              <c:layout>
                <c:manualLayout>
                  <c:x val="-1.6975308641975308E-2"/>
                  <c:y val="9.7007842740356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C7-4830-85B3-07D9D7D3ED5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1st Quintile
(Poorest)</c:v>
                </c:pt>
                <c:pt idx="1">
                  <c:v>2nd Quintile</c:v>
                </c:pt>
                <c:pt idx="2">
                  <c:v>3rd Quintile</c:v>
                </c:pt>
                <c:pt idx="3">
                  <c:v>4th Quintile</c:v>
                </c:pt>
                <c:pt idx="4">
                  <c:v>5th Quintile
(Richest)</c:v>
                </c:pt>
                <c:pt idx="5">
                  <c:v>All</c:v>
                </c:pt>
              </c:strCache>
            </c:strRef>
          </c:cat>
          <c:val>
            <c:numRef>
              <c:f>Sheet1!$B$2:$B$7</c:f>
              <c:numCache>
                <c:formatCode>General</c:formatCode>
                <c:ptCount val="6"/>
                <c:pt idx="0">
                  <c:v>2.63</c:v>
                </c:pt>
                <c:pt idx="1">
                  <c:v>3.18</c:v>
                </c:pt>
                <c:pt idx="2">
                  <c:v>5.23</c:v>
                </c:pt>
                <c:pt idx="3">
                  <c:v>8.52</c:v>
                </c:pt>
                <c:pt idx="4">
                  <c:v>10.84</c:v>
                </c:pt>
                <c:pt idx="5">
                  <c:v>5.98</c:v>
                </c:pt>
              </c:numCache>
            </c:numRef>
          </c:val>
          <c:extLst>
            <c:ext xmlns:c16="http://schemas.microsoft.com/office/drawing/2014/chart" uri="{C3380CC4-5D6E-409C-BE32-E72D297353CC}">
              <c16:uniqueId val="{00000002-91C7-4830-85B3-07D9D7D3ED5F}"/>
            </c:ext>
          </c:extLst>
        </c:ser>
        <c:ser>
          <c:idx val="1"/>
          <c:order val="1"/>
          <c:tx>
            <c:strRef>
              <c:f>Sheet1!$C$1</c:f>
              <c:strCache>
                <c:ptCount val="1"/>
                <c:pt idx="0">
                  <c:v>Female</c:v>
                </c:pt>
              </c:strCache>
            </c:strRef>
          </c:tx>
          <c:spPr>
            <a:solidFill>
              <a:srgbClr val="FF0000"/>
            </a:solidFill>
            <a:ln>
              <a:noFill/>
            </a:ln>
            <a:effectLst/>
          </c:spPr>
          <c:invertIfNegative val="0"/>
          <c:dLbls>
            <c:dLbl>
              <c:idx val="0"/>
              <c:layout>
                <c:manualLayout>
                  <c:x val="1.6975308641975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C7-4830-85B3-07D9D7D3ED5F}"/>
                </c:ext>
              </c:extLst>
            </c:dLbl>
            <c:dLbl>
              <c:idx val="1"/>
              <c:layout>
                <c:manualLayout>
                  <c:x val="9.2592592592592587E-3"/>
                  <c:y val="-9.7007842740357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C7-4830-85B3-07D9D7D3ED5F}"/>
                </c:ext>
              </c:extLst>
            </c:dLbl>
            <c:dLbl>
              <c:idx val="2"/>
              <c:layout>
                <c:manualLayout>
                  <c:x val="9.2592592592592587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C7-4830-85B3-07D9D7D3ED5F}"/>
                </c:ext>
              </c:extLst>
            </c:dLbl>
            <c:dLbl>
              <c:idx val="3"/>
              <c:layout>
                <c:manualLayout>
                  <c:x val="1.0802469135802413E-2"/>
                  <c:y val="-2.42519606850892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C7-4830-85B3-07D9D7D3ED5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1st Quintile
(Poorest)</c:v>
                </c:pt>
                <c:pt idx="1">
                  <c:v>2nd Quintile</c:v>
                </c:pt>
                <c:pt idx="2">
                  <c:v>3rd Quintile</c:v>
                </c:pt>
                <c:pt idx="3">
                  <c:v>4th Quintile</c:v>
                </c:pt>
                <c:pt idx="4">
                  <c:v>5th Quintile
(Richest)</c:v>
                </c:pt>
                <c:pt idx="5">
                  <c:v>All</c:v>
                </c:pt>
              </c:strCache>
            </c:strRef>
          </c:cat>
          <c:val>
            <c:numRef>
              <c:f>Sheet1!$C$2:$C$7</c:f>
              <c:numCache>
                <c:formatCode>General</c:formatCode>
                <c:ptCount val="6"/>
                <c:pt idx="0">
                  <c:v>4.71</c:v>
                </c:pt>
                <c:pt idx="1">
                  <c:v>8.57</c:v>
                </c:pt>
                <c:pt idx="2">
                  <c:v>7.94</c:v>
                </c:pt>
                <c:pt idx="3">
                  <c:v>11.22</c:v>
                </c:pt>
                <c:pt idx="4">
                  <c:v>18.05</c:v>
                </c:pt>
                <c:pt idx="5">
                  <c:v>9.59</c:v>
                </c:pt>
              </c:numCache>
            </c:numRef>
          </c:val>
          <c:extLst>
            <c:ext xmlns:c16="http://schemas.microsoft.com/office/drawing/2014/chart" uri="{C3380CC4-5D6E-409C-BE32-E72D297353CC}">
              <c16:uniqueId val="{00000007-91C7-4830-85B3-07D9D7D3ED5F}"/>
            </c:ext>
          </c:extLst>
        </c:ser>
        <c:dLbls>
          <c:showLegendKey val="0"/>
          <c:showVal val="0"/>
          <c:showCatName val="0"/>
          <c:showSerName val="0"/>
          <c:showPercent val="0"/>
          <c:showBubbleSize val="0"/>
        </c:dLbls>
        <c:gapWidth val="219"/>
        <c:overlap val="-27"/>
        <c:axId val="231329336"/>
        <c:axId val="231329728"/>
      </c:barChart>
      <c:catAx>
        <c:axId val="23132933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solidFill>
                      <a:schemeClr val="tx1"/>
                    </a:solidFill>
                  </a:rPr>
                  <a:t>Per capita household expenditure quintile</a:t>
                </a:r>
                <a:r>
                  <a:rPr lang="en-US" sz="1600" b="1" baseline="0" dirty="0">
                    <a:solidFill>
                      <a:schemeClr val="tx1"/>
                    </a:solidFill>
                  </a:rPr>
                  <a:t> (proxy for income)</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1329728"/>
        <c:crosses val="autoZero"/>
        <c:auto val="1"/>
        <c:lblAlgn val="ctr"/>
        <c:lblOffset val="100"/>
        <c:noMultiLvlLbl val="0"/>
      </c:catAx>
      <c:valAx>
        <c:axId val="231329728"/>
        <c:scaling>
          <c:orientation val="minMax"/>
          <c:max val="2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chemeClr val="tx1"/>
                    </a:solidFill>
                    <a:latin typeface="+mn-lt"/>
                    <a:ea typeface="+mn-ea"/>
                    <a:cs typeface="+mn-cs"/>
                  </a:defRPr>
                </a:pPr>
                <a:r>
                  <a:rPr lang="en-US" sz="1400" b="1" i="0" baseline="0" dirty="0">
                    <a:solidFill>
                      <a:schemeClr val="tx1"/>
                    </a:solidFill>
                    <a:effectLst/>
                  </a:rPr>
                  <a:t>Prevalence of overweight (%)</a:t>
                </a:r>
                <a:endParaRPr lang="en-US" sz="1400" b="1"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400" b="1">
                    <a:solidFill>
                      <a:schemeClr val="tx1"/>
                    </a:solidFill>
                  </a:defRPr>
                </a:pPr>
                <a:endParaRPr lang="en-US" sz="1400" b="1" dirty="0">
                  <a:solidFill>
                    <a:schemeClr val="tx1"/>
                  </a:solidFill>
                </a:endParaRPr>
              </a:p>
            </c:rich>
          </c:tx>
          <c:layout>
            <c:manualLayout>
              <c:xMode val="edge"/>
              <c:yMode val="edge"/>
              <c:x val="2.6479262370686277E-2"/>
              <c:y val="0.15089834401151414"/>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1329336"/>
        <c:crosses val="autoZero"/>
        <c:crossBetween val="between"/>
        <c:majorUnit val="5"/>
      </c:valAx>
      <c:spPr>
        <a:noFill/>
        <a:ln>
          <a:noFill/>
        </a:ln>
        <a:effectLst/>
      </c:spPr>
    </c:plotArea>
    <c:legend>
      <c:legendPos val="b"/>
      <c:layout>
        <c:manualLayout>
          <c:xMode val="edge"/>
          <c:yMode val="edge"/>
          <c:x val="0.31126129668924662"/>
          <c:y val="0.88863750028405342"/>
          <c:w val="0.40391919078557492"/>
          <c:h val="4.588222713202423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9003-4124-AE95-55F4D680A59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003-4124-AE95-55F4D680A59C}"/>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9003-4124-AE95-55F4D680A59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9003-4124-AE95-55F4D680A59C}"/>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9003-4124-AE95-55F4D680A59C}"/>
              </c:ext>
            </c:extLst>
          </c:dPt>
          <c:dPt>
            <c:idx val="5"/>
            <c:invertIfNegative val="0"/>
            <c:bubble3D val="0"/>
            <c:spPr>
              <a:solidFill>
                <a:schemeClr val="bg1">
                  <a:lumMod val="75000"/>
                </a:schemeClr>
              </a:solidFill>
              <a:ln>
                <a:noFill/>
              </a:ln>
              <a:effectLst/>
            </c:spPr>
            <c:extLst>
              <c:ext xmlns:c16="http://schemas.microsoft.com/office/drawing/2014/chart" uri="{C3380CC4-5D6E-409C-BE32-E72D297353CC}">
                <c16:uniqueId val="{0000000B-9003-4124-AE95-55F4D680A59C}"/>
              </c:ext>
            </c:extLst>
          </c:dPt>
          <c:dPt>
            <c:idx val="6"/>
            <c:invertIfNegative val="0"/>
            <c:bubble3D val="0"/>
            <c:spPr>
              <a:solidFill>
                <a:srgbClr val="FF0000"/>
              </a:solidFill>
              <a:ln>
                <a:noFill/>
              </a:ln>
              <a:effectLst/>
            </c:spPr>
            <c:extLst>
              <c:ext xmlns:c16="http://schemas.microsoft.com/office/drawing/2014/chart" uri="{C3380CC4-5D6E-409C-BE32-E72D297353CC}">
                <c16:uniqueId val="{0000000D-9003-4124-AE95-55F4D680A59C}"/>
              </c:ext>
            </c:extLst>
          </c:dPt>
          <c:dPt>
            <c:idx val="7"/>
            <c:invertIfNegative val="0"/>
            <c:bubble3D val="0"/>
            <c:spPr>
              <a:solidFill>
                <a:srgbClr val="FFC000"/>
              </a:solidFill>
              <a:ln>
                <a:noFill/>
              </a:ln>
              <a:effectLst/>
            </c:spPr>
            <c:extLst>
              <c:ext xmlns:c16="http://schemas.microsoft.com/office/drawing/2014/chart" uri="{C3380CC4-5D6E-409C-BE32-E72D297353CC}">
                <c16:uniqueId val="{0000000F-9003-4124-AE95-55F4D680A59C}"/>
              </c:ext>
            </c:extLst>
          </c:dPt>
          <c:dPt>
            <c:idx val="8"/>
            <c:invertIfNegative val="0"/>
            <c:bubble3D val="0"/>
            <c:spPr>
              <a:solidFill>
                <a:srgbClr val="00B050"/>
              </a:solidFill>
              <a:ln>
                <a:noFill/>
              </a:ln>
              <a:effectLst/>
            </c:spPr>
            <c:extLst>
              <c:ext xmlns:c16="http://schemas.microsoft.com/office/drawing/2014/chart" uri="{C3380CC4-5D6E-409C-BE32-E72D297353CC}">
                <c16:uniqueId val="{00000011-9003-4124-AE95-55F4D680A59C}"/>
              </c:ext>
            </c:extLst>
          </c:dPt>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Sheet1!$B$2:$J$3</c:f>
              <c:multiLvlStrCache>
                <c:ptCount val="9"/>
                <c:lvl>
                  <c:pt idx="0">
                    <c:v>Eggs</c:v>
                  </c:pt>
                  <c:pt idx="1">
                    <c:v>Legumes</c:v>
                  </c:pt>
                  <c:pt idx="2">
                    <c:v>Legumes</c:v>
                  </c:pt>
                  <c:pt idx="3">
                    <c:v>Eggs</c:v>
                  </c:pt>
                  <c:pt idx="4">
                    <c:v>Legumes</c:v>
                  </c:pt>
                  <c:pt idx="5">
                    <c:v>Dairy products</c:v>
                  </c:pt>
                  <c:pt idx="6">
                    <c:v>Flesh foods</c:v>
                  </c:pt>
                  <c:pt idx="7">
                    <c:v>Eggs</c:v>
                  </c:pt>
                  <c:pt idx="8">
                    <c:v>Vit A fruit and veg</c:v>
                  </c:pt>
                </c:lvl>
                <c:lvl>
                  <c:pt idx="0">
                    <c:v>Cash</c:v>
                  </c:pt>
                  <c:pt idx="1">
                    <c:v>Food</c:v>
                  </c:pt>
                  <c:pt idx="2">
                    <c:v>Cash &amp; Food</c:v>
                  </c:pt>
                  <c:pt idx="4">
                    <c:v>Cash &amp; BCC</c:v>
                  </c:pt>
                </c:lvl>
              </c:multiLvlStrCache>
            </c:multiLvlStrRef>
          </c:cat>
          <c:val>
            <c:numRef>
              <c:f>Sheet1!$B$4:$J$4</c:f>
              <c:numCache>
                <c:formatCode>General</c:formatCode>
                <c:ptCount val="9"/>
                <c:pt idx="0">
                  <c:v>6.1</c:v>
                </c:pt>
                <c:pt idx="1">
                  <c:v>7.3</c:v>
                </c:pt>
                <c:pt idx="2">
                  <c:v>11.7</c:v>
                </c:pt>
                <c:pt idx="3">
                  <c:v>6.4</c:v>
                </c:pt>
                <c:pt idx="4">
                  <c:v>24.6</c:v>
                </c:pt>
                <c:pt idx="5">
                  <c:v>10.9</c:v>
                </c:pt>
                <c:pt idx="6">
                  <c:v>22.8</c:v>
                </c:pt>
                <c:pt idx="7">
                  <c:v>36</c:v>
                </c:pt>
                <c:pt idx="8">
                  <c:v>15.1</c:v>
                </c:pt>
              </c:numCache>
            </c:numRef>
          </c:val>
          <c:extLst>
            <c:ext xmlns:c16="http://schemas.microsoft.com/office/drawing/2014/chart" uri="{C3380CC4-5D6E-409C-BE32-E72D297353CC}">
              <c16:uniqueId val="{00000012-9003-4124-AE95-55F4D680A59C}"/>
            </c:ext>
          </c:extLst>
        </c:ser>
        <c:dLbls>
          <c:showLegendKey val="0"/>
          <c:showVal val="0"/>
          <c:showCatName val="0"/>
          <c:showSerName val="0"/>
          <c:showPercent val="0"/>
          <c:showBubbleSize val="0"/>
        </c:dLbls>
        <c:gapWidth val="219"/>
        <c:overlap val="-27"/>
        <c:axId val="162539496"/>
        <c:axId val="162579728"/>
      </c:barChart>
      <c:catAx>
        <c:axId val="162539496"/>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62579728"/>
        <c:crosses val="autoZero"/>
        <c:auto val="1"/>
        <c:lblAlgn val="ctr"/>
        <c:lblOffset val="100"/>
        <c:noMultiLvlLbl val="0"/>
      </c:catAx>
      <c:valAx>
        <c:axId val="16257972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dirty="0"/>
                  <a:t>Percent of children who consumed </a:t>
                </a:r>
              </a:p>
              <a:p>
                <a:pPr>
                  <a:defRPr/>
                </a:pPr>
                <a:r>
                  <a:rPr lang="en-US" dirty="0"/>
                  <a:t>in past 24 hours</a:t>
                </a:r>
              </a:p>
            </c:rich>
          </c:tx>
          <c:layout>
            <c:manualLayout>
              <c:xMode val="edge"/>
              <c:yMode val="edge"/>
              <c:x val="9.7726789065371751E-3"/>
              <c:y val="4.464451996381813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2539496"/>
        <c:crosses val="autoZero"/>
        <c:crossBetween val="between"/>
      </c:valAx>
      <c:spPr>
        <a:noFill/>
        <a:ln>
          <a:noFill/>
        </a:ln>
        <a:effectLst/>
      </c:spPr>
    </c:plotArea>
    <c:plotVisOnly val="1"/>
    <c:dispBlanksAs val="gap"/>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66037702007062E-2"/>
          <c:y val="3.9532897697214055E-2"/>
          <c:w val="0.90901535941264744"/>
          <c:h val="0.54232146525965119"/>
        </c:manualLayout>
      </c:layout>
      <c:barChart>
        <c:barDir val="col"/>
        <c:grouping val="clustered"/>
        <c:varyColors val="0"/>
        <c:ser>
          <c:idx val="0"/>
          <c:order val="0"/>
          <c:tx>
            <c:strRef>
              <c:f>Sheet1!$B$1</c:f>
              <c:strCache>
                <c:ptCount val="1"/>
                <c:pt idx="0">
                  <c:v>2011</c:v>
                </c:pt>
              </c:strCache>
            </c:strRef>
          </c:tx>
          <c:spPr>
            <a:solidFill>
              <a:schemeClr val="accent6"/>
            </a:solidFill>
            <a:ln>
              <a:noFill/>
            </a:ln>
            <a:effectLst/>
          </c:spPr>
          <c:invertIfNegative val="0"/>
          <c:dLbls>
            <c:dLbl>
              <c:idx val="6"/>
              <c:layout>
                <c:manualLayout>
                  <c:x val="-8.948545861297648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B8-4121-BCCC-D1944323110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Barisal</c:v>
                </c:pt>
                <c:pt idx="1">
                  <c:v>Chittagong</c:v>
                </c:pt>
                <c:pt idx="2">
                  <c:v>Dhaka</c:v>
                </c:pt>
                <c:pt idx="3">
                  <c:v>Khulna</c:v>
                </c:pt>
                <c:pt idx="4">
                  <c:v>Rajshahi</c:v>
                </c:pt>
                <c:pt idx="5">
                  <c:v>Rangpur</c:v>
                </c:pt>
                <c:pt idx="6">
                  <c:v>Sylhet</c:v>
                </c:pt>
                <c:pt idx="7">
                  <c:v>Rural Bangladesh</c:v>
                </c:pt>
              </c:strCache>
            </c:strRef>
          </c:cat>
          <c:val>
            <c:numRef>
              <c:f>Sheet1!$B$2:$B$9</c:f>
              <c:numCache>
                <c:formatCode>General</c:formatCode>
                <c:ptCount val="8"/>
                <c:pt idx="0">
                  <c:v>45.1</c:v>
                </c:pt>
                <c:pt idx="1">
                  <c:v>41.3</c:v>
                </c:pt>
                <c:pt idx="2">
                  <c:v>43.3</c:v>
                </c:pt>
                <c:pt idx="3">
                  <c:v>34.1</c:v>
                </c:pt>
                <c:pt idx="4">
                  <c:v>33.700000000000003</c:v>
                </c:pt>
                <c:pt idx="5">
                  <c:v>42.9</c:v>
                </c:pt>
                <c:pt idx="6">
                  <c:v>49.3</c:v>
                </c:pt>
                <c:pt idx="7">
                  <c:v>41.3</c:v>
                </c:pt>
              </c:numCache>
            </c:numRef>
          </c:val>
          <c:extLst>
            <c:ext xmlns:c16="http://schemas.microsoft.com/office/drawing/2014/chart" uri="{C3380CC4-5D6E-409C-BE32-E72D297353CC}">
              <c16:uniqueId val="{00000000-92B8-4121-BCCC-D1944323110D}"/>
            </c:ext>
          </c:extLst>
        </c:ser>
        <c:ser>
          <c:idx val="1"/>
          <c:order val="1"/>
          <c:tx>
            <c:strRef>
              <c:f>Sheet1!$C$1</c:f>
              <c:strCache>
                <c:ptCount val="1"/>
                <c:pt idx="0">
                  <c:v>2014</c:v>
                </c:pt>
              </c:strCache>
            </c:strRef>
          </c:tx>
          <c:spPr>
            <a:solidFill>
              <a:schemeClr val="accent5"/>
            </a:solidFill>
            <a:ln>
              <a:noFill/>
            </a:ln>
            <a:effectLst/>
          </c:spPr>
          <c:invertIfNegative val="0"/>
          <c:dLbls>
            <c:dLbl>
              <c:idx val="4"/>
              <c:layout>
                <c:manualLayout>
                  <c:x val="8.94854586129753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B8-4121-BCCC-D1944323110D}"/>
                </c:ext>
              </c:extLst>
            </c:dLbl>
            <c:dLbl>
              <c:idx val="6"/>
              <c:layout>
                <c:manualLayout>
                  <c:x val="1.7897091722595078E-2"/>
                  <c:y val="-9.6388635708129594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B8-4121-BCCC-D1944323110D}"/>
                </c:ext>
              </c:extLst>
            </c:dLbl>
            <c:dLbl>
              <c:idx val="7"/>
              <c:layout>
                <c:manualLayout>
                  <c:x val="4.474272930648660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B8-4121-BCCC-D1944323110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Barisal</c:v>
                </c:pt>
                <c:pt idx="1">
                  <c:v>Chittagong</c:v>
                </c:pt>
                <c:pt idx="2">
                  <c:v>Dhaka</c:v>
                </c:pt>
                <c:pt idx="3">
                  <c:v>Khulna</c:v>
                </c:pt>
                <c:pt idx="4">
                  <c:v>Rajshahi</c:v>
                </c:pt>
                <c:pt idx="5">
                  <c:v>Rangpur</c:v>
                </c:pt>
                <c:pt idx="6">
                  <c:v>Sylhet</c:v>
                </c:pt>
                <c:pt idx="7">
                  <c:v>Rural Bangladesh</c:v>
                </c:pt>
              </c:strCache>
            </c:strRef>
          </c:cat>
          <c:val>
            <c:numRef>
              <c:f>Sheet1!$C$2:$C$9</c:f>
              <c:numCache>
                <c:formatCode>General</c:formatCode>
                <c:ptCount val="8"/>
                <c:pt idx="0">
                  <c:v>39.9</c:v>
                </c:pt>
                <c:pt idx="1">
                  <c:v>38</c:v>
                </c:pt>
                <c:pt idx="2">
                  <c:v>33.9</c:v>
                </c:pt>
                <c:pt idx="3">
                  <c:v>28.1</c:v>
                </c:pt>
                <c:pt idx="4">
                  <c:v>31.1</c:v>
                </c:pt>
                <c:pt idx="5">
                  <c:v>36</c:v>
                </c:pt>
                <c:pt idx="6">
                  <c:v>49.6</c:v>
                </c:pt>
                <c:pt idx="7">
                  <c:v>36.1</c:v>
                </c:pt>
              </c:numCache>
            </c:numRef>
          </c:val>
          <c:extLst>
            <c:ext xmlns:c16="http://schemas.microsoft.com/office/drawing/2014/chart" uri="{C3380CC4-5D6E-409C-BE32-E72D297353CC}">
              <c16:uniqueId val="{00000001-92B8-4121-BCCC-D1944323110D}"/>
            </c:ext>
          </c:extLst>
        </c:ser>
        <c:dLbls>
          <c:showLegendKey val="0"/>
          <c:showVal val="0"/>
          <c:showCatName val="0"/>
          <c:showSerName val="0"/>
          <c:showPercent val="0"/>
          <c:showBubbleSize val="0"/>
        </c:dLbls>
        <c:gapWidth val="219"/>
        <c:overlap val="-27"/>
        <c:axId val="125117135"/>
        <c:axId val="164165663"/>
      </c:barChart>
      <c:catAx>
        <c:axId val="125117135"/>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164165663"/>
        <c:crosses val="autoZero"/>
        <c:auto val="1"/>
        <c:lblAlgn val="ctr"/>
        <c:lblOffset val="100"/>
        <c:noMultiLvlLbl val="0"/>
      </c:catAx>
      <c:valAx>
        <c:axId val="164165663"/>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a:t>Percent of children under-5 stunted (&lt;-2 HAZ)</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117135"/>
        <c:crosses val="autoZero"/>
        <c:crossBetween val="between"/>
      </c:valAx>
      <c:spPr>
        <a:noFill/>
        <a:ln>
          <a:noFill/>
        </a:ln>
        <a:effectLst/>
      </c:spPr>
    </c:plotArea>
    <c:legend>
      <c:legendPos val="b"/>
      <c:layout>
        <c:manualLayout>
          <c:xMode val="edge"/>
          <c:yMode val="edge"/>
          <c:x val="0.3719203555931348"/>
          <c:y val="0.7147818351537405"/>
          <c:w val="0.17903174854821"/>
          <c:h val="5.328000309992745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2468743307981"/>
          <c:y val="5.5436339661643193E-2"/>
          <c:w val="0.86704403345968306"/>
          <c:h val="0.76820609763735792"/>
        </c:manualLayout>
      </c:layout>
      <c:barChart>
        <c:barDir val="col"/>
        <c:grouping val="clustered"/>
        <c:varyColors val="0"/>
        <c:ser>
          <c:idx val="0"/>
          <c:order val="0"/>
          <c:tx>
            <c:strRef>
              <c:f>Sheet1!$B$1</c:f>
              <c:strCache>
                <c:ptCount val="1"/>
                <c:pt idx="0">
                  <c:v>% of farmers(ALL CROPS)</c:v>
                </c:pt>
              </c:strCache>
            </c:strRef>
          </c:tx>
          <c:spPr>
            <a:solidFill>
              <a:schemeClr val="accent5">
                <a:lumMod val="75000"/>
              </a:schemeClr>
            </a:solidFill>
            <a:ln>
              <a:noFill/>
            </a:ln>
            <a:effectLst/>
          </c:spPr>
          <c:invertIfNegative val="0"/>
          <c:dPt>
            <c:idx val="5"/>
            <c:invertIfNegative val="0"/>
            <c:bubble3D val="0"/>
            <c:spPr>
              <a:solidFill>
                <a:srgbClr val="C00000"/>
              </a:solidFill>
              <a:ln>
                <a:noFill/>
              </a:ln>
              <a:effectLst/>
            </c:spPr>
            <c:extLst>
              <c:ext xmlns:c16="http://schemas.microsoft.com/office/drawing/2014/chart" uri="{C3380CC4-5D6E-409C-BE32-E72D297353CC}">
                <c16:uniqueId val="{00000001-F55B-4434-8F7C-1674196CB8E9}"/>
              </c:ext>
            </c:extLst>
          </c:dPt>
          <c:dLbls>
            <c:numFmt formatCode="#,##0.0" sourceLinked="0"/>
            <c:spPr>
              <a:noFill/>
              <a:ln>
                <a:noFill/>
              </a:ln>
              <a:effectLst/>
            </c:spPr>
            <c:txPr>
              <a:bodyPr rot="0" spcFirstLastPara="1" vertOverflow="ellipsis" vert="horz" wrap="square" anchor="ctr" anchorCtr="1"/>
              <a:lstStyle/>
              <a:p>
                <a:pPr>
                  <a:defRPr lang="en-US" sz="1800" b="1" i="0" u="none" strike="noStrike" kern="1200" baseline="0">
                    <a:solidFill>
                      <a:schemeClr val="tx1"/>
                    </a:solidFill>
                    <a:latin typeface="+mn-lt"/>
                    <a:ea typeface="+mj-ea"/>
                    <a:cs typeface="+mj-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c:v>
                </c:pt>
                <c:pt idx="1">
                  <c:v>2</c:v>
                </c:pt>
                <c:pt idx="2">
                  <c:v>3</c:v>
                </c:pt>
                <c:pt idx="3">
                  <c:v>4</c:v>
                </c:pt>
                <c:pt idx="4">
                  <c:v>5</c:v>
                </c:pt>
                <c:pt idx="5">
                  <c:v>Only rice</c:v>
                </c:pt>
              </c:strCache>
            </c:strRef>
          </c:cat>
          <c:val>
            <c:numRef>
              <c:f>Sheet1!$B$2:$B$7</c:f>
              <c:numCache>
                <c:formatCode>_(* #,##0.0_);_(* \(#,##0.0\);_(* "-"??_);_(@_)</c:formatCode>
                <c:ptCount val="6"/>
                <c:pt idx="0">
                  <c:v>54.4</c:v>
                </c:pt>
                <c:pt idx="1">
                  <c:v>20.100000000000001</c:v>
                </c:pt>
                <c:pt idx="2">
                  <c:v>12.5</c:v>
                </c:pt>
                <c:pt idx="3">
                  <c:v>5.9</c:v>
                </c:pt>
                <c:pt idx="4" formatCode="General">
                  <c:v>3.9</c:v>
                </c:pt>
                <c:pt idx="5">
                  <c:v>51</c:v>
                </c:pt>
              </c:numCache>
            </c:numRef>
          </c:val>
          <c:extLst>
            <c:ext xmlns:c16="http://schemas.microsoft.com/office/drawing/2014/chart" uri="{C3380CC4-5D6E-409C-BE32-E72D297353CC}">
              <c16:uniqueId val="{00000002-1623-41C9-AC50-44EEA720AA88}"/>
            </c:ext>
          </c:extLst>
        </c:ser>
        <c:dLbls>
          <c:showLegendKey val="0"/>
          <c:showVal val="0"/>
          <c:showCatName val="0"/>
          <c:showSerName val="0"/>
          <c:showPercent val="0"/>
          <c:showBubbleSize val="0"/>
        </c:dLbls>
        <c:gapWidth val="147"/>
        <c:overlap val="-41"/>
        <c:axId val="404866704"/>
        <c:axId val="404867096"/>
      </c:barChart>
      <c:catAx>
        <c:axId val="404866704"/>
        <c:scaling>
          <c:orientation val="minMax"/>
        </c:scaling>
        <c:delete val="0"/>
        <c:axPos val="b"/>
        <c:title>
          <c:tx>
            <c:rich>
              <a:bodyPr rot="0" spcFirstLastPara="1" vertOverflow="ellipsis" vert="horz" wrap="square" anchor="ctr" anchorCtr="1"/>
              <a:lstStyle/>
              <a:p>
                <a:pPr>
                  <a:defRPr lang="en-US" sz="2000" b="1" i="0" u="none" strike="noStrike" kern="1200" baseline="0">
                    <a:solidFill>
                      <a:schemeClr val="tx1"/>
                    </a:solidFill>
                    <a:latin typeface="+mj-lt"/>
                    <a:ea typeface="+mj-ea"/>
                    <a:cs typeface="+mj-cs"/>
                  </a:defRPr>
                </a:pPr>
                <a:r>
                  <a:rPr lang="en-US" dirty="0">
                    <a:solidFill>
                      <a:schemeClr val="tx1"/>
                    </a:solidFill>
                  </a:rPr>
                  <a:t>Number of crops grown in 2011 </a:t>
                </a:r>
              </a:p>
            </c:rich>
          </c:tx>
          <c:layout>
            <c:manualLayout>
              <c:xMode val="edge"/>
              <c:yMode val="edge"/>
              <c:x val="0.35466936990899267"/>
              <c:y val="0.89639372482147162"/>
            </c:manualLayout>
          </c:layout>
          <c:overlay val="0"/>
          <c:spPr>
            <a:noFill/>
            <a:ln>
              <a:noFill/>
            </a:ln>
            <a:effectLst/>
          </c:spPr>
          <c:txPr>
            <a:bodyPr rot="0" spcFirstLastPara="1" vertOverflow="ellipsis" vert="horz" wrap="square" anchor="ctr" anchorCtr="1"/>
            <a:lstStyle/>
            <a:p>
              <a:pPr>
                <a:defRPr lang="en-US" sz="2000" b="1" i="0" u="none" strike="noStrike" kern="1200" baseline="0">
                  <a:solidFill>
                    <a:schemeClr val="tx1"/>
                  </a:solidFill>
                  <a:latin typeface="+mj-lt"/>
                  <a:ea typeface="+mj-ea"/>
                  <a:cs typeface="+mj-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lang="en-US" sz="1600" b="1" i="0" u="none" strike="noStrike" kern="1200" baseline="0">
                <a:solidFill>
                  <a:schemeClr val="tx1"/>
                </a:solidFill>
                <a:latin typeface="+mj-lt"/>
                <a:ea typeface="+mj-ea"/>
                <a:cs typeface="+mj-cs"/>
              </a:defRPr>
            </a:pPr>
            <a:endParaRPr lang="en-US"/>
          </a:p>
        </c:txPr>
        <c:crossAx val="404867096"/>
        <c:crosses val="autoZero"/>
        <c:auto val="1"/>
        <c:lblAlgn val="ctr"/>
        <c:lblOffset val="100"/>
        <c:noMultiLvlLbl val="0"/>
      </c:catAx>
      <c:valAx>
        <c:axId val="404867096"/>
        <c:scaling>
          <c:orientation val="minMax"/>
          <c:max val="6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lang="en-US" sz="1600" b="0" i="0" u="none" strike="noStrike" kern="1200" baseline="0">
                    <a:solidFill>
                      <a:schemeClr val="tx1"/>
                    </a:solidFill>
                    <a:latin typeface="+mn-lt"/>
                    <a:ea typeface="+mj-ea"/>
                    <a:cs typeface="+mj-cs"/>
                  </a:defRPr>
                </a:pPr>
                <a:r>
                  <a:rPr lang="en-US" sz="1600" b="1" dirty="0">
                    <a:solidFill>
                      <a:schemeClr val="tx1"/>
                    </a:solidFill>
                    <a:latin typeface="+mj-lt"/>
                  </a:rPr>
                  <a:t>Percentage of farmers</a:t>
                </a:r>
              </a:p>
            </c:rich>
          </c:tx>
          <c:layout>
            <c:manualLayout>
              <c:xMode val="edge"/>
              <c:yMode val="edge"/>
              <c:x val="8.8207918569917833E-5"/>
              <c:y val="0.22932111840711711"/>
            </c:manualLayout>
          </c:layout>
          <c:overlay val="0"/>
          <c:spPr>
            <a:noFill/>
            <a:ln>
              <a:noFill/>
            </a:ln>
            <a:effectLst/>
          </c:spPr>
          <c:txPr>
            <a:bodyPr rot="-5400000" spcFirstLastPara="1" vertOverflow="ellipsis" vert="horz" wrap="square" anchor="ctr" anchorCtr="1"/>
            <a:lstStyle/>
            <a:p>
              <a:pPr>
                <a:defRPr lang="en-US" sz="1600" b="0" i="0" u="none" strike="noStrike" kern="1200" baseline="0">
                  <a:solidFill>
                    <a:schemeClr val="tx1"/>
                  </a:solidFill>
                  <a:latin typeface="+mn-lt"/>
                  <a:ea typeface="+mj-ea"/>
                  <a:cs typeface="+mj-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lang="en-US" sz="1600" b="1" i="0" u="none" strike="noStrike" kern="1200" baseline="0">
                <a:solidFill>
                  <a:schemeClr val="tx1"/>
                </a:solidFill>
                <a:latin typeface="+mj-lt"/>
                <a:ea typeface="+mj-ea"/>
                <a:cs typeface="+mj-cs"/>
              </a:defRPr>
            </a:pPr>
            <a:endParaRPr lang="en-US"/>
          </a:p>
        </c:txPr>
        <c:crossAx val="4048667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lang="en-US" sz="2000" b="1" kern="1200">
          <a:solidFill>
            <a:srgbClr val="C00000"/>
          </a:solidFill>
          <a:latin typeface="+mj-lt"/>
          <a:ea typeface="+mj-ea"/>
          <a:cs typeface="+mj-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31690569928759"/>
          <c:y val="3.5060634288497858E-2"/>
          <c:w val="0.88041584645669302"/>
          <c:h val="0.79028943020667997"/>
        </c:manualLayout>
      </c:layout>
      <c:barChart>
        <c:barDir val="col"/>
        <c:grouping val="clustered"/>
        <c:varyColors val="0"/>
        <c:ser>
          <c:idx val="0"/>
          <c:order val="0"/>
          <c:tx>
            <c:strRef>
              <c:f>Sheet1!$B$1</c:f>
              <c:strCache>
                <c:ptCount val="1"/>
                <c:pt idx="0">
                  <c:v>All</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Food energy (calorie)</c:v>
                </c:pt>
                <c:pt idx="1">
                  <c:v>Protein</c:v>
                </c:pt>
                <c:pt idx="2">
                  <c:v>Zinc</c:v>
                </c:pt>
                <c:pt idx="3">
                  <c:v>Iron</c:v>
                </c:pt>
              </c:strCache>
            </c:strRef>
          </c:cat>
          <c:val>
            <c:numRef>
              <c:f>Sheet1!$B$2:$B$5</c:f>
              <c:numCache>
                <c:formatCode>General</c:formatCode>
                <c:ptCount val="4"/>
                <c:pt idx="0">
                  <c:v>71</c:v>
                </c:pt>
                <c:pt idx="1">
                  <c:v>57</c:v>
                </c:pt>
                <c:pt idx="2">
                  <c:v>62</c:v>
                </c:pt>
                <c:pt idx="3">
                  <c:v>44</c:v>
                </c:pt>
              </c:numCache>
            </c:numRef>
          </c:val>
          <c:extLst>
            <c:ext xmlns:c16="http://schemas.microsoft.com/office/drawing/2014/chart" uri="{C3380CC4-5D6E-409C-BE32-E72D297353CC}">
              <c16:uniqueId val="{00000000-A19D-4F63-B4A1-11C505E46B2B}"/>
            </c:ext>
          </c:extLst>
        </c:ser>
        <c:ser>
          <c:idx val="1"/>
          <c:order val="1"/>
          <c:tx>
            <c:strRef>
              <c:f>Sheet1!$C$1</c:f>
              <c:strCache>
                <c:ptCount val="1"/>
                <c:pt idx="0">
                  <c:v>Poorest 20%</c:v>
                </c:pt>
              </c:strCache>
            </c:strRef>
          </c:tx>
          <c:spPr>
            <a:solidFill>
              <a:schemeClr val="tx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Food energy (calorie)</c:v>
                </c:pt>
                <c:pt idx="1">
                  <c:v>Protein</c:v>
                </c:pt>
                <c:pt idx="2">
                  <c:v>Zinc</c:v>
                </c:pt>
                <c:pt idx="3">
                  <c:v>Iron</c:v>
                </c:pt>
              </c:strCache>
            </c:strRef>
          </c:cat>
          <c:val>
            <c:numRef>
              <c:f>Sheet1!$C$2:$C$5</c:f>
              <c:numCache>
                <c:formatCode>General</c:formatCode>
                <c:ptCount val="4"/>
                <c:pt idx="0">
                  <c:v>78</c:v>
                </c:pt>
                <c:pt idx="1">
                  <c:v>67</c:v>
                </c:pt>
                <c:pt idx="2">
                  <c:v>70</c:v>
                </c:pt>
                <c:pt idx="3">
                  <c:v>52</c:v>
                </c:pt>
              </c:numCache>
            </c:numRef>
          </c:val>
          <c:extLst>
            <c:ext xmlns:c16="http://schemas.microsoft.com/office/drawing/2014/chart" uri="{C3380CC4-5D6E-409C-BE32-E72D297353CC}">
              <c16:uniqueId val="{00000001-A19D-4F63-B4A1-11C505E46B2B}"/>
            </c:ext>
          </c:extLst>
        </c:ser>
        <c:ser>
          <c:idx val="2"/>
          <c:order val="2"/>
          <c:tx>
            <c:strRef>
              <c:f>Sheet1!$D$1</c:f>
              <c:strCache>
                <c:ptCount val="1"/>
                <c:pt idx="0">
                  <c:v>Richest 20%</c:v>
                </c:pt>
              </c:strCache>
            </c:strRef>
          </c:tx>
          <c:spPr>
            <a:solidFill>
              <a:schemeClr val="tx2">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Food energy (calorie)</c:v>
                </c:pt>
                <c:pt idx="1">
                  <c:v>Protein</c:v>
                </c:pt>
                <c:pt idx="2">
                  <c:v>Zinc</c:v>
                </c:pt>
                <c:pt idx="3">
                  <c:v>Iron</c:v>
                </c:pt>
              </c:strCache>
            </c:strRef>
          </c:cat>
          <c:val>
            <c:numRef>
              <c:f>Sheet1!$D$2:$D$5</c:f>
              <c:numCache>
                <c:formatCode>General</c:formatCode>
                <c:ptCount val="4"/>
                <c:pt idx="0">
                  <c:v>63</c:v>
                </c:pt>
                <c:pt idx="1">
                  <c:v>46</c:v>
                </c:pt>
                <c:pt idx="2">
                  <c:v>52</c:v>
                </c:pt>
                <c:pt idx="3">
                  <c:v>36</c:v>
                </c:pt>
              </c:numCache>
            </c:numRef>
          </c:val>
          <c:extLst>
            <c:ext xmlns:c16="http://schemas.microsoft.com/office/drawing/2014/chart" uri="{C3380CC4-5D6E-409C-BE32-E72D297353CC}">
              <c16:uniqueId val="{00000002-A19D-4F63-B4A1-11C505E46B2B}"/>
            </c:ext>
          </c:extLst>
        </c:ser>
        <c:dLbls>
          <c:showLegendKey val="0"/>
          <c:showVal val="0"/>
          <c:showCatName val="0"/>
          <c:showSerName val="0"/>
          <c:showPercent val="0"/>
          <c:showBubbleSize val="0"/>
        </c:dLbls>
        <c:gapWidth val="219"/>
        <c:overlap val="-27"/>
        <c:axId val="459627944"/>
        <c:axId val="459628336"/>
      </c:barChart>
      <c:catAx>
        <c:axId val="459627944"/>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59628336"/>
        <c:crosses val="autoZero"/>
        <c:auto val="1"/>
        <c:lblAlgn val="ctr"/>
        <c:lblOffset val="100"/>
        <c:noMultiLvlLbl val="0"/>
      </c:catAx>
      <c:valAx>
        <c:axId val="459628336"/>
        <c:scaling>
          <c:orientation val="minMax"/>
          <c:max val="9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baseline="0" dirty="0">
                    <a:solidFill>
                      <a:schemeClr val="tx1"/>
                    </a:solidFill>
                  </a:rPr>
                  <a:t>Percent of total nutrient intake</a:t>
                </a:r>
              </a:p>
            </c:rich>
          </c:tx>
          <c:layout>
            <c:manualLayout>
              <c:xMode val="edge"/>
              <c:yMode val="edge"/>
              <c:x val="3.7085676790401201E-2"/>
              <c:y val="0.1481839624657089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5962794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42444875549978"/>
          <c:y val="3.5914010816902757E-2"/>
          <c:w val="0.73618027818986398"/>
          <c:h val="0.81328113960319526"/>
        </c:manualLayout>
      </c:layout>
      <c:lineChart>
        <c:grouping val="standard"/>
        <c:varyColors val="0"/>
        <c:ser>
          <c:idx val="0"/>
          <c:order val="0"/>
          <c:tx>
            <c:strRef>
              <c:f>Sheet1!$B$1</c:f>
              <c:strCache>
                <c:ptCount val="1"/>
                <c:pt idx="0">
                  <c:v>Calorie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(lowest)</c:v>
                </c:pt>
                <c:pt idx="1">
                  <c:v>2</c:v>
                </c:pt>
                <c:pt idx="2">
                  <c:v>3</c:v>
                </c:pt>
                <c:pt idx="3">
                  <c:v>4</c:v>
                </c:pt>
                <c:pt idx="4">
                  <c:v>5 (highest)</c:v>
                </c:pt>
              </c:strCache>
            </c:strRef>
          </c:cat>
          <c:val>
            <c:numRef>
              <c:f>Sheet1!$B$2:$B$6</c:f>
              <c:numCache>
                <c:formatCode>General</c:formatCode>
                <c:ptCount val="5"/>
                <c:pt idx="0">
                  <c:v>1984</c:v>
                </c:pt>
                <c:pt idx="1">
                  <c:v>2202</c:v>
                </c:pt>
                <c:pt idx="2">
                  <c:v>2275</c:v>
                </c:pt>
                <c:pt idx="3">
                  <c:v>2378</c:v>
                </c:pt>
                <c:pt idx="4">
                  <c:v>2483</c:v>
                </c:pt>
              </c:numCache>
            </c:numRef>
          </c:val>
          <c:smooth val="0"/>
          <c:extLst>
            <c:ext xmlns:c16="http://schemas.microsoft.com/office/drawing/2014/chart" uri="{C3380CC4-5D6E-409C-BE32-E72D297353CC}">
              <c16:uniqueId val="{00000000-E1BB-4B5C-B172-FED955ED9B92}"/>
            </c:ext>
          </c:extLst>
        </c:ser>
        <c:ser>
          <c:idx val="3"/>
          <c:order val="3"/>
          <c:tx>
            <c:strRef>
              <c:f>Sheet1!$E$1</c:f>
              <c:strCache>
                <c:ptCount val="1"/>
                <c:pt idx="0">
                  <c:v>Vitamin 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(lowest)</c:v>
                </c:pt>
                <c:pt idx="1">
                  <c:v>2</c:v>
                </c:pt>
                <c:pt idx="2">
                  <c:v>3</c:v>
                </c:pt>
                <c:pt idx="3">
                  <c:v>4</c:v>
                </c:pt>
                <c:pt idx="4">
                  <c:v>5 (highest)</c:v>
                </c:pt>
              </c:strCache>
            </c:strRef>
          </c:cat>
          <c:val>
            <c:numRef>
              <c:f>Sheet1!$E$2:$E$6</c:f>
              <c:numCache>
                <c:formatCode>General</c:formatCode>
                <c:ptCount val="5"/>
                <c:pt idx="0">
                  <c:v>190</c:v>
                </c:pt>
                <c:pt idx="1">
                  <c:v>197</c:v>
                </c:pt>
                <c:pt idx="2">
                  <c:v>192</c:v>
                </c:pt>
                <c:pt idx="3">
                  <c:v>223</c:v>
                </c:pt>
                <c:pt idx="4">
                  <c:v>251</c:v>
                </c:pt>
              </c:numCache>
            </c:numRef>
          </c:val>
          <c:smooth val="0"/>
          <c:extLst>
            <c:ext xmlns:c16="http://schemas.microsoft.com/office/drawing/2014/chart" uri="{C3380CC4-5D6E-409C-BE32-E72D297353CC}">
              <c16:uniqueId val="{00000001-E1BB-4B5C-B172-FED955ED9B92}"/>
            </c:ext>
          </c:extLst>
        </c:ser>
        <c:dLbls>
          <c:showLegendKey val="0"/>
          <c:showVal val="1"/>
          <c:showCatName val="0"/>
          <c:showSerName val="0"/>
          <c:showPercent val="0"/>
          <c:showBubbleSize val="0"/>
        </c:dLbls>
        <c:marker val="1"/>
        <c:smooth val="0"/>
        <c:axId val="219266720"/>
        <c:axId val="219267112"/>
      </c:lineChart>
      <c:lineChart>
        <c:grouping val="standard"/>
        <c:varyColors val="0"/>
        <c:ser>
          <c:idx val="1"/>
          <c:order val="1"/>
          <c:tx>
            <c:strRef>
              <c:f>Sheet1!$C$1</c:f>
              <c:strCache>
                <c:ptCount val="1"/>
                <c:pt idx="0">
                  <c:v>Protein</c:v>
                </c:pt>
              </c:strCache>
            </c:strRef>
          </c:tx>
          <c:spPr>
            <a:ln w="28575" cap="rnd">
              <a:solidFill>
                <a:schemeClr val="accent2"/>
              </a:solidFill>
              <a:round/>
            </a:ln>
            <a:effectLst>
              <a:glow rad="12700">
                <a:schemeClr val="accent1">
                  <a:alpha val="40000"/>
                </a:schemeClr>
              </a:glow>
            </a:effectLst>
          </c:spPr>
          <c:marker>
            <c:symbol val="circle"/>
            <c:size val="5"/>
            <c:spPr>
              <a:solidFill>
                <a:schemeClr val="accent2"/>
              </a:solidFill>
              <a:ln w="9525">
                <a:solidFill>
                  <a:schemeClr val="accent2"/>
                </a:solidFill>
              </a:ln>
              <a:effectLst>
                <a:glow rad="12700">
                  <a:schemeClr val="accent1">
                    <a:alpha val="40000"/>
                  </a:schemeClr>
                </a:glow>
              </a:effectLst>
            </c:spPr>
          </c:marker>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(lowest)</c:v>
                </c:pt>
                <c:pt idx="1">
                  <c:v>2</c:v>
                </c:pt>
                <c:pt idx="2">
                  <c:v>3</c:v>
                </c:pt>
                <c:pt idx="3">
                  <c:v>4</c:v>
                </c:pt>
                <c:pt idx="4">
                  <c:v>5 (highest)</c:v>
                </c:pt>
              </c:strCache>
            </c:strRef>
          </c:cat>
          <c:val>
            <c:numRef>
              <c:f>Sheet1!$C$2:$C$6</c:f>
              <c:numCache>
                <c:formatCode>General</c:formatCode>
                <c:ptCount val="5"/>
                <c:pt idx="0">
                  <c:v>45</c:v>
                </c:pt>
                <c:pt idx="1">
                  <c:v>51.9</c:v>
                </c:pt>
                <c:pt idx="2">
                  <c:v>55.5</c:v>
                </c:pt>
                <c:pt idx="3">
                  <c:v>55.5</c:v>
                </c:pt>
                <c:pt idx="4">
                  <c:v>65.900000000000006</c:v>
                </c:pt>
              </c:numCache>
            </c:numRef>
          </c:val>
          <c:smooth val="0"/>
          <c:extLst>
            <c:ext xmlns:c16="http://schemas.microsoft.com/office/drawing/2014/chart" uri="{C3380CC4-5D6E-409C-BE32-E72D297353CC}">
              <c16:uniqueId val="{00000002-E1BB-4B5C-B172-FED955ED9B92}"/>
            </c:ext>
          </c:extLst>
        </c:ser>
        <c:ser>
          <c:idx val="2"/>
          <c:order val="2"/>
          <c:tx>
            <c:strRef>
              <c:f>Sheet1!$D$1</c:f>
              <c:strCache>
                <c:ptCount val="1"/>
                <c:pt idx="0">
                  <c:v>Iron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(lowest)</c:v>
                </c:pt>
                <c:pt idx="1">
                  <c:v>2</c:v>
                </c:pt>
                <c:pt idx="2">
                  <c:v>3</c:v>
                </c:pt>
                <c:pt idx="3">
                  <c:v>4</c:v>
                </c:pt>
                <c:pt idx="4">
                  <c:v>5 (highest)</c:v>
                </c:pt>
              </c:strCache>
            </c:strRef>
          </c:cat>
          <c:val>
            <c:numRef>
              <c:f>Sheet1!$D$2:$D$6</c:f>
              <c:numCache>
                <c:formatCode>General</c:formatCode>
                <c:ptCount val="5"/>
                <c:pt idx="0">
                  <c:v>8.1</c:v>
                </c:pt>
                <c:pt idx="1">
                  <c:v>9.5</c:v>
                </c:pt>
                <c:pt idx="2">
                  <c:v>10.1</c:v>
                </c:pt>
                <c:pt idx="3">
                  <c:v>10.8</c:v>
                </c:pt>
                <c:pt idx="4">
                  <c:v>11.6</c:v>
                </c:pt>
              </c:numCache>
            </c:numRef>
          </c:val>
          <c:smooth val="0"/>
          <c:extLst>
            <c:ext xmlns:c16="http://schemas.microsoft.com/office/drawing/2014/chart" uri="{C3380CC4-5D6E-409C-BE32-E72D297353CC}">
              <c16:uniqueId val="{00000003-E1BB-4B5C-B172-FED955ED9B92}"/>
            </c:ext>
          </c:extLst>
        </c:ser>
        <c:ser>
          <c:idx val="4"/>
          <c:order val="4"/>
          <c:tx>
            <c:strRef>
              <c:f>Sheet1!$F$1</c:f>
              <c:strCache>
                <c:ptCount val="1"/>
                <c:pt idx="0">
                  <c:v>Zinc</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(lowest)</c:v>
                </c:pt>
                <c:pt idx="1">
                  <c:v>2</c:v>
                </c:pt>
                <c:pt idx="2">
                  <c:v>3</c:v>
                </c:pt>
                <c:pt idx="3">
                  <c:v>4</c:v>
                </c:pt>
                <c:pt idx="4">
                  <c:v>5 (highest)</c:v>
                </c:pt>
              </c:strCache>
            </c:strRef>
          </c:cat>
          <c:val>
            <c:numRef>
              <c:f>Sheet1!$F$2:$F$6</c:f>
              <c:numCache>
                <c:formatCode>General</c:formatCode>
                <c:ptCount val="5"/>
                <c:pt idx="0">
                  <c:v>5.9</c:v>
                </c:pt>
                <c:pt idx="1">
                  <c:v>6.7</c:v>
                </c:pt>
                <c:pt idx="2">
                  <c:v>7.1</c:v>
                </c:pt>
                <c:pt idx="3">
                  <c:v>7.6</c:v>
                </c:pt>
                <c:pt idx="4">
                  <c:v>8.1999999999999993</c:v>
                </c:pt>
              </c:numCache>
            </c:numRef>
          </c:val>
          <c:smooth val="0"/>
          <c:extLst>
            <c:ext xmlns:c16="http://schemas.microsoft.com/office/drawing/2014/chart" uri="{C3380CC4-5D6E-409C-BE32-E72D297353CC}">
              <c16:uniqueId val="{00000004-E1BB-4B5C-B172-FED955ED9B92}"/>
            </c:ext>
          </c:extLst>
        </c:ser>
        <c:dLbls>
          <c:showLegendKey val="0"/>
          <c:showVal val="1"/>
          <c:showCatName val="0"/>
          <c:showSerName val="0"/>
          <c:showPercent val="0"/>
          <c:showBubbleSize val="0"/>
        </c:dLbls>
        <c:marker val="1"/>
        <c:smooth val="0"/>
        <c:axId val="219267896"/>
        <c:axId val="219267504"/>
      </c:lineChart>
      <c:catAx>
        <c:axId val="21926672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9267112"/>
        <c:crosses val="autoZero"/>
        <c:auto val="1"/>
        <c:lblAlgn val="ctr"/>
        <c:lblOffset val="100"/>
        <c:noMultiLvlLbl val="0"/>
      </c:catAx>
      <c:valAx>
        <c:axId val="219267112"/>
        <c:scaling>
          <c:orientation val="minMax"/>
          <c:max val="2500"/>
          <c:min val="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Calorie intakes (kcal/person/day)</a:t>
                </a:r>
              </a:p>
              <a:p>
                <a:pPr>
                  <a:defRPr/>
                </a:pPr>
                <a:r>
                  <a:rPr lang="en-US"/>
                  <a:t>Vitamin A intakes (micrograms/person/day)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9266720"/>
        <c:crosses val="autoZero"/>
        <c:crossBetween val="between"/>
        <c:majorUnit val="300"/>
      </c:valAx>
      <c:valAx>
        <c:axId val="219267504"/>
        <c:scaling>
          <c:orientation val="minMax"/>
          <c:min val="-10"/>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Protein intakes (grams/person/day)</a:t>
                </a:r>
              </a:p>
              <a:p>
                <a:pPr>
                  <a:defRPr/>
                </a:pPr>
                <a:r>
                  <a:rPr lang="en-US"/>
                  <a:t>Iron intakes (milligrams/person/day)</a:t>
                </a:r>
              </a:p>
              <a:p>
                <a:pPr>
                  <a:defRPr/>
                </a:pPr>
                <a:r>
                  <a:rPr lang="en-US"/>
                  <a:t>Zinc intakes (milligrams/person/day))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9267896"/>
        <c:crosses val="max"/>
        <c:crossBetween val="between"/>
        <c:majorUnit val="10"/>
      </c:valAx>
      <c:catAx>
        <c:axId val="219267896"/>
        <c:scaling>
          <c:orientation val="minMax"/>
        </c:scaling>
        <c:delete val="1"/>
        <c:axPos val="t"/>
        <c:numFmt formatCode="General" sourceLinked="1"/>
        <c:majorTickMark val="out"/>
        <c:minorTickMark val="none"/>
        <c:tickLblPos val="nextTo"/>
        <c:crossAx val="219267504"/>
        <c:crosses val="max"/>
        <c:auto val="1"/>
        <c:lblAlgn val="ctr"/>
        <c:lblOffset val="100"/>
        <c:noMultiLvlLbl val="0"/>
      </c:catAx>
      <c:spPr>
        <a:noFill/>
        <a:ln>
          <a:noFill/>
        </a:ln>
        <a:effectLst/>
      </c:spPr>
    </c:plotArea>
    <c:legend>
      <c:legendPos val="r"/>
      <c:layout>
        <c:manualLayout>
          <c:xMode val="edge"/>
          <c:yMode val="edge"/>
          <c:x val="0.18055536536193847"/>
          <c:y val="0.92905561217893795"/>
          <c:w val="0.63748006136914037"/>
          <c:h val="4.471268377680614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1st Quintile
(Poorest)</c:v>
                </c:pt>
                <c:pt idx="1">
                  <c:v>2nd Quintile</c:v>
                </c:pt>
                <c:pt idx="2">
                  <c:v>3rd Quintile</c:v>
                </c:pt>
                <c:pt idx="3">
                  <c:v>4th Quintile</c:v>
                </c:pt>
                <c:pt idx="4">
                  <c:v>5th Quintile
(Richest)</c:v>
                </c:pt>
                <c:pt idx="5">
                  <c:v>All</c:v>
                </c:pt>
              </c:strCache>
            </c:strRef>
          </c:cat>
          <c:val>
            <c:numRef>
              <c:f>Sheet1!$B$2:$B$7</c:f>
              <c:numCache>
                <c:formatCode>General</c:formatCode>
                <c:ptCount val="6"/>
                <c:pt idx="0">
                  <c:v>48.9</c:v>
                </c:pt>
                <c:pt idx="1">
                  <c:v>38.799999999999997</c:v>
                </c:pt>
                <c:pt idx="2">
                  <c:v>37.1</c:v>
                </c:pt>
                <c:pt idx="3">
                  <c:v>35.200000000000003</c:v>
                </c:pt>
                <c:pt idx="4">
                  <c:v>27.7</c:v>
                </c:pt>
                <c:pt idx="5">
                  <c:v>37.700000000000003</c:v>
                </c:pt>
              </c:numCache>
            </c:numRef>
          </c:val>
          <c:extLst>
            <c:ext xmlns:c16="http://schemas.microsoft.com/office/drawing/2014/chart" uri="{C3380CC4-5D6E-409C-BE32-E72D297353CC}">
              <c16:uniqueId val="{00000000-F840-48DE-8430-94770D90085C}"/>
            </c:ext>
          </c:extLst>
        </c:ser>
        <c:dLbls>
          <c:showLegendKey val="0"/>
          <c:showVal val="0"/>
          <c:showCatName val="0"/>
          <c:showSerName val="0"/>
          <c:showPercent val="0"/>
          <c:showBubbleSize val="0"/>
        </c:dLbls>
        <c:gapWidth val="219"/>
        <c:overlap val="-27"/>
        <c:axId val="125123375"/>
        <c:axId val="200773487"/>
      </c:barChart>
      <c:catAx>
        <c:axId val="125123375"/>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0773487"/>
        <c:crosses val="autoZero"/>
        <c:auto val="1"/>
        <c:lblAlgn val="ctr"/>
        <c:lblOffset val="100"/>
        <c:noMultiLvlLbl val="0"/>
      </c:catAx>
      <c:valAx>
        <c:axId val="20077348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600" b="1" dirty="0">
                    <a:solidFill>
                      <a:schemeClr val="tx1"/>
                    </a:solidFill>
                  </a:rPr>
                  <a:t>Prevalence of stunting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51233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rPr>
              <a:t>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048907372984339"/>
          <c:y val="7.8444866620106857E-2"/>
          <c:w val="0.83491974732901653"/>
          <c:h val="0.69838155458582796"/>
        </c:manualLayout>
      </c:layout>
      <c:barChart>
        <c:barDir val="col"/>
        <c:grouping val="clustered"/>
        <c:varyColors val="0"/>
        <c:ser>
          <c:idx val="0"/>
          <c:order val="0"/>
          <c:tx>
            <c:strRef>
              <c:f>Sheet1!$B$1</c:f>
              <c:strCache>
                <c:ptCount val="1"/>
                <c:pt idx="0">
                  <c:v>Empowered woment</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Dhaka</c:v>
                </c:pt>
                <c:pt idx="1">
                  <c:v>Barisal</c:v>
                </c:pt>
                <c:pt idx="2">
                  <c:v>Rangpur</c:v>
                </c:pt>
                <c:pt idx="3">
                  <c:v>Khulna</c:v>
                </c:pt>
                <c:pt idx="4">
                  <c:v>Rajshahi</c:v>
                </c:pt>
                <c:pt idx="5">
                  <c:v>Chittagong</c:v>
                </c:pt>
                <c:pt idx="6">
                  <c:v>Sylhet</c:v>
                </c:pt>
              </c:strCache>
            </c:strRef>
          </c:cat>
          <c:val>
            <c:numRef>
              <c:f>Sheet1!$B$2:$B$8</c:f>
              <c:numCache>
                <c:formatCode>General</c:formatCode>
                <c:ptCount val="7"/>
                <c:pt idx="0">
                  <c:v>61.3</c:v>
                </c:pt>
                <c:pt idx="1">
                  <c:v>47.2</c:v>
                </c:pt>
                <c:pt idx="2">
                  <c:v>46.8</c:v>
                </c:pt>
                <c:pt idx="3">
                  <c:v>42.3</c:v>
                </c:pt>
                <c:pt idx="4">
                  <c:v>41.7</c:v>
                </c:pt>
                <c:pt idx="5">
                  <c:v>38.299999999999997</c:v>
                </c:pt>
                <c:pt idx="6">
                  <c:v>23.2</c:v>
                </c:pt>
              </c:numCache>
            </c:numRef>
          </c:val>
          <c:extLst>
            <c:ext xmlns:c16="http://schemas.microsoft.com/office/drawing/2014/chart" uri="{C3380CC4-5D6E-409C-BE32-E72D297353CC}">
              <c16:uniqueId val="{00000000-BBCC-4E06-AD51-2D3DB647D883}"/>
            </c:ext>
          </c:extLst>
        </c:ser>
        <c:dLbls>
          <c:showLegendKey val="0"/>
          <c:showVal val="0"/>
          <c:showCatName val="0"/>
          <c:showSerName val="0"/>
          <c:showPercent val="0"/>
          <c:showBubbleSize val="0"/>
        </c:dLbls>
        <c:gapWidth val="219"/>
        <c:overlap val="-27"/>
        <c:axId val="278317280"/>
        <c:axId val="278317672"/>
      </c:barChart>
      <c:catAx>
        <c:axId val="278317280"/>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78317672"/>
        <c:crosses val="autoZero"/>
        <c:auto val="1"/>
        <c:lblAlgn val="ctr"/>
        <c:lblOffset val="100"/>
        <c:noMultiLvlLbl val="0"/>
      </c:catAx>
      <c:valAx>
        <c:axId val="27831767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Women’s empowerment (WEAI) headcount (%)</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78317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rPr>
              <a:t>Age at child birth and </a:t>
            </a:r>
          </a:p>
          <a:p>
            <a:pPr>
              <a:defRPr sz="2000" b="1">
                <a:solidFill>
                  <a:schemeClr val="tx1"/>
                </a:solidFill>
              </a:defRPr>
            </a:pPr>
            <a:r>
              <a:rPr lang="en-US" sz="2000" b="1" dirty="0">
                <a:solidFill>
                  <a:schemeClr val="tx1"/>
                </a:solidFill>
              </a:rPr>
              <a:t>rate of stunting </a:t>
            </a:r>
          </a:p>
        </c:rich>
      </c:tx>
      <c:layout>
        <c:manualLayout>
          <c:xMode val="edge"/>
          <c:yMode val="edge"/>
          <c:x val="0.25150586192122548"/>
          <c:y val="0"/>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87869477456176"/>
          <c:y val="0.11480522685126876"/>
          <c:w val="0.83408047912642835"/>
          <c:h val="0.6620212972301579"/>
        </c:manualLayout>
      </c:layout>
      <c:barChart>
        <c:barDir val="col"/>
        <c:grouping val="clustered"/>
        <c:varyColors val="0"/>
        <c:ser>
          <c:idx val="0"/>
          <c:order val="0"/>
          <c:tx>
            <c:strRef>
              <c:f>Sheet1!$B$1</c:f>
              <c:strCache>
                <c:ptCount val="1"/>
                <c:pt idx="0">
                  <c:v>Stunted (%) </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&lt;15</c:v>
                </c:pt>
                <c:pt idx="1">
                  <c:v>15-16</c:v>
                </c:pt>
                <c:pt idx="2">
                  <c:v>17-18</c:v>
                </c:pt>
                <c:pt idx="3">
                  <c:v>19-20</c:v>
                </c:pt>
              </c:strCache>
            </c:strRef>
          </c:cat>
          <c:val>
            <c:numRef>
              <c:f>Sheet1!$B$2:$B$5</c:f>
              <c:numCache>
                <c:formatCode>General</c:formatCode>
                <c:ptCount val="4"/>
                <c:pt idx="0">
                  <c:v>58.33</c:v>
                </c:pt>
                <c:pt idx="1">
                  <c:v>40.75</c:v>
                </c:pt>
                <c:pt idx="2">
                  <c:v>39.840000000000003</c:v>
                </c:pt>
                <c:pt idx="3">
                  <c:v>34.18</c:v>
                </c:pt>
              </c:numCache>
            </c:numRef>
          </c:val>
          <c:extLst>
            <c:ext xmlns:c16="http://schemas.microsoft.com/office/drawing/2014/chart" uri="{C3380CC4-5D6E-409C-BE32-E72D297353CC}">
              <c16:uniqueId val="{00000000-1ABD-492F-BF1B-0521E0140DE3}"/>
            </c:ext>
          </c:extLst>
        </c:ser>
        <c:dLbls>
          <c:showLegendKey val="0"/>
          <c:showVal val="0"/>
          <c:showCatName val="0"/>
          <c:showSerName val="0"/>
          <c:showPercent val="0"/>
          <c:showBubbleSize val="0"/>
        </c:dLbls>
        <c:gapWidth val="219"/>
        <c:overlap val="-27"/>
        <c:axId val="237135248"/>
        <c:axId val="162425376"/>
      </c:barChart>
      <c:catAx>
        <c:axId val="237135248"/>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0" dirty="0">
                    <a:solidFill>
                      <a:schemeClr val="tx1"/>
                    </a:solidFill>
                  </a:rPr>
                  <a:t>Age groups</a:t>
                </a:r>
                <a:r>
                  <a:rPr lang="en-US" sz="1800" b="0" baseline="0" dirty="0">
                    <a:solidFill>
                      <a:schemeClr val="tx1"/>
                    </a:solidFill>
                  </a:rPr>
                  <a:t> (years)</a:t>
                </a:r>
                <a:endParaRPr lang="en-US" sz="1800" b="0" dirty="0">
                  <a:solidFill>
                    <a:schemeClr val="tx1"/>
                  </a:solidFill>
                </a:endParaRPr>
              </a:p>
            </c:rich>
          </c:tx>
          <c:layout>
            <c:manualLayout>
              <c:xMode val="edge"/>
              <c:yMode val="edge"/>
              <c:x val="0.3770334577430744"/>
              <c:y val="0.8813780550126177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2425376"/>
        <c:crosses val="autoZero"/>
        <c:auto val="1"/>
        <c:lblAlgn val="ctr"/>
        <c:lblOffset val="100"/>
        <c:noMultiLvlLbl val="0"/>
      </c:catAx>
      <c:valAx>
        <c:axId val="162425376"/>
        <c:scaling>
          <c:orientation val="minMax"/>
          <c:max val="6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Stunting</a:t>
                </a:r>
                <a:r>
                  <a:rPr lang="en-US" sz="1400" baseline="0" dirty="0">
                    <a:solidFill>
                      <a:schemeClr val="tx1"/>
                    </a:solidFill>
                  </a:rPr>
                  <a:t> prevalence (%)</a:t>
                </a:r>
                <a:endParaRPr lang="en-US" sz="1400" dirty="0">
                  <a:solidFill>
                    <a:schemeClr val="tx1"/>
                  </a:solidFill>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7135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94343-F185-43FC-8C86-50BFE2D6C29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E0131FE1-46E7-4F4F-AFD3-A1C73EE84B21}">
      <dgm:prSet phldrT="[Text]"/>
      <dgm:spPr/>
      <dgm:t>
        <a:bodyPr/>
        <a:lstStyle/>
        <a:p>
          <a:r>
            <a:rPr lang="en-US" dirty="0"/>
            <a:t>Availability of food</a:t>
          </a:r>
        </a:p>
      </dgm:t>
    </dgm:pt>
    <dgm:pt modelId="{99A8B3A6-781B-451F-BAA9-C034564691A7}" type="parTrans" cxnId="{A6A97D13-9151-46E0-860A-1D05B4C402AE}">
      <dgm:prSet/>
      <dgm:spPr/>
      <dgm:t>
        <a:bodyPr/>
        <a:lstStyle/>
        <a:p>
          <a:endParaRPr lang="en-US"/>
        </a:p>
      </dgm:t>
    </dgm:pt>
    <dgm:pt modelId="{DC6144DC-30FE-4CAF-B102-6AA4BA574B71}" type="sibTrans" cxnId="{A6A97D13-9151-46E0-860A-1D05B4C402AE}">
      <dgm:prSet/>
      <dgm:spPr/>
      <dgm:t>
        <a:bodyPr/>
        <a:lstStyle/>
        <a:p>
          <a:endParaRPr lang="en-US"/>
        </a:p>
      </dgm:t>
    </dgm:pt>
    <dgm:pt modelId="{C56295D2-B4D5-46FD-B0DB-13F286A71EAA}">
      <dgm:prSet phldrT="[Text]"/>
      <dgm:spPr/>
      <dgm:t>
        <a:bodyPr/>
        <a:lstStyle/>
        <a:p>
          <a:r>
            <a:rPr lang="en-US" dirty="0"/>
            <a:t>Access to food</a:t>
          </a:r>
        </a:p>
      </dgm:t>
    </dgm:pt>
    <dgm:pt modelId="{A4DDFE7F-7E0D-4F0D-9887-B84E6B8D6337}" type="parTrans" cxnId="{07DF3B51-8F0E-4C2B-8575-85724AD5EC96}">
      <dgm:prSet/>
      <dgm:spPr/>
      <dgm:t>
        <a:bodyPr/>
        <a:lstStyle/>
        <a:p>
          <a:endParaRPr lang="en-US"/>
        </a:p>
      </dgm:t>
    </dgm:pt>
    <dgm:pt modelId="{1DB160A6-0310-4FA1-BB32-551FC3730AE2}" type="sibTrans" cxnId="{07DF3B51-8F0E-4C2B-8575-85724AD5EC96}">
      <dgm:prSet/>
      <dgm:spPr/>
      <dgm:t>
        <a:bodyPr/>
        <a:lstStyle/>
        <a:p>
          <a:endParaRPr lang="en-US"/>
        </a:p>
      </dgm:t>
    </dgm:pt>
    <dgm:pt modelId="{4A1B8433-451C-42DD-995C-81A4D3722658}">
      <dgm:prSet phldrT="[Text]"/>
      <dgm:spPr/>
      <dgm:t>
        <a:bodyPr/>
        <a:lstStyle/>
        <a:p>
          <a:r>
            <a:rPr lang="en-US" dirty="0"/>
            <a:t>Maternal &amp; Child Care Practices</a:t>
          </a:r>
        </a:p>
      </dgm:t>
    </dgm:pt>
    <dgm:pt modelId="{9A3716EF-9C94-4D2E-9B67-367830439D6C}" type="parTrans" cxnId="{8BB3FCA7-B825-44C2-A4B9-384D5DAD3B39}">
      <dgm:prSet/>
      <dgm:spPr/>
      <dgm:t>
        <a:bodyPr/>
        <a:lstStyle/>
        <a:p>
          <a:endParaRPr lang="en-US"/>
        </a:p>
      </dgm:t>
    </dgm:pt>
    <dgm:pt modelId="{35CD118E-6815-43B7-94DA-CEB341B6C0B7}" type="sibTrans" cxnId="{8BB3FCA7-B825-44C2-A4B9-384D5DAD3B39}">
      <dgm:prSet/>
      <dgm:spPr/>
      <dgm:t>
        <a:bodyPr/>
        <a:lstStyle/>
        <a:p>
          <a:endParaRPr lang="en-US"/>
        </a:p>
      </dgm:t>
    </dgm:pt>
    <dgm:pt modelId="{0C4D7CA3-C9EA-4A5A-BADA-3E331BEEC4B4}">
      <dgm:prSet phldrT="[Text]"/>
      <dgm:spPr/>
      <dgm:t>
        <a:bodyPr/>
        <a:lstStyle/>
        <a:p>
          <a:r>
            <a:rPr lang="en-US" dirty="0"/>
            <a:t>Water, Sanitation &amp; Health Services</a:t>
          </a:r>
        </a:p>
      </dgm:t>
    </dgm:pt>
    <dgm:pt modelId="{80E26D96-CF42-4A38-9B3A-A5F460240D40}" type="parTrans" cxnId="{2D65FFE4-8909-4422-814B-6468F585B689}">
      <dgm:prSet/>
      <dgm:spPr/>
      <dgm:t>
        <a:bodyPr/>
        <a:lstStyle/>
        <a:p>
          <a:endParaRPr lang="en-US"/>
        </a:p>
      </dgm:t>
    </dgm:pt>
    <dgm:pt modelId="{DD7A5836-F4EC-44FC-8E33-63E000CB68CC}" type="sibTrans" cxnId="{2D65FFE4-8909-4422-814B-6468F585B689}">
      <dgm:prSet/>
      <dgm:spPr/>
      <dgm:t>
        <a:bodyPr/>
        <a:lstStyle/>
        <a:p>
          <a:endParaRPr lang="en-US"/>
        </a:p>
      </dgm:t>
    </dgm:pt>
    <dgm:pt modelId="{6ED0F4A6-1DD1-4BB2-8614-4A33F45B5DDB}" type="pres">
      <dgm:prSet presAssocID="{8F494343-F185-43FC-8C86-50BFE2D6C292}" presName="Name0" presStyleCnt="0">
        <dgm:presLayoutVars>
          <dgm:dir/>
          <dgm:resizeHandles val="exact"/>
        </dgm:presLayoutVars>
      </dgm:prSet>
      <dgm:spPr/>
    </dgm:pt>
    <dgm:pt modelId="{B6BFA35F-2613-4A7E-AA5B-322B80C7EAE2}" type="pres">
      <dgm:prSet presAssocID="{E0131FE1-46E7-4F4F-AFD3-A1C73EE84B21}" presName="Name5" presStyleLbl="vennNode1" presStyleIdx="0" presStyleCnt="4">
        <dgm:presLayoutVars>
          <dgm:bulletEnabled val="1"/>
        </dgm:presLayoutVars>
      </dgm:prSet>
      <dgm:spPr/>
    </dgm:pt>
    <dgm:pt modelId="{A2E8BC4D-3555-436D-BE48-913AE3B77557}" type="pres">
      <dgm:prSet presAssocID="{DC6144DC-30FE-4CAF-B102-6AA4BA574B71}" presName="space" presStyleCnt="0"/>
      <dgm:spPr/>
    </dgm:pt>
    <dgm:pt modelId="{E6E1F5A5-61EA-4578-91E6-3158029F8FAD}" type="pres">
      <dgm:prSet presAssocID="{C56295D2-B4D5-46FD-B0DB-13F286A71EAA}" presName="Name5" presStyleLbl="vennNode1" presStyleIdx="1" presStyleCnt="4">
        <dgm:presLayoutVars>
          <dgm:bulletEnabled val="1"/>
        </dgm:presLayoutVars>
      </dgm:prSet>
      <dgm:spPr/>
    </dgm:pt>
    <dgm:pt modelId="{B5D61FCE-9BBF-413A-843D-C9B67533C2A1}" type="pres">
      <dgm:prSet presAssocID="{1DB160A6-0310-4FA1-BB32-551FC3730AE2}" presName="space" presStyleCnt="0"/>
      <dgm:spPr/>
    </dgm:pt>
    <dgm:pt modelId="{751B6EE9-9DA2-4940-8794-3890552DBC63}" type="pres">
      <dgm:prSet presAssocID="{4A1B8433-451C-42DD-995C-81A4D3722658}" presName="Name5" presStyleLbl="vennNode1" presStyleIdx="2" presStyleCnt="4">
        <dgm:presLayoutVars>
          <dgm:bulletEnabled val="1"/>
        </dgm:presLayoutVars>
      </dgm:prSet>
      <dgm:spPr/>
    </dgm:pt>
    <dgm:pt modelId="{B45A0A7A-8B1D-48FE-9F27-DF376E173767}" type="pres">
      <dgm:prSet presAssocID="{35CD118E-6815-43B7-94DA-CEB341B6C0B7}" presName="space" presStyleCnt="0"/>
      <dgm:spPr/>
    </dgm:pt>
    <dgm:pt modelId="{1341888F-D067-4FE0-B672-7EC4827EEC82}" type="pres">
      <dgm:prSet presAssocID="{0C4D7CA3-C9EA-4A5A-BADA-3E331BEEC4B4}" presName="Name5" presStyleLbl="vennNode1" presStyleIdx="3" presStyleCnt="4" custLinFactNeighborX="2658">
        <dgm:presLayoutVars>
          <dgm:bulletEnabled val="1"/>
        </dgm:presLayoutVars>
      </dgm:prSet>
      <dgm:spPr/>
    </dgm:pt>
  </dgm:ptLst>
  <dgm:cxnLst>
    <dgm:cxn modelId="{505B3D01-F149-47A6-B22B-DF8C7D594C4B}" type="presOf" srcId="{C56295D2-B4D5-46FD-B0DB-13F286A71EAA}" destId="{E6E1F5A5-61EA-4578-91E6-3158029F8FAD}" srcOrd="0" destOrd="0" presId="urn:microsoft.com/office/officeart/2005/8/layout/venn3"/>
    <dgm:cxn modelId="{5EF7080A-918D-4428-BA29-C0E39B1C92EE}" type="presOf" srcId="{0C4D7CA3-C9EA-4A5A-BADA-3E331BEEC4B4}" destId="{1341888F-D067-4FE0-B672-7EC4827EEC82}" srcOrd="0" destOrd="0" presId="urn:microsoft.com/office/officeart/2005/8/layout/venn3"/>
    <dgm:cxn modelId="{A6A97D13-9151-46E0-860A-1D05B4C402AE}" srcId="{8F494343-F185-43FC-8C86-50BFE2D6C292}" destId="{E0131FE1-46E7-4F4F-AFD3-A1C73EE84B21}" srcOrd="0" destOrd="0" parTransId="{99A8B3A6-781B-451F-BAA9-C034564691A7}" sibTransId="{DC6144DC-30FE-4CAF-B102-6AA4BA574B71}"/>
    <dgm:cxn modelId="{75D5F42A-DC84-4A51-B065-D93D1896D4BB}" type="presOf" srcId="{4A1B8433-451C-42DD-995C-81A4D3722658}" destId="{751B6EE9-9DA2-4940-8794-3890552DBC63}" srcOrd="0" destOrd="0" presId="urn:microsoft.com/office/officeart/2005/8/layout/venn3"/>
    <dgm:cxn modelId="{4933282B-D495-4D1A-B2B7-4C1FDCCAEB45}" type="presOf" srcId="{8F494343-F185-43FC-8C86-50BFE2D6C292}" destId="{6ED0F4A6-1DD1-4BB2-8614-4A33F45B5DDB}" srcOrd="0" destOrd="0" presId="urn:microsoft.com/office/officeart/2005/8/layout/venn3"/>
    <dgm:cxn modelId="{07DF3B51-8F0E-4C2B-8575-85724AD5EC96}" srcId="{8F494343-F185-43FC-8C86-50BFE2D6C292}" destId="{C56295D2-B4D5-46FD-B0DB-13F286A71EAA}" srcOrd="1" destOrd="0" parTransId="{A4DDFE7F-7E0D-4F0D-9887-B84E6B8D6337}" sibTransId="{1DB160A6-0310-4FA1-BB32-551FC3730AE2}"/>
    <dgm:cxn modelId="{8BB3FCA7-B825-44C2-A4B9-384D5DAD3B39}" srcId="{8F494343-F185-43FC-8C86-50BFE2D6C292}" destId="{4A1B8433-451C-42DD-995C-81A4D3722658}" srcOrd="2" destOrd="0" parTransId="{9A3716EF-9C94-4D2E-9B67-367830439D6C}" sibTransId="{35CD118E-6815-43B7-94DA-CEB341B6C0B7}"/>
    <dgm:cxn modelId="{6FF3C3D1-C563-4A97-A23C-143AD076C39F}" type="presOf" srcId="{E0131FE1-46E7-4F4F-AFD3-A1C73EE84B21}" destId="{B6BFA35F-2613-4A7E-AA5B-322B80C7EAE2}" srcOrd="0" destOrd="0" presId="urn:microsoft.com/office/officeart/2005/8/layout/venn3"/>
    <dgm:cxn modelId="{2D65FFE4-8909-4422-814B-6468F585B689}" srcId="{8F494343-F185-43FC-8C86-50BFE2D6C292}" destId="{0C4D7CA3-C9EA-4A5A-BADA-3E331BEEC4B4}" srcOrd="3" destOrd="0" parTransId="{80E26D96-CF42-4A38-9B3A-A5F460240D40}" sibTransId="{DD7A5836-F4EC-44FC-8E33-63E000CB68CC}"/>
    <dgm:cxn modelId="{1BF02E36-6CF6-4334-B6AE-554A3F18B44B}" type="presParOf" srcId="{6ED0F4A6-1DD1-4BB2-8614-4A33F45B5DDB}" destId="{B6BFA35F-2613-4A7E-AA5B-322B80C7EAE2}" srcOrd="0" destOrd="0" presId="urn:microsoft.com/office/officeart/2005/8/layout/venn3"/>
    <dgm:cxn modelId="{51F8BE73-AC8C-45E8-A252-4EE5E3BAEB0D}" type="presParOf" srcId="{6ED0F4A6-1DD1-4BB2-8614-4A33F45B5DDB}" destId="{A2E8BC4D-3555-436D-BE48-913AE3B77557}" srcOrd="1" destOrd="0" presId="urn:microsoft.com/office/officeart/2005/8/layout/venn3"/>
    <dgm:cxn modelId="{273878F6-53F4-49E5-9C88-EC97740A8AF9}" type="presParOf" srcId="{6ED0F4A6-1DD1-4BB2-8614-4A33F45B5DDB}" destId="{E6E1F5A5-61EA-4578-91E6-3158029F8FAD}" srcOrd="2" destOrd="0" presId="urn:microsoft.com/office/officeart/2005/8/layout/venn3"/>
    <dgm:cxn modelId="{4F96391E-62C8-4769-B413-2148AEB49E41}" type="presParOf" srcId="{6ED0F4A6-1DD1-4BB2-8614-4A33F45B5DDB}" destId="{B5D61FCE-9BBF-413A-843D-C9B67533C2A1}" srcOrd="3" destOrd="0" presId="urn:microsoft.com/office/officeart/2005/8/layout/venn3"/>
    <dgm:cxn modelId="{7AD70ACD-C9DA-434C-A857-48F885735AEC}" type="presParOf" srcId="{6ED0F4A6-1DD1-4BB2-8614-4A33F45B5DDB}" destId="{751B6EE9-9DA2-4940-8794-3890552DBC63}" srcOrd="4" destOrd="0" presId="urn:microsoft.com/office/officeart/2005/8/layout/venn3"/>
    <dgm:cxn modelId="{52142910-347E-44D1-9632-EDFF1F235077}" type="presParOf" srcId="{6ED0F4A6-1DD1-4BB2-8614-4A33F45B5DDB}" destId="{B45A0A7A-8B1D-48FE-9F27-DF376E173767}" srcOrd="5" destOrd="0" presId="urn:microsoft.com/office/officeart/2005/8/layout/venn3"/>
    <dgm:cxn modelId="{3CFB46F3-58EE-4A83-8092-80B41F260BD9}" type="presParOf" srcId="{6ED0F4A6-1DD1-4BB2-8614-4A33F45B5DDB}" destId="{1341888F-D067-4FE0-B672-7EC4827EEC8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74557B-20A9-4747-9C7D-54C4C5E7DCB0}"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B3913399-DD4D-416E-A13A-3611F82D7BAA}">
      <dgm:prSet phldrT="[Text]" custT="1"/>
      <dgm:spPr/>
      <dgm:t>
        <a:bodyPr/>
        <a:lstStyle/>
        <a:p>
          <a:r>
            <a:rPr lang="en-US" sz="1400" b="1" dirty="0"/>
            <a:t>Access</a:t>
          </a:r>
        </a:p>
      </dgm:t>
    </dgm:pt>
    <dgm:pt modelId="{DE041BFE-881D-42CA-9FF4-8D0F05F8F7BA}" type="parTrans" cxnId="{5ABDF070-7495-4326-845F-35A9BFEE6836}">
      <dgm:prSet/>
      <dgm:spPr/>
      <dgm:t>
        <a:bodyPr/>
        <a:lstStyle/>
        <a:p>
          <a:endParaRPr lang="en-US"/>
        </a:p>
      </dgm:t>
    </dgm:pt>
    <dgm:pt modelId="{F87179D0-1759-4E97-8244-87BBC8495A49}" type="sibTrans" cxnId="{5ABDF070-7495-4326-845F-35A9BFEE6836}">
      <dgm:prSet/>
      <dgm:spPr/>
      <dgm:t>
        <a:bodyPr/>
        <a:lstStyle/>
        <a:p>
          <a:endParaRPr lang="en-US"/>
        </a:p>
      </dgm:t>
    </dgm:pt>
    <dgm:pt modelId="{D3CE8807-70BD-42B1-81E6-640581A07E14}">
      <dgm:prSet phldrT="[Text]"/>
      <dgm:spPr/>
      <dgm:t>
        <a:bodyPr/>
        <a:lstStyle/>
        <a:p>
          <a:r>
            <a:rPr lang="en-US" b="1" dirty="0"/>
            <a:t>Availability</a:t>
          </a:r>
        </a:p>
      </dgm:t>
    </dgm:pt>
    <dgm:pt modelId="{313B0009-75B8-481B-B1A1-5CF5250245BE}" type="parTrans" cxnId="{8E1EDC9A-89C9-492E-B689-46FB3595BC29}">
      <dgm:prSet/>
      <dgm:spPr/>
      <dgm:t>
        <a:bodyPr/>
        <a:lstStyle/>
        <a:p>
          <a:endParaRPr lang="en-US"/>
        </a:p>
      </dgm:t>
    </dgm:pt>
    <dgm:pt modelId="{456F7B92-B3CE-4B8D-8873-6D7312962380}" type="sibTrans" cxnId="{8E1EDC9A-89C9-492E-B689-46FB3595BC29}">
      <dgm:prSet/>
      <dgm:spPr/>
      <dgm:t>
        <a:bodyPr/>
        <a:lstStyle/>
        <a:p>
          <a:endParaRPr lang="en-US"/>
        </a:p>
      </dgm:t>
    </dgm:pt>
    <dgm:pt modelId="{8EBEC706-2503-4C3A-92F1-1F1F8F34E915}">
      <dgm:prSet phldrT="[Text]"/>
      <dgm:spPr/>
      <dgm:t>
        <a:bodyPr/>
        <a:lstStyle/>
        <a:p>
          <a:r>
            <a:rPr lang="en-US" b="1" dirty="0"/>
            <a:t>Utilization</a:t>
          </a:r>
        </a:p>
      </dgm:t>
    </dgm:pt>
    <dgm:pt modelId="{13F3B850-E09C-4D53-8A43-7E8BD4D09E98}" type="parTrans" cxnId="{E8A0FB68-01E1-4361-ABB6-D01743835321}">
      <dgm:prSet/>
      <dgm:spPr/>
      <dgm:t>
        <a:bodyPr/>
        <a:lstStyle/>
        <a:p>
          <a:endParaRPr lang="en-US"/>
        </a:p>
      </dgm:t>
    </dgm:pt>
    <dgm:pt modelId="{75138EB2-882A-4DCE-866E-32313E7681D3}" type="sibTrans" cxnId="{E8A0FB68-01E1-4361-ABB6-D01743835321}">
      <dgm:prSet/>
      <dgm:spPr/>
      <dgm:t>
        <a:bodyPr/>
        <a:lstStyle/>
        <a:p>
          <a:endParaRPr lang="en-US"/>
        </a:p>
      </dgm:t>
    </dgm:pt>
    <dgm:pt modelId="{EB059DC1-A6AC-4234-B830-7581DC5D6143}">
      <dgm:prSet phldrT="[Text]" custT="1"/>
      <dgm:spPr/>
      <dgm:t>
        <a:bodyPr/>
        <a:lstStyle/>
        <a:p>
          <a:r>
            <a:rPr lang="en-US" sz="2800" b="1" u="none" dirty="0"/>
            <a:t>Food Security</a:t>
          </a:r>
        </a:p>
      </dgm:t>
    </dgm:pt>
    <dgm:pt modelId="{9996A572-CFA5-46E9-84A4-8DFC3C501730}" type="parTrans" cxnId="{33213F79-6971-40E2-9C83-D147A99E2B88}">
      <dgm:prSet/>
      <dgm:spPr/>
      <dgm:t>
        <a:bodyPr/>
        <a:lstStyle/>
        <a:p>
          <a:endParaRPr lang="en-US"/>
        </a:p>
      </dgm:t>
    </dgm:pt>
    <dgm:pt modelId="{56E8A88F-626B-4330-B23C-42AD73A2AF16}" type="sibTrans" cxnId="{33213F79-6971-40E2-9C83-D147A99E2B88}">
      <dgm:prSet/>
      <dgm:spPr/>
      <dgm:t>
        <a:bodyPr/>
        <a:lstStyle/>
        <a:p>
          <a:endParaRPr lang="en-US"/>
        </a:p>
      </dgm:t>
    </dgm:pt>
    <dgm:pt modelId="{819950A9-C3D2-43FB-BE8C-659ACF7345B7}" type="pres">
      <dgm:prSet presAssocID="{1674557B-20A9-4747-9C7D-54C4C5E7DCB0}" presName="Name0" presStyleCnt="0">
        <dgm:presLayoutVars>
          <dgm:chMax val="4"/>
          <dgm:resizeHandles val="exact"/>
        </dgm:presLayoutVars>
      </dgm:prSet>
      <dgm:spPr/>
    </dgm:pt>
    <dgm:pt modelId="{D0D72065-D9B6-457F-A1BE-FEF278367652}" type="pres">
      <dgm:prSet presAssocID="{1674557B-20A9-4747-9C7D-54C4C5E7DCB0}" presName="ellipse" presStyleLbl="trBgShp" presStyleIdx="0" presStyleCnt="1"/>
      <dgm:spPr/>
    </dgm:pt>
    <dgm:pt modelId="{3D60D032-1C1C-4293-A93B-EE3D1640387E}" type="pres">
      <dgm:prSet presAssocID="{1674557B-20A9-4747-9C7D-54C4C5E7DCB0}" presName="arrow1" presStyleLbl="fgShp" presStyleIdx="0" presStyleCnt="1"/>
      <dgm:spPr/>
    </dgm:pt>
    <dgm:pt modelId="{765CD4DA-2A8C-4194-972B-9FE2667C29E8}" type="pres">
      <dgm:prSet presAssocID="{1674557B-20A9-4747-9C7D-54C4C5E7DCB0}" presName="rectangle" presStyleLbl="revTx" presStyleIdx="0" presStyleCnt="1">
        <dgm:presLayoutVars>
          <dgm:bulletEnabled val="1"/>
        </dgm:presLayoutVars>
      </dgm:prSet>
      <dgm:spPr/>
    </dgm:pt>
    <dgm:pt modelId="{C66C6E17-8AE7-497D-927E-3DD5790B096B}" type="pres">
      <dgm:prSet presAssocID="{D3CE8807-70BD-42B1-81E6-640581A07E14}" presName="item1" presStyleLbl="node1" presStyleIdx="0" presStyleCnt="3">
        <dgm:presLayoutVars>
          <dgm:bulletEnabled val="1"/>
        </dgm:presLayoutVars>
      </dgm:prSet>
      <dgm:spPr/>
    </dgm:pt>
    <dgm:pt modelId="{060438D3-A2B9-421A-8427-AD34AFCC95F9}" type="pres">
      <dgm:prSet presAssocID="{8EBEC706-2503-4C3A-92F1-1F1F8F34E915}" presName="item2" presStyleLbl="node1" presStyleIdx="1" presStyleCnt="3">
        <dgm:presLayoutVars>
          <dgm:bulletEnabled val="1"/>
        </dgm:presLayoutVars>
      </dgm:prSet>
      <dgm:spPr/>
    </dgm:pt>
    <dgm:pt modelId="{90928583-4D2E-4DA4-BCC6-F26CF07FD6C1}" type="pres">
      <dgm:prSet presAssocID="{EB059DC1-A6AC-4234-B830-7581DC5D6143}" presName="item3" presStyleLbl="node1" presStyleIdx="2" presStyleCnt="3">
        <dgm:presLayoutVars>
          <dgm:bulletEnabled val="1"/>
        </dgm:presLayoutVars>
      </dgm:prSet>
      <dgm:spPr/>
    </dgm:pt>
    <dgm:pt modelId="{55A6AC11-7B44-48C2-B6AF-367B360AF4C8}" type="pres">
      <dgm:prSet presAssocID="{1674557B-20A9-4747-9C7D-54C4C5E7DCB0}" presName="funnel" presStyleLbl="trAlignAcc1" presStyleIdx="0" presStyleCnt="1" custScaleX="103828" custScaleY="104230"/>
      <dgm:spPr/>
    </dgm:pt>
  </dgm:ptLst>
  <dgm:cxnLst>
    <dgm:cxn modelId="{ABBCA236-2CB3-4611-9324-5A078D53150C}" type="presOf" srcId="{D3CE8807-70BD-42B1-81E6-640581A07E14}" destId="{060438D3-A2B9-421A-8427-AD34AFCC95F9}" srcOrd="0" destOrd="0" presId="urn:microsoft.com/office/officeart/2005/8/layout/funnel1"/>
    <dgm:cxn modelId="{E8A0FB68-01E1-4361-ABB6-D01743835321}" srcId="{1674557B-20A9-4747-9C7D-54C4C5E7DCB0}" destId="{8EBEC706-2503-4C3A-92F1-1F1F8F34E915}" srcOrd="2" destOrd="0" parTransId="{13F3B850-E09C-4D53-8A43-7E8BD4D09E98}" sibTransId="{75138EB2-882A-4DCE-866E-32313E7681D3}"/>
    <dgm:cxn modelId="{5ABDF070-7495-4326-845F-35A9BFEE6836}" srcId="{1674557B-20A9-4747-9C7D-54C4C5E7DCB0}" destId="{B3913399-DD4D-416E-A13A-3611F82D7BAA}" srcOrd="0" destOrd="0" parTransId="{DE041BFE-881D-42CA-9FF4-8D0F05F8F7BA}" sibTransId="{F87179D0-1759-4E97-8244-87BBC8495A49}"/>
    <dgm:cxn modelId="{827C6473-6D7A-4B02-8B9C-BADB2639535C}" type="presOf" srcId="{8EBEC706-2503-4C3A-92F1-1F1F8F34E915}" destId="{C66C6E17-8AE7-497D-927E-3DD5790B096B}" srcOrd="0" destOrd="0" presId="urn:microsoft.com/office/officeart/2005/8/layout/funnel1"/>
    <dgm:cxn modelId="{4B9DEE57-B9D9-4B19-B207-23423E4DC823}" type="presOf" srcId="{B3913399-DD4D-416E-A13A-3611F82D7BAA}" destId="{90928583-4D2E-4DA4-BCC6-F26CF07FD6C1}" srcOrd="0" destOrd="0" presId="urn:microsoft.com/office/officeart/2005/8/layout/funnel1"/>
    <dgm:cxn modelId="{33213F79-6971-40E2-9C83-D147A99E2B88}" srcId="{1674557B-20A9-4747-9C7D-54C4C5E7DCB0}" destId="{EB059DC1-A6AC-4234-B830-7581DC5D6143}" srcOrd="3" destOrd="0" parTransId="{9996A572-CFA5-46E9-84A4-8DFC3C501730}" sibTransId="{56E8A88F-626B-4330-B23C-42AD73A2AF16}"/>
    <dgm:cxn modelId="{8E1EDC9A-89C9-492E-B689-46FB3595BC29}" srcId="{1674557B-20A9-4747-9C7D-54C4C5E7DCB0}" destId="{D3CE8807-70BD-42B1-81E6-640581A07E14}" srcOrd="1" destOrd="0" parTransId="{313B0009-75B8-481B-B1A1-5CF5250245BE}" sibTransId="{456F7B92-B3CE-4B8D-8873-6D7312962380}"/>
    <dgm:cxn modelId="{29CE56C2-DF4E-4724-8FA1-5F71F14560C0}" type="presOf" srcId="{1674557B-20A9-4747-9C7D-54C4C5E7DCB0}" destId="{819950A9-C3D2-43FB-BE8C-659ACF7345B7}" srcOrd="0" destOrd="0" presId="urn:microsoft.com/office/officeart/2005/8/layout/funnel1"/>
    <dgm:cxn modelId="{5057F2D6-010C-4AEC-A40E-2C10212CCBF6}" type="presOf" srcId="{EB059DC1-A6AC-4234-B830-7581DC5D6143}" destId="{765CD4DA-2A8C-4194-972B-9FE2667C29E8}" srcOrd="0" destOrd="0" presId="urn:microsoft.com/office/officeart/2005/8/layout/funnel1"/>
    <dgm:cxn modelId="{12BCC5A8-41D1-4BE1-8778-4159B5A0877E}" type="presParOf" srcId="{819950A9-C3D2-43FB-BE8C-659ACF7345B7}" destId="{D0D72065-D9B6-457F-A1BE-FEF278367652}" srcOrd="0" destOrd="0" presId="urn:microsoft.com/office/officeart/2005/8/layout/funnel1"/>
    <dgm:cxn modelId="{A0C5FFE8-61AB-41E4-9064-007124FEB776}" type="presParOf" srcId="{819950A9-C3D2-43FB-BE8C-659ACF7345B7}" destId="{3D60D032-1C1C-4293-A93B-EE3D1640387E}" srcOrd="1" destOrd="0" presId="urn:microsoft.com/office/officeart/2005/8/layout/funnel1"/>
    <dgm:cxn modelId="{114F0957-8D4C-4558-BC74-A5FE280E41E6}" type="presParOf" srcId="{819950A9-C3D2-43FB-BE8C-659ACF7345B7}" destId="{765CD4DA-2A8C-4194-972B-9FE2667C29E8}" srcOrd="2" destOrd="0" presId="urn:microsoft.com/office/officeart/2005/8/layout/funnel1"/>
    <dgm:cxn modelId="{D3EF42C4-FA68-4B00-B800-1F15E1A94C0A}" type="presParOf" srcId="{819950A9-C3D2-43FB-BE8C-659ACF7345B7}" destId="{C66C6E17-8AE7-497D-927E-3DD5790B096B}" srcOrd="3" destOrd="0" presId="urn:microsoft.com/office/officeart/2005/8/layout/funnel1"/>
    <dgm:cxn modelId="{216CC6BB-A6F4-4FE9-B02B-37E93FBA405B}" type="presParOf" srcId="{819950A9-C3D2-43FB-BE8C-659ACF7345B7}" destId="{060438D3-A2B9-421A-8427-AD34AFCC95F9}" srcOrd="4" destOrd="0" presId="urn:microsoft.com/office/officeart/2005/8/layout/funnel1"/>
    <dgm:cxn modelId="{02B390D0-4510-4A9C-ACF1-B4EB64C457EE}" type="presParOf" srcId="{819950A9-C3D2-43FB-BE8C-659ACF7345B7}" destId="{90928583-4D2E-4DA4-BCC6-F26CF07FD6C1}" srcOrd="5" destOrd="0" presId="urn:microsoft.com/office/officeart/2005/8/layout/funnel1"/>
    <dgm:cxn modelId="{CF987B2B-5E4A-4F8E-AC96-E3A3B80139C2}" type="presParOf" srcId="{819950A9-C3D2-43FB-BE8C-659ACF7345B7}" destId="{55A6AC11-7B44-48C2-B6AF-367B360AF4C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FA35F-2613-4A7E-AA5B-322B80C7EAE2}">
      <dsp:nvSpPr>
        <dsp:cNvPr id="0" name=""/>
        <dsp:cNvSpPr/>
      </dsp:nvSpPr>
      <dsp:spPr>
        <a:xfrm>
          <a:off x="1785" y="1136054"/>
          <a:ext cx="1791890" cy="17918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4130" rIns="98614" bIns="24130" numCol="1" spcCol="1270" anchor="ctr" anchorCtr="0">
          <a:noAutofit/>
        </a:bodyPr>
        <a:lstStyle/>
        <a:p>
          <a:pPr marL="0" lvl="0" indent="0" algn="ctr" defTabSz="844550">
            <a:lnSpc>
              <a:spcPct val="90000"/>
            </a:lnSpc>
            <a:spcBef>
              <a:spcPct val="0"/>
            </a:spcBef>
            <a:spcAft>
              <a:spcPct val="35000"/>
            </a:spcAft>
            <a:buNone/>
          </a:pPr>
          <a:r>
            <a:rPr lang="en-US" sz="1900" kern="1200" dirty="0"/>
            <a:t>Availability of food</a:t>
          </a:r>
        </a:p>
      </dsp:txBody>
      <dsp:txXfrm>
        <a:off x="264201" y="1398470"/>
        <a:ext cx="1267058" cy="1267058"/>
      </dsp:txXfrm>
    </dsp:sp>
    <dsp:sp modelId="{E6E1F5A5-61EA-4578-91E6-3158029F8FAD}">
      <dsp:nvSpPr>
        <dsp:cNvPr id="0" name=""/>
        <dsp:cNvSpPr/>
      </dsp:nvSpPr>
      <dsp:spPr>
        <a:xfrm>
          <a:off x="1435298" y="1136054"/>
          <a:ext cx="1791890" cy="17918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4130" rIns="98614" bIns="24130" numCol="1" spcCol="1270" anchor="ctr" anchorCtr="0">
          <a:noAutofit/>
        </a:bodyPr>
        <a:lstStyle/>
        <a:p>
          <a:pPr marL="0" lvl="0" indent="0" algn="ctr" defTabSz="844550">
            <a:lnSpc>
              <a:spcPct val="90000"/>
            </a:lnSpc>
            <a:spcBef>
              <a:spcPct val="0"/>
            </a:spcBef>
            <a:spcAft>
              <a:spcPct val="35000"/>
            </a:spcAft>
            <a:buNone/>
          </a:pPr>
          <a:r>
            <a:rPr lang="en-US" sz="1900" kern="1200" dirty="0"/>
            <a:t>Access to food</a:t>
          </a:r>
        </a:p>
      </dsp:txBody>
      <dsp:txXfrm>
        <a:off x="1697714" y="1398470"/>
        <a:ext cx="1267058" cy="1267058"/>
      </dsp:txXfrm>
    </dsp:sp>
    <dsp:sp modelId="{751B6EE9-9DA2-4940-8794-3890552DBC63}">
      <dsp:nvSpPr>
        <dsp:cNvPr id="0" name=""/>
        <dsp:cNvSpPr/>
      </dsp:nvSpPr>
      <dsp:spPr>
        <a:xfrm>
          <a:off x="2868810" y="1136054"/>
          <a:ext cx="1791890" cy="17918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4130" rIns="98614" bIns="24130" numCol="1" spcCol="1270" anchor="ctr" anchorCtr="0">
          <a:noAutofit/>
        </a:bodyPr>
        <a:lstStyle/>
        <a:p>
          <a:pPr marL="0" lvl="0" indent="0" algn="ctr" defTabSz="844550">
            <a:lnSpc>
              <a:spcPct val="90000"/>
            </a:lnSpc>
            <a:spcBef>
              <a:spcPct val="0"/>
            </a:spcBef>
            <a:spcAft>
              <a:spcPct val="35000"/>
            </a:spcAft>
            <a:buNone/>
          </a:pPr>
          <a:r>
            <a:rPr lang="en-US" sz="1900" kern="1200" dirty="0"/>
            <a:t>Maternal &amp; Child Care Practices</a:t>
          </a:r>
        </a:p>
      </dsp:txBody>
      <dsp:txXfrm>
        <a:off x="3131226" y="1398470"/>
        <a:ext cx="1267058" cy="1267058"/>
      </dsp:txXfrm>
    </dsp:sp>
    <dsp:sp modelId="{1341888F-D067-4FE0-B672-7EC4827EEC82}">
      <dsp:nvSpPr>
        <dsp:cNvPr id="0" name=""/>
        <dsp:cNvSpPr/>
      </dsp:nvSpPr>
      <dsp:spPr>
        <a:xfrm>
          <a:off x="4304109" y="1136054"/>
          <a:ext cx="1791890" cy="17918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4130" rIns="98614" bIns="24130" numCol="1" spcCol="1270" anchor="ctr" anchorCtr="0">
          <a:noAutofit/>
        </a:bodyPr>
        <a:lstStyle/>
        <a:p>
          <a:pPr marL="0" lvl="0" indent="0" algn="ctr" defTabSz="844550">
            <a:lnSpc>
              <a:spcPct val="90000"/>
            </a:lnSpc>
            <a:spcBef>
              <a:spcPct val="0"/>
            </a:spcBef>
            <a:spcAft>
              <a:spcPct val="35000"/>
            </a:spcAft>
            <a:buNone/>
          </a:pPr>
          <a:r>
            <a:rPr lang="en-US" sz="1900" kern="1200" dirty="0"/>
            <a:t>Water, Sanitation &amp; Health Services</a:t>
          </a:r>
        </a:p>
      </dsp:txBody>
      <dsp:txXfrm>
        <a:off x="4566525" y="1398470"/>
        <a:ext cx="1267058" cy="1267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72065-D9B6-457F-A1BE-FEF278367652}">
      <dsp:nvSpPr>
        <dsp:cNvPr id="0" name=""/>
        <dsp:cNvSpPr/>
      </dsp:nvSpPr>
      <dsp:spPr>
        <a:xfrm>
          <a:off x="2307445" y="231628"/>
          <a:ext cx="3888402" cy="13503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60D032-1C1C-4293-A93B-EE3D1640387E}">
      <dsp:nvSpPr>
        <dsp:cNvPr id="0" name=""/>
        <dsp:cNvSpPr/>
      </dsp:nvSpPr>
      <dsp:spPr>
        <a:xfrm>
          <a:off x="3880891" y="3538277"/>
          <a:ext cx="753566" cy="482282"/>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5CD4DA-2A8C-4194-972B-9FE2667C29E8}">
      <dsp:nvSpPr>
        <dsp:cNvPr id="0" name=""/>
        <dsp:cNvSpPr/>
      </dsp:nvSpPr>
      <dsp:spPr>
        <a:xfrm>
          <a:off x="2449115" y="3924103"/>
          <a:ext cx="3617118" cy="904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u="none" kern="1200" dirty="0"/>
            <a:t>Food Security</a:t>
          </a:r>
        </a:p>
      </dsp:txBody>
      <dsp:txXfrm>
        <a:off x="2449115" y="3924103"/>
        <a:ext cx="3617118" cy="904279"/>
      </dsp:txXfrm>
    </dsp:sp>
    <dsp:sp modelId="{C66C6E17-8AE7-497D-927E-3DD5790B096B}">
      <dsp:nvSpPr>
        <dsp:cNvPr id="0" name=""/>
        <dsp:cNvSpPr/>
      </dsp:nvSpPr>
      <dsp:spPr>
        <a:xfrm>
          <a:off x="3721135" y="1686312"/>
          <a:ext cx="1356419" cy="13564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Utilization</a:t>
          </a:r>
        </a:p>
      </dsp:txBody>
      <dsp:txXfrm>
        <a:off x="3919778" y="1884955"/>
        <a:ext cx="959133" cy="959133"/>
      </dsp:txXfrm>
    </dsp:sp>
    <dsp:sp modelId="{060438D3-A2B9-421A-8427-AD34AFCC95F9}">
      <dsp:nvSpPr>
        <dsp:cNvPr id="0" name=""/>
        <dsp:cNvSpPr/>
      </dsp:nvSpPr>
      <dsp:spPr>
        <a:xfrm>
          <a:off x="2750542" y="668696"/>
          <a:ext cx="1356419" cy="13564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Availability</a:t>
          </a:r>
        </a:p>
      </dsp:txBody>
      <dsp:txXfrm>
        <a:off x="2949185" y="867339"/>
        <a:ext cx="959133" cy="959133"/>
      </dsp:txXfrm>
    </dsp:sp>
    <dsp:sp modelId="{90928583-4D2E-4DA4-BCC6-F26CF07FD6C1}">
      <dsp:nvSpPr>
        <dsp:cNvPr id="0" name=""/>
        <dsp:cNvSpPr/>
      </dsp:nvSpPr>
      <dsp:spPr>
        <a:xfrm>
          <a:off x="4137104" y="340744"/>
          <a:ext cx="1356419" cy="13564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Access</a:t>
          </a:r>
        </a:p>
      </dsp:txBody>
      <dsp:txXfrm>
        <a:off x="4335747" y="539387"/>
        <a:ext cx="959133" cy="959133"/>
      </dsp:txXfrm>
    </dsp:sp>
    <dsp:sp modelId="{55A6AC11-7B44-48C2-B6AF-367B360AF4C8}">
      <dsp:nvSpPr>
        <dsp:cNvPr id="0" name=""/>
        <dsp:cNvSpPr/>
      </dsp:nvSpPr>
      <dsp:spPr>
        <a:xfrm>
          <a:off x="2066918" y="-5558"/>
          <a:ext cx="4381512" cy="3518781"/>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0.41996</cdr:x>
      <cdr:y>0.94919</cdr:y>
    </cdr:from>
    <cdr:to>
      <cdr:x>1</cdr:x>
      <cdr:y>1</cdr:y>
    </cdr:to>
    <cdr:sp macro="" textlink="">
      <cdr:nvSpPr>
        <cdr:cNvPr id="2" name="Rectangle 1"/>
        <cdr:cNvSpPr/>
      </cdr:nvSpPr>
      <cdr:spPr>
        <a:xfrm xmlns:a="http://schemas.openxmlformats.org/drawingml/2006/main">
          <a:off x="1696039" y="5174233"/>
          <a:ext cx="2342561"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endParaRPr 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436206-08FA-3F49-A9A2-E39D99F8BF68}" type="datetimeFigureOut">
              <a:rPr lang="en-US" smtClean="0"/>
              <a:t>2/28/2019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09C9F-CDE2-6649-9DC9-F2DCDF47AB8D}" type="slidenum">
              <a:rPr lang="en-US" smtClean="0"/>
              <a:t>‹#›</a:t>
            </a:fld>
            <a:endParaRPr lang="en-US"/>
          </a:p>
        </p:txBody>
      </p:sp>
    </p:spTree>
    <p:extLst>
      <p:ext uri="{BB962C8B-B14F-4D97-AF65-F5344CB8AC3E}">
        <p14:creationId xmlns:p14="http://schemas.microsoft.com/office/powerpoint/2010/main" val="1877821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3BBB4-83BA-4922-A4DB-9F70F816F70F}" type="datetimeFigureOut">
              <a:rPr lang="en-US" smtClean="0"/>
              <a:t>2/28/2019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AA323-5059-4D56-8340-1C4053A31499}" type="slidenum">
              <a:rPr lang="en-US" smtClean="0"/>
              <a:t>‹#›</a:t>
            </a:fld>
            <a:endParaRPr lang="en-US"/>
          </a:p>
        </p:txBody>
      </p:sp>
    </p:spTree>
    <p:extLst>
      <p:ext uri="{BB962C8B-B14F-4D97-AF65-F5344CB8AC3E}">
        <p14:creationId xmlns:p14="http://schemas.microsoft.com/office/powerpoint/2010/main" val="3013067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140FB-6DA1-4E53-9E1F-90B59421323C}" type="slidenum">
              <a:rPr lang="en-US" smtClean="0"/>
              <a:t>6</a:t>
            </a:fld>
            <a:endParaRPr lang="en-US"/>
          </a:p>
        </p:txBody>
      </p:sp>
    </p:spTree>
    <p:extLst>
      <p:ext uri="{BB962C8B-B14F-4D97-AF65-F5344CB8AC3E}">
        <p14:creationId xmlns:p14="http://schemas.microsoft.com/office/powerpoint/2010/main" val="3824736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92AA323-5059-4D56-8340-1C4053A31499}" type="slidenum">
              <a:rPr lang="en-US" smtClean="0"/>
              <a:t>45</a:t>
            </a:fld>
            <a:endParaRPr lang="en-US"/>
          </a:p>
        </p:txBody>
      </p:sp>
    </p:spTree>
    <p:extLst>
      <p:ext uri="{BB962C8B-B14F-4D97-AF65-F5344CB8AC3E}">
        <p14:creationId xmlns:p14="http://schemas.microsoft.com/office/powerpoint/2010/main" val="2560035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targeting point.</a:t>
            </a:r>
          </a:p>
        </p:txBody>
      </p:sp>
      <p:sp>
        <p:nvSpPr>
          <p:cNvPr id="4" name="Slide Number Placeholder 3"/>
          <p:cNvSpPr>
            <a:spLocks noGrp="1"/>
          </p:cNvSpPr>
          <p:nvPr>
            <p:ph type="sldNum" sz="quarter" idx="10"/>
          </p:nvPr>
        </p:nvSpPr>
        <p:spPr/>
        <p:txBody>
          <a:bodyPr/>
          <a:lstStyle/>
          <a:p>
            <a:fld id="{292AA323-5059-4D56-8340-1C4053A31499}" type="slidenum">
              <a:rPr lang="en-US" smtClean="0"/>
              <a:t>52</a:t>
            </a:fld>
            <a:endParaRPr lang="en-US"/>
          </a:p>
        </p:txBody>
      </p:sp>
    </p:spTree>
    <p:extLst>
      <p:ext uri="{BB962C8B-B14F-4D97-AF65-F5344CB8AC3E}">
        <p14:creationId xmlns:p14="http://schemas.microsoft.com/office/powerpoint/2010/main" val="1129468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Compact2025 – determinants of nutrition. </a:t>
            </a:r>
          </a:p>
          <a:p>
            <a:endParaRPr lang="en-US" dirty="0"/>
          </a:p>
          <a:p>
            <a:r>
              <a:rPr lang="en-US" dirty="0"/>
              <a:t>Sanitary napkins.</a:t>
            </a:r>
          </a:p>
        </p:txBody>
      </p:sp>
      <p:sp>
        <p:nvSpPr>
          <p:cNvPr id="4" name="Slide Number Placeholder 3"/>
          <p:cNvSpPr>
            <a:spLocks noGrp="1"/>
          </p:cNvSpPr>
          <p:nvPr>
            <p:ph type="sldNum" sz="quarter" idx="10"/>
          </p:nvPr>
        </p:nvSpPr>
        <p:spPr/>
        <p:txBody>
          <a:bodyPr/>
          <a:lstStyle/>
          <a:p>
            <a:fld id="{292AA323-5059-4D56-8340-1C4053A31499}" type="slidenum">
              <a:rPr lang="en-US" smtClean="0"/>
              <a:t>53</a:t>
            </a:fld>
            <a:endParaRPr lang="en-US"/>
          </a:p>
        </p:txBody>
      </p:sp>
    </p:spTree>
    <p:extLst>
      <p:ext uri="{BB962C8B-B14F-4D97-AF65-F5344CB8AC3E}">
        <p14:creationId xmlns:p14="http://schemas.microsoft.com/office/powerpoint/2010/main" val="684958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AA323-5059-4D56-8340-1C4053A31499}" type="slidenum">
              <a:rPr lang="en-US" smtClean="0"/>
              <a:t>54</a:t>
            </a:fld>
            <a:endParaRPr lang="en-US"/>
          </a:p>
        </p:txBody>
      </p:sp>
    </p:spTree>
    <p:extLst>
      <p:ext uri="{BB962C8B-B14F-4D97-AF65-F5344CB8AC3E}">
        <p14:creationId xmlns:p14="http://schemas.microsoft.com/office/powerpoint/2010/main" val="111534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15373" y="9371286"/>
            <a:ext cx="2918831" cy="49502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1329C-E4EF-4E2E-A3A2-D4F5B9712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16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AA323-5059-4D56-8340-1C4053A31499}" type="slidenum">
              <a:rPr lang="en-US" smtClean="0"/>
              <a:t>19</a:t>
            </a:fld>
            <a:endParaRPr lang="en-US"/>
          </a:p>
        </p:txBody>
      </p:sp>
    </p:spTree>
    <p:extLst>
      <p:ext uri="{BB962C8B-B14F-4D97-AF65-F5344CB8AC3E}">
        <p14:creationId xmlns:p14="http://schemas.microsoft.com/office/powerpoint/2010/main" val="519556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1329C-E4EF-4E2E-A3A2-D4F5B9712718}" type="slidenum">
              <a:rPr lang="en-US" smtClean="0"/>
              <a:t>21</a:t>
            </a:fld>
            <a:endParaRPr lang="en-US"/>
          </a:p>
        </p:txBody>
      </p:sp>
    </p:spTree>
    <p:extLst>
      <p:ext uri="{BB962C8B-B14F-4D97-AF65-F5344CB8AC3E}">
        <p14:creationId xmlns:p14="http://schemas.microsoft.com/office/powerpoint/2010/main" val="697117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Maybe delete.</a:t>
            </a:r>
          </a:p>
        </p:txBody>
      </p:sp>
      <p:sp>
        <p:nvSpPr>
          <p:cNvPr id="4" name="Slide Number Placeholder 3"/>
          <p:cNvSpPr>
            <a:spLocks noGrp="1"/>
          </p:cNvSpPr>
          <p:nvPr>
            <p:ph type="sldNum" sz="quarter" idx="10"/>
          </p:nvPr>
        </p:nvSpPr>
        <p:spPr/>
        <p:txBody>
          <a:bodyPr/>
          <a:lstStyle/>
          <a:p>
            <a:fld id="{292AA323-5059-4D56-8340-1C4053A31499}" type="slidenum">
              <a:rPr lang="en-US" smtClean="0"/>
              <a:t>28</a:t>
            </a:fld>
            <a:endParaRPr lang="en-US"/>
          </a:p>
        </p:txBody>
      </p:sp>
    </p:spTree>
    <p:extLst>
      <p:ext uri="{BB962C8B-B14F-4D97-AF65-F5344CB8AC3E}">
        <p14:creationId xmlns:p14="http://schemas.microsoft.com/office/powerpoint/2010/main" val="78661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Maybe delete.</a:t>
            </a:r>
          </a:p>
          <a:p>
            <a:endParaRPr lang="en-US" dirty="0"/>
          </a:p>
        </p:txBody>
      </p:sp>
      <p:sp>
        <p:nvSpPr>
          <p:cNvPr id="4" name="Slide Number Placeholder 3"/>
          <p:cNvSpPr>
            <a:spLocks noGrp="1"/>
          </p:cNvSpPr>
          <p:nvPr>
            <p:ph type="sldNum" sz="quarter" idx="10"/>
          </p:nvPr>
        </p:nvSpPr>
        <p:spPr/>
        <p:txBody>
          <a:bodyPr/>
          <a:lstStyle/>
          <a:p>
            <a:fld id="{292AA323-5059-4D56-8340-1C4053A31499}" type="slidenum">
              <a:rPr lang="en-US" smtClean="0"/>
              <a:t>29</a:t>
            </a:fld>
            <a:endParaRPr lang="en-US"/>
          </a:p>
        </p:txBody>
      </p:sp>
    </p:spTree>
    <p:extLst>
      <p:ext uri="{BB962C8B-B14F-4D97-AF65-F5344CB8AC3E}">
        <p14:creationId xmlns:p14="http://schemas.microsoft.com/office/powerpoint/2010/main" val="196586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AA323-5059-4D56-8340-1C4053A31499}" type="slidenum">
              <a:rPr lang="en-US" smtClean="0"/>
              <a:t>32</a:t>
            </a:fld>
            <a:endParaRPr lang="en-US"/>
          </a:p>
        </p:txBody>
      </p:sp>
    </p:spTree>
    <p:extLst>
      <p:ext uri="{BB962C8B-B14F-4D97-AF65-F5344CB8AC3E}">
        <p14:creationId xmlns:p14="http://schemas.microsoft.com/office/powerpoint/2010/main" val="3189955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AA323-5059-4D56-8340-1C4053A31499}" type="slidenum">
              <a:rPr lang="en-US" smtClean="0"/>
              <a:t>34</a:t>
            </a:fld>
            <a:endParaRPr lang="en-US"/>
          </a:p>
        </p:txBody>
      </p:sp>
    </p:spTree>
    <p:extLst>
      <p:ext uri="{BB962C8B-B14F-4D97-AF65-F5344CB8AC3E}">
        <p14:creationId xmlns:p14="http://schemas.microsoft.com/office/powerpoint/2010/main" val="3273910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sz="1000" dirty="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CDEE741-5B26-4320-8E44-DF2E14D82FB4}" type="slidenum">
              <a:rPr lang="en-US" sz="1200" smtClean="0">
                <a:latin typeface="Times New Roman" panose="02020603050405020304" pitchFamily="18" charset="0"/>
              </a:rPr>
              <a:pPr/>
              <a:t>35</a:t>
            </a:fld>
            <a:endParaRPr lang="en-US" sz="1200" dirty="0">
              <a:latin typeface="Times New Roman" panose="02020603050405020304" pitchFamily="18" charset="0"/>
            </a:endParaRPr>
          </a:p>
        </p:txBody>
      </p:sp>
    </p:spTree>
    <p:extLst>
      <p:ext uri="{BB962C8B-B14F-4D97-AF65-F5344CB8AC3E}">
        <p14:creationId xmlns:p14="http://schemas.microsoft.com/office/powerpoint/2010/main" val="2284855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309396" cy="6858000"/>
          </a:xfrm>
          <a:prstGeom prst="rect">
            <a:avLst/>
          </a:prstGeom>
          <a:solidFill>
            <a:srgbClr val="439E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16048" y="990600"/>
            <a:ext cx="685802" cy="1676403"/>
          </a:xfrm>
          <a:prstGeom prst="rect">
            <a:avLst/>
          </a:prstGeom>
          <a:noFill/>
        </p:spPr>
      </p:pic>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D682D4-E23C-44CD-A6F1-BB674246C447}" type="datetime1">
              <a:rPr lang="en-US" smtClean="0"/>
              <a:t>2/28/2019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14C31E-DA4C-F44D-B44A-157C5C055EA1}" type="slidenum">
              <a:rPr lang="en-US" smtClean="0"/>
              <a:t>‹#›</a:t>
            </a:fld>
            <a:endParaRPr lang="en-US"/>
          </a:p>
        </p:txBody>
      </p:sp>
    </p:spTree>
    <p:extLst>
      <p:ext uri="{BB962C8B-B14F-4D97-AF65-F5344CB8AC3E}">
        <p14:creationId xmlns:p14="http://schemas.microsoft.com/office/powerpoint/2010/main" val="213991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2AE93-59F7-4B3A-B434-A0CB8385CEF7}" type="datetime1">
              <a:rPr lang="en-US" smtClean="0"/>
              <a:t>2/28/2019</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14C31E-DA4C-F44D-B44A-157C5C055EA1}" type="slidenum">
              <a:rPr lang="en-US" smtClean="0"/>
              <a:t>‹#›</a:t>
            </a:fld>
            <a:endParaRPr lang="en-US"/>
          </a:p>
        </p:txBody>
      </p:sp>
    </p:spTree>
    <p:extLst>
      <p:ext uri="{BB962C8B-B14F-4D97-AF65-F5344CB8AC3E}">
        <p14:creationId xmlns:p14="http://schemas.microsoft.com/office/powerpoint/2010/main" val="421993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0" y="0"/>
            <a:ext cx="9144000" cy="1953846"/>
          </a:xfrm>
          <a:prstGeom prst="rect">
            <a:avLst/>
          </a:prstGeom>
          <a:solidFill>
            <a:srgbClr val="439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7AF1133-A3E8-4D37-9B8F-84C7C730F187}"/>
              </a:ext>
            </a:extLst>
          </p:cNvPr>
          <p:cNvSpPr>
            <a:spLocks noGrp="1"/>
          </p:cNvSpPr>
          <p:nvPr>
            <p:ph type="sldNum" sz="quarter" idx="12"/>
          </p:nvPr>
        </p:nvSpPr>
        <p:spPr>
          <a:xfrm>
            <a:off x="3538538" y="6356352"/>
            <a:ext cx="2057400" cy="365125"/>
          </a:xfrm>
        </p:spPr>
        <p:txBody>
          <a:bodyPr/>
          <a:lstStyle>
            <a:lvl1pPr algn="ctr">
              <a:defRPr/>
            </a:lvl1pPr>
          </a:lstStyle>
          <a:p>
            <a:fld id="{1514C31E-DA4C-F44D-B44A-157C5C055EA1}" type="slidenum">
              <a:rPr lang="en-US" smtClean="0"/>
              <a:pPr/>
              <a:t>‹#›</a:t>
            </a:fld>
            <a:endParaRPr lang="en-US"/>
          </a:p>
        </p:txBody>
      </p:sp>
    </p:spTree>
    <p:extLst>
      <p:ext uri="{BB962C8B-B14F-4D97-AF65-F5344CB8AC3E}">
        <p14:creationId xmlns:p14="http://schemas.microsoft.com/office/powerpoint/2010/main" val="1659458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309396" cy="6858000"/>
          </a:xfrm>
          <a:prstGeom prst="rect">
            <a:avLst/>
          </a:prstGeom>
          <a:solidFill>
            <a:srgbClr val="439E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16048" y="990600"/>
            <a:ext cx="685802" cy="1676403"/>
          </a:xfrm>
          <a:prstGeom prst="rect">
            <a:avLst/>
          </a:prstGeom>
          <a:noFill/>
        </p:spPr>
      </p:pic>
    </p:spTree>
    <p:extLst>
      <p:ext uri="{BB962C8B-B14F-4D97-AF65-F5344CB8AC3E}">
        <p14:creationId xmlns:p14="http://schemas.microsoft.com/office/powerpoint/2010/main" val="392843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309396" cy="6858000"/>
          </a:xfrm>
          <a:prstGeom prst="rect">
            <a:avLst/>
          </a:prstGeom>
          <a:solidFill>
            <a:srgbClr val="439E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16048" y="990600"/>
            <a:ext cx="685802" cy="1676403"/>
          </a:xfrm>
          <a:prstGeom prst="rect">
            <a:avLst/>
          </a:prstGeom>
          <a:noFill/>
        </p:spPr>
      </p:pic>
    </p:spTree>
    <p:extLst>
      <p:ext uri="{BB962C8B-B14F-4D97-AF65-F5344CB8AC3E}">
        <p14:creationId xmlns:p14="http://schemas.microsoft.com/office/powerpoint/2010/main" val="21370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lvl1pPr>
          </a:lstStyle>
          <a:p>
            <a:r>
              <a:rPr lang="en-US" dirty="0"/>
              <a:t>TITLE GOES HERE &amp;</a:t>
            </a:r>
            <a:br>
              <a:rPr lang="en-US" dirty="0"/>
            </a:br>
            <a:r>
              <a:rPr lang="en-US" dirty="0"/>
              <a:t>CAN RUN TWO LINES</a:t>
            </a:r>
          </a:p>
        </p:txBody>
      </p:sp>
      <p:sp>
        <p:nvSpPr>
          <p:cNvPr id="3" name="Content Placeholder 2"/>
          <p:cNvSpPr>
            <a:spLocks noGrp="1"/>
          </p:cNvSpPr>
          <p:nvPr>
            <p:ph idx="1" hasCustomPrompt="1"/>
          </p:nvPr>
        </p:nvSpPr>
        <p:spPr/>
        <p:txBody>
          <a:bodyPr/>
          <a:lstStyle>
            <a:lvl1pPr>
              <a:defRPr baseline="0">
                <a:solidFill>
                  <a:schemeClr val="tx1">
                    <a:lumMod val="75000"/>
                    <a:lumOff val="25000"/>
                  </a:schemeClr>
                </a:solidFill>
              </a:defRPr>
            </a:lvl1pPr>
            <a:lvl2pPr marL="514350" indent="-171450">
              <a:buFont typeface="Courier New" charset="0"/>
              <a:buChar char="o"/>
              <a:defRPr baseline="0">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Level 1 bullet goes here</a:t>
            </a:r>
          </a:p>
          <a:p>
            <a:pPr lvl="1"/>
            <a:r>
              <a:rPr lang="en-US" dirty="0"/>
              <a:t>Level 2 bullet goes here</a:t>
            </a:r>
          </a:p>
        </p:txBody>
      </p:sp>
      <p:sp>
        <p:nvSpPr>
          <p:cNvPr id="7" name="Rectangle 6"/>
          <p:cNvSpPr/>
          <p:nvPr userDrawn="1"/>
        </p:nvSpPr>
        <p:spPr>
          <a:xfrm>
            <a:off x="146904" y="-1"/>
            <a:ext cx="216358" cy="5943601"/>
          </a:xfrm>
          <a:prstGeom prst="rect">
            <a:avLst/>
          </a:prstGeom>
          <a:gradFill>
            <a:gsLst>
              <a:gs pos="0">
                <a:srgbClr val="439E2E">
                  <a:alpha val="20000"/>
                </a:srgbClr>
              </a:gs>
              <a:gs pos="100000">
                <a:srgbClr val="439E2E"/>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48" y="6138684"/>
            <a:ext cx="266670" cy="588114"/>
          </a:xfrm>
          <a:prstGeom prst="rect">
            <a:avLst/>
          </a:prstGeom>
        </p:spPr>
      </p:pic>
      <p:sp>
        <p:nvSpPr>
          <p:cNvPr id="6" name="Slide Number Placeholder 5">
            <a:extLst>
              <a:ext uri="{FF2B5EF4-FFF2-40B4-BE49-F238E27FC236}">
                <a16:creationId xmlns:a16="http://schemas.microsoft.com/office/drawing/2014/main" id="{1EEF8D52-C6B2-42B5-98FA-9248B27A5D8A}"/>
              </a:ext>
            </a:extLst>
          </p:cNvPr>
          <p:cNvSpPr>
            <a:spLocks noGrp="1"/>
          </p:cNvSpPr>
          <p:nvPr>
            <p:ph type="sldNum" sz="quarter" idx="4"/>
          </p:nvPr>
        </p:nvSpPr>
        <p:spPr>
          <a:xfrm>
            <a:off x="773723" y="6361674"/>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14C31E-DA4C-F44D-B44A-157C5C055EA1}" type="slidenum">
              <a:rPr lang="en-US" smtClean="0"/>
              <a:pPr/>
              <a:t>‹#›</a:t>
            </a:fld>
            <a:endParaRPr lang="en-US"/>
          </a:p>
        </p:txBody>
      </p:sp>
    </p:spTree>
    <p:extLst>
      <p:ext uri="{BB962C8B-B14F-4D97-AF65-F5344CB8AC3E}">
        <p14:creationId xmlns:p14="http://schemas.microsoft.com/office/powerpoint/2010/main" val="3866159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435464"/>
                </a:solidFill>
              </a:defRPr>
            </a:lvl1pPr>
          </a:lstStyle>
          <a:p>
            <a:r>
              <a:rPr lang="en-US" dirty="0"/>
              <a:t>TITLE GOES HERE &amp;</a:t>
            </a:r>
            <a:br>
              <a:rPr lang="en-US" dirty="0"/>
            </a:br>
            <a:r>
              <a:rPr lang="en-US" dirty="0"/>
              <a:t>CAN RUN TWO LINES</a:t>
            </a:r>
          </a:p>
        </p:txBody>
      </p:sp>
      <p:sp>
        <p:nvSpPr>
          <p:cNvPr id="3" name="Content Placeholder 2"/>
          <p:cNvSpPr>
            <a:spLocks noGrp="1"/>
          </p:cNvSpPr>
          <p:nvPr>
            <p:ph sz="half" idx="1" hasCustomPrompt="1"/>
          </p:nvPr>
        </p:nvSpPr>
        <p:spPr>
          <a:xfrm>
            <a:off x="628650" y="1825625"/>
            <a:ext cx="3886200" cy="4351338"/>
          </a:xfrm>
        </p:spPr>
        <p:txBody>
          <a:bodyPr/>
          <a:lstStyle>
            <a:lvl1pPr>
              <a:defRPr baseline="0"/>
            </a:lvl1pPr>
            <a:lvl2pPr>
              <a:defRPr baseline="0"/>
            </a:lvl2pPr>
          </a:lstStyle>
          <a:p>
            <a:pPr lvl="0"/>
            <a:r>
              <a:rPr lang="en-US" dirty="0"/>
              <a:t>Level 1 bullet goes here</a:t>
            </a:r>
          </a:p>
          <a:p>
            <a:pPr lvl="1"/>
            <a:r>
              <a:rPr lang="en-US" dirty="0"/>
              <a:t>Level 2 bullet goes here</a:t>
            </a:r>
          </a:p>
        </p:txBody>
      </p:sp>
      <p:sp>
        <p:nvSpPr>
          <p:cNvPr id="4" name="Content Placeholder 3"/>
          <p:cNvSpPr>
            <a:spLocks noGrp="1"/>
          </p:cNvSpPr>
          <p:nvPr>
            <p:ph sz="half" idx="2" hasCustomPrompt="1"/>
          </p:nvPr>
        </p:nvSpPr>
        <p:spPr>
          <a:xfrm>
            <a:off x="4629150" y="1825625"/>
            <a:ext cx="3886200" cy="4351338"/>
          </a:xfrm>
        </p:spPr>
        <p:txBody>
          <a:bodyPr/>
          <a:lstStyle>
            <a:lvl1pPr>
              <a:defRPr baseline="0"/>
            </a:lvl1pPr>
            <a:lvl2pPr>
              <a:defRPr baseline="0"/>
            </a:lvl2pPr>
          </a:lstStyle>
          <a:p>
            <a:pPr lvl="0"/>
            <a:r>
              <a:rPr lang="en-US" dirty="0"/>
              <a:t>Level 1 bullet goes here</a:t>
            </a:r>
          </a:p>
          <a:p>
            <a:pPr lvl="1"/>
            <a:r>
              <a:rPr lang="en-US" dirty="0"/>
              <a:t>Level 2 bullet goes here</a:t>
            </a:r>
          </a:p>
        </p:txBody>
      </p:sp>
      <p:sp>
        <p:nvSpPr>
          <p:cNvPr id="8" name="Rectangle 7"/>
          <p:cNvSpPr/>
          <p:nvPr userDrawn="1"/>
        </p:nvSpPr>
        <p:spPr>
          <a:xfrm>
            <a:off x="146904" y="-1"/>
            <a:ext cx="216358" cy="5943601"/>
          </a:xfrm>
          <a:prstGeom prst="rect">
            <a:avLst/>
          </a:prstGeom>
          <a:gradFill>
            <a:gsLst>
              <a:gs pos="0">
                <a:srgbClr val="439E2E">
                  <a:alpha val="20000"/>
                </a:srgbClr>
              </a:gs>
              <a:gs pos="100000">
                <a:srgbClr val="439E2E"/>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48" y="6138684"/>
            <a:ext cx="266670" cy="588114"/>
          </a:xfrm>
          <a:prstGeom prst="rect">
            <a:avLst/>
          </a:prstGeom>
        </p:spPr>
      </p:pic>
      <p:sp>
        <p:nvSpPr>
          <p:cNvPr id="10" name="Slide Number Placeholder 5">
            <a:extLst>
              <a:ext uri="{FF2B5EF4-FFF2-40B4-BE49-F238E27FC236}">
                <a16:creationId xmlns:a16="http://schemas.microsoft.com/office/drawing/2014/main" id="{394CE093-8823-4CAA-9426-266C47917C7C}"/>
              </a:ext>
            </a:extLst>
          </p:cNvPr>
          <p:cNvSpPr>
            <a:spLocks noGrp="1"/>
          </p:cNvSpPr>
          <p:nvPr>
            <p:ph type="sldNum" sz="quarter" idx="12"/>
          </p:nvPr>
        </p:nvSpPr>
        <p:spPr>
          <a:xfrm>
            <a:off x="3538538" y="6356352"/>
            <a:ext cx="2057400" cy="365125"/>
          </a:xfrm>
        </p:spPr>
        <p:txBody>
          <a:bodyPr/>
          <a:lstStyle>
            <a:lvl1pPr algn="ctr">
              <a:defRPr/>
            </a:lvl1pPr>
          </a:lstStyle>
          <a:p>
            <a:fld id="{1514C31E-DA4C-F44D-B44A-157C5C055EA1}" type="slidenum">
              <a:rPr lang="en-US" smtClean="0"/>
              <a:pPr/>
              <a:t>‹#›</a:t>
            </a:fld>
            <a:endParaRPr lang="en-US"/>
          </a:p>
        </p:txBody>
      </p:sp>
    </p:spTree>
    <p:extLst>
      <p:ext uri="{BB962C8B-B14F-4D97-AF65-F5344CB8AC3E}">
        <p14:creationId xmlns:p14="http://schemas.microsoft.com/office/powerpoint/2010/main" val="308664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lvl1pPr>
          </a:lstStyle>
          <a:p>
            <a:r>
              <a:rPr lang="en-US" dirty="0"/>
              <a:t>TITLE GOES HERE &amp;</a:t>
            </a:r>
            <a:br>
              <a:rPr lang="en-US" dirty="0"/>
            </a:br>
            <a:r>
              <a:rPr lang="en-US" dirty="0"/>
              <a:t>CAN RUN TWO LINES</a:t>
            </a:r>
          </a:p>
        </p:txBody>
      </p:sp>
      <p:sp>
        <p:nvSpPr>
          <p:cNvPr id="3" name="Content Placeholder 2"/>
          <p:cNvSpPr>
            <a:spLocks noGrp="1"/>
          </p:cNvSpPr>
          <p:nvPr>
            <p:ph idx="1" hasCustomPrompt="1"/>
          </p:nvPr>
        </p:nvSpPr>
        <p:spPr/>
        <p:txBody>
          <a:bodyPr/>
          <a:lstStyle>
            <a:lvl1pPr>
              <a:defRPr baseline="0">
                <a:solidFill>
                  <a:schemeClr val="tx1">
                    <a:lumMod val="75000"/>
                    <a:lumOff val="25000"/>
                  </a:schemeClr>
                </a:solidFill>
              </a:defRPr>
            </a:lvl1pPr>
            <a:lvl2pPr marL="514350" indent="-171450">
              <a:buFont typeface="Courier New" charset="0"/>
              <a:buChar char="o"/>
              <a:defRPr baseline="0">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Level 1 bullet goes here</a:t>
            </a:r>
          </a:p>
          <a:p>
            <a:pPr lvl="1"/>
            <a:r>
              <a:rPr lang="en-US" dirty="0"/>
              <a:t>Level 2 bullet goes here</a:t>
            </a:r>
          </a:p>
        </p:txBody>
      </p:sp>
      <p:sp>
        <p:nvSpPr>
          <p:cNvPr id="7" name="Rectangle 6"/>
          <p:cNvSpPr/>
          <p:nvPr userDrawn="1"/>
        </p:nvSpPr>
        <p:spPr>
          <a:xfrm>
            <a:off x="146904" y="-1"/>
            <a:ext cx="216358" cy="5943601"/>
          </a:xfrm>
          <a:prstGeom prst="rect">
            <a:avLst/>
          </a:prstGeom>
          <a:gradFill>
            <a:gsLst>
              <a:gs pos="0">
                <a:srgbClr val="439E2E">
                  <a:alpha val="20000"/>
                </a:srgbClr>
              </a:gs>
              <a:gs pos="100000">
                <a:srgbClr val="439E2E"/>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48" y="6138684"/>
            <a:ext cx="266670" cy="588114"/>
          </a:xfrm>
          <a:prstGeom prst="rect">
            <a:avLst/>
          </a:prstGeom>
        </p:spPr>
      </p:pic>
    </p:spTree>
    <p:extLst>
      <p:ext uri="{BB962C8B-B14F-4D97-AF65-F5344CB8AC3E}">
        <p14:creationId xmlns:p14="http://schemas.microsoft.com/office/powerpoint/2010/main" val="91517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0" y="0"/>
            <a:ext cx="9144000" cy="1953846"/>
          </a:xfrm>
          <a:prstGeom prst="rect">
            <a:avLst/>
          </a:prstGeom>
          <a:solidFill>
            <a:srgbClr val="439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FF7358EF-E540-49A1-9B17-E7F343877284}"/>
              </a:ext>
            </a:extLst>
          </p:cNvPr>
          <p:cNvSpPr>
            <a:spLocks noGrp="1"/>
          </p:cNvSpPr>
          <p:nvPr>
            <p:ph type="sldNum" sz="quarter" idx="12"/>
          </p:nvPr>
        </p:nvSpPr>
        <p:spPr>
          <a:xfrm>
            <a:off x="3538538" y="6356352"/>
            <a:ext cx="2057400" cy="365125"/>
          </a:xfrm>
        </p:spPr>
        <p:txBody>
          <a:bodyPr/>
          <a:lstStyle>
            <a:lvl1pPr algn="ctr">
              <a:defRPr/>
            </a:lvl1pPr>
          </a:lstStyle>
          <a:p>
            <a:fld id="{1514C31E-DA4C-F44D-B44A-157C5C055EA1}" type="slidenum">
              <a:rPr lang="en-US" smtClean="0"/>
              <a:pPr/>
              <a:t>‹#›</a:t>
            </a:fld>
            <a:endParaRPr lang="en-US"/>
          </a:p>
        </p:txBody>
      </p:sp>
    </p:spTree>
    <p:extLst>
      <p:ext uri="{BB962C8B-B14F-4D97-AF65-F5344CB8AC3E}">
        <p14:creationId xmlns:p14="http://schemas.microsoft.com/office/powerpoint/2010/main" val="33955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435464"/>
                </a:solidFill>
              </a:defRPr>
            </a:lvl1pPr>
          </a:lstStyle>
          <a:p>
            <a:r>
              <a:rPr lang="en-US" dirty="0"/>
              <a:t>TITLE GOES HERE &amp;</a:t>
            </a:r>
            <a:br>
              <a:rPr lang="en-US" dirty="0"/>
            </a:br>
            <a:r>
              <a:rPr lang="en-US" dirty="0"/>
              <a:t>CAN RUN TWO LINES</a:t>
            </a:r>
          </a:p>
        </p:txBody>
      </p:sp>
      <p:sp>
        <p:nvSpPr>
          <p:cNvPr id="3" name="Content Placeholder 2"/>
          <p:cNvSpPr>
            <a:spLocks noGrp="1"/>
          </p:cNvSpPr>
          <p:nvPr>
            <p:ph sz="half" idx="1" hasCustomPrompt="1"/>
          </p:nvPr>
        </p:nvSpPr>
        <p:spPr>
          <a:xfrm>
            <a:off x="628650" y="1825625"/>
            <a:ext cx="3886200" cy="4351338"/>
          </a:xfrm>
        </p:spPr>
        <p:txBody>
          <a:bodyPr/>
          <a:lstStyle>
            <a:lvl1pPr>
              <a:defRPr baseline="0"/>
            </a:lvl1pPr>
            <a:lvl2pPr>
              <a:defRPr baseline="0"/>
            </a:lvl2pPr>
          </a:lstStyle>
          <a:p>
            <a:pPr lvl="0"/>
            <a:r>
              <a:rPr lang="en-US" dirty="0"/>
              <a:t>Level 1 bullet goes here</a:t>
            </a:r>
          </a:p>
          <a:p>
            <a:pPr lvl="1"/>
            <a:r>
              <a:rPr lang="en-US" dirty="0"/>
              <a:t>Level 2 bullet goes here</a:t>
            </a:r>
          </a:p>
        </p:txBody>
      </p:sp>
      <p:sp>
        <p:nvSpPr>
          <p:cNvPr id="4" name="Content Placeholder 3"/>
          <p:cNvSpPr>
            <a:spLocks noGrp="1"/>
          </p:cNvSpPr>
          <p:nvPr>
            <p:ph sz="half" idx="2" hasCustomPrompt="1"/>
          </p:nvPr>
        </p:nvSpPr>
        <p:spPr>
          <a:xfrm>
            <a:off x="4629150" y="1825625"/>
            <a:ext cx="3886200" cy="4351338"/>
          </a:xfrm>
        </p:spPr>
        <p:txBody>
          <a:bodyPr/>
          <a:lstStyle>
            <a:lvl1pPr>
              <a:defRPr baseline="0"/>
            </a:lvl1pPr>
            <a:lvl2pPr>
              <a:defRPr baseline="0"/>
            </a:lvl2pPr>
          </a:lstStyle>
          <a:p>
            <a:pPr lvl="0"/>
            <a:r>
              <a:rPr lang="en-US" dirty="0"/>
              <a:t>Level 1 bullet goes here</a:t>
            </a:r>
          </a:p>
          <a:p>
            <a:pPr lvl="1"/>
            <a:r>
              <a:rPr lang="en-US" dirty="0"/>
              <a:t>Level 2 bullet goes here</a:t>
            </a:r>
          </a:p>
        </p:txBody>
      </p:sp>
      <p:sp>
        <p:nvSpPr>
          <p:cNvPr id="8" name="Rectangle 7"/>
          <p:cNvSpPr/>
          <p:nvPr userDrawn="1"/>
        </p:nvSpPr>
        <p:spPr>
          <a:xfrm>
            <a:off x="146904" y="-1"/>
            <a:ext cx="216358" cy="5943601"/>
          </a:xfrm>
          <a:prstGeom prst="rect">
            <a:avLst/>
          </a:prstGeom>
          <a:gradFill>
            <a:gsLst>
              <a:gs pos="0">
                <a:srgbClr val="439E2E">
                  <a:alpha val="20000"/>
                </a:srgbClr>
              </a:gs>
              <a:gs pos="100000">
                <a:srgbClr val="439E2E"/>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48" y="6138684"/>
            <a:ext cx="266670" cy="588114"/>
          </a:xfrm>
          <a:prstGeom prst="rect">
            <a:avLst/>
          </a:prstGeom>
        </p:spPr>
      </p:pic>
    </p:spTree>
    <p:extLst>
      <p:ext uri="{BB962C8B-B14F-4D97-AF65-F5344CB8AC3E}">
        <p14:creationId xmlns:p14="http://schemas.microsoft.com/office/powerpoint/2010/main" val="57665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9C6EE6-34AB-4AA6-9C60-EF18321B8470}" type="datetime1">
              <a:rPr lang="en-US" smtClean="0"/>
              <a:t>2/28/2019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4C31E-DA4C-F44D-B44A-157C5C055EA1}" type="slidenum">
              <a:rPr lang="en-US" smtClean="0"/>
              <a:t>‹#›</a:t>
            </a:fld>
            <a:endParaRPr lang="en-US"/>
          </a:p>
        </p:txBody>
      </p:sp>
    </p:spTree>
    <p:extLst>
      <p:ext uri="{BB962C8B-B14F-4D97-AF65-F5344CB8AC3E}">
        <p14:creationId xmlns:p14="http://schemas.microsoft.com/office/powerpoint/2010/main" val="205385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1221"/>
            <a:ext cx="2057400" cy="365125"/>
          </a:xfrm>
        </p:spPr>
        <p:txBody>
          <a:bodyPr/>
          <a:lstStyle>
            <a:lvl1pPr algn="ctr">
              <a:defRPr/>
            </a:lvl1pPr>
          </a:lstStyle>
          <a:p>
            <a:fld id="{48F63A3B-78C7-47BE-AE5E-E10140E04643}" type="slidenum">
              <a:rPr lang="en-US" smtClean="0"/>
              <a:pPr/>
              <a:t>‹#›</a:t>
            </a:fld>
            <a:endParaRPr lang="en-US" dirty="0"/>
          </a:p>
        </p:txBody>
      </p:sp>
      <p:sp>
        <p:nvSpPr>
          <p:cNvPr id="7" name="Rectangle 6"/>
          <p:cNvSpPr/>
          <p:nvPr userDrawn="1"/>
        </p:nvSpPr>
        <p:spPr>
          <a:xfrm>
            <a:off x="146904" y="-1"/>
            <a:ext cx="216358" cy="5943601"/>
          </a:xfrm>
          <a:prstGeom prst="rect">
            <a:avLst/>
          </a:prstGeom>
          <a:gradFill>
            <a:gsLst>
              <a:gs pos="0">
                <a:srgbClr val="439E2E">
                  <a:alpha val="20000"/>
                </a:srgbClr>
              </a:gs>
              <a:gs pos="100000">
                <a:srgbClr val="439E2E"/>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48" y="6138684"/>
            <a:ext cx="266670" cy="588114"/>
          </a:xfrm>
          <a:prstGeom prst="rect">
            <a:avLst/>
          </a:prstGeom>
        </p:spPr>
      </p:pic>
    </p:spTree>
    <p:extLst>
      <p:ext uri="{BB962C8B-B14F-4D97-AF65-F5344CB8AC3E}">
        <p14:creationId xmlns:p14="http://schemas.microsoft.com/office/powerpoint/2010/main" val="420250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38538" y="6356352"/>
            <a:ext cx="2057400" cy="365125"/>
          </a:xfrm>
        </p:spPr>
        <p:txBody>
          <a:bodyPr/>
          <a:lstStyle>
            <a:lvl1pPr algn="ctr">
              <a:defRPr/>
            </a:lvl1pPr>
          </a:lstStyle>
          <a:p>
            <a:fld id="{1514C31E-DA4C-F44D-B44A-157C5C055EA1}" type="slidenum">
              <a:rPr lang="en-US" smtClean="0"/>
              <a:pPr/>
              <a:t>‹#›</a:t>
            </a:fld>
            <a:endParaRPr lang="en-US"/>
          </a:p>
        </p:txBody>
      </p:sp>
    </p:spTree>
    <p:extLst>
      <p:ext uri="{BB962C8B-B14F-4D97-AF65-F5344CB8AC3E}">
        <p14:creationId xmlns:p14="http://schemas.microsoft.com/office/powerpoint/2010/main" val="4004229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46904" y="-1"/>
            <a:ext cx="216358" cy="5943601"/>
          </a:xfrm>
          <a:prstGeom prst="rect">
            <a:avLst/>
          </a:prstGeom>
          <a:gradFill>
            <a:gsLst>
              <a:gs pos="0">
                <a:srgbClr val="439E2E">
                  <a:alpha val="20000"/>
                </a:srgbClr>
              </a:gs>
              <a:gs pos="100000">
                <a:srgbClr val="439E2E"/>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48" y="6138684"/>
            <a:ext cx="266670" cy="588114"/>
          </a:xfrm>
          <a:prstGeom prst="rect">
            <a:avLst/>
          </a:prstGeom>
        </p:spPr>
      </p:pic>
      <p:sp>
        <p:nvSpPr>
          <p:cNvPr id="10" name="Slide Number Placeholder 5">
            <a:extLst>
              <a:ext uri="{FF2B5EF4-FFF2-40B4-BE49-F238E27FC236}">
                <a16:creationId xmlns:a16="http://schemas.microsoft.com/office/drawing/2014/main" id="{B2756D4B-CAA7-46B8-A4F3-2B0767451B83}"/>
              </a:ext>
            </a:extLst>
          </p:cNvPr>
          <p:cNvSpPr txBox="1">
            <a:spLocks/>
          </p:cNvSpPr>
          <p:nvPr userDrawn="1"/>
        </p:nvSpPr>
        <p:spPr>
          <a:xfrm>
            <a:off x="3538538" y="635635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14C31E-DA4C-F44D-B44A-157C5C055EA1}" type="slidenum">
              <a:rPr lang="en-US" smtClean="0"/>
              <a:pPr/>
              <a:t>‹#›</a:t>
            </a:fld>
            <a:endParaRPr lang="en-US"/>
          </a:p>
        </p:txBody>
      </p:sp>
    </p:spTree>
    <p:extLst>
      <p:ext uri="{BB962C8B-B14F-4D97-AF65-F5344CB8AC3E}">
        <p14:creationId xmlns:p14="http://schemas.microsoft.com/office/powerpoint/2010/main" val="224448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FF9E28FA-D441-46BB-922F-70E76E02FE9B}"/>
              </a:ext>
            </a:extLst>
          </p:cNvPr>
          <p:cNvSpPr txBox="1">
            <a:spLocks/>
          </p:cNvSpPr>
          <p:nvPr userDrawn="1"/>
        </p:nvSpPr>
        <p:spPr>
          <a:xfrm>
            <a:off x="3538538" y="635635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14C31E-DA4C-F44D-B44A-157C5C055EA1}" type="slidenum">
              <a:rPr lang="en-US" smtClean="0"/>
              <a:pPr/>
              <a:t>‹#›</a:t>
            </a:fld>
            <a:endParaRPr lang="en-US"/>
          </a:p>
        </p:txBody>
      </p:sp>
    </p:spTree>
    <p:extLst>
      <p:ext uri="{BB962C8B-B14F-4D97-AF65-F5344CB8AC3E}">
        <p14:creationId xmlns:p14="http://schemas.microsoft.com/office/powerpoint/2010/main" val="27638339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686287-C005-4CB1-BCC8-DA7E9DE5F33A}" type="datetime1">
              <a:rPr lang="en-US" smtClean="0"/>
              <a:t>2/28/2019</a:t>
            </a:fld>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14C31E-DA4C-F44D-B44A-157C5C055EA1}" type="slidenum">
              <a:rPr lang="en-US" smtClean="0"/>
              <a:t>‹#›</a:t>
            </a:fld>
            <a:endParaRPr lang="en-US"/>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42" r:id="rId3"/>
    <p:sldLayoutId id="2147483723" r:id="rId4"/>
  </p:sldLayoutIdLst>
  <p:hf hdr="0" ftr="0" dt="0"/>
  <p:txStyles>
    <p:titleStyle>
      <a:lvl1pPr algn="l" defTabSz="685800" rtl="0" eaLnBrk="1" latinLnBrk="0" hangingPunct="1">
        <a:lnSpc>
          <a:spcPct val="90000"/>
        </a:lnSpc>
        <a:spcBef>
          <a:spcPct val="0"/>
        </a:spcBef>
        <a:buNone/>
        <a:defRPr sz="3000" b="0" i="0" kern="1200">
          <a:solidFill>
            <a:srgbClr val="435464"/>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Wingdings" charset="2"/>
        <a:buChar char="§"/>
        <a:defRPr sz="1800" b="0" i="0" kern="1200">
          <a:solidFill>
            <a:srgbClr val="435464"/>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4627D-5A6F-4E26-83BD-0C0FB098656F}" type="datetime1">
              <a:rPr lang="en-US" smtClean="0"/>
              <a:t>2/28/2019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4C31E-DA4C-F44D-B44A-157C5C055EA1}" type="slidenum">
              <a:rPr lang="en-US" smtClean="0"/>
              <a:t>‹#›</a:t>
            </a:fld>
            <a:endParaRPr lang="en-US"/>
          </a:p>
        </p:txBody>
      </p:sp>
    </p:spTree>
    <p:extLst>
      <p:ext uri="{BB962C8B-B14F-4D97-AF65-F5344CB8AC3E}">
        <p14:creationId xmlns:p14="http://schemas.microsoft.com/office/powerpoint/2010/main" val="376903250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5" r:id="rId8"/>
    <p:sldLayoutId id="214748376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35AEA32B-CDA6-49F8-AC3C-1B72ED750CDC}"/>
              </a:ext>
            </a:extLst>
          </p:cNvPr>
          <p:cNvSpPr>
            <a:spLocks noGrp="1"/>
          </p:cNvSpPr>
          <p:nvPr>
            <p:ph type="sldNum" sz="quarter" idx="4"/>
          </p:nvPr>
        </p:nvSpPr>
        <p:spPr>
          <a:xfrm>
            <a:off x="3538538" y="6356352"/>
            <a:ext cx="2057400" cy="365125"/>
          </a:xfrm>
          <a:prstGeom prst="rect">
            <a:avLst/>
          </a:prstGeom>
        </p:spPr>
        <p:txBody>
          <a:bodyPr/>
          <a:lstStyle>
            <a:lvl1pPr algn="ctr">
              <a:defRPr sz="1100"/>
            </a:lvl1pPr>
          </a:lstStyle>
          <a:p>
            <a:fld id="{1514C31E-DA4C-F44D-B44A-157C5C055EA1}" type="slidenum">
              <a:rPr lang="en-US" smtClean="0"/>
              <a:pPr/>
              <a:t>‹#›</a:t>
            </a:fld>
            <a:endParaRPr lang="en-US" dirty="0"/>
          </a:p>
        </p:txBody>
      </p:sp>
    </p:spTree>
    <p:extLst>
      <p:ext uri="{BB962C8B-B14F-4D97-AF65-F5344CB8AC3E}">
        <p14:creationId xmlns:p14="http://schemas.microsoft.com/office/powerpoint/2010/main" val="12684678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0" r:id="rId3"/>
  </p:sldLayoutIdLst>
  <p:hf hdr="0" ftr="0" dt="0"/>
  <p:txStyles>
    <p:titleStyle>
      <a:lvl1pPr algn="l" defTabSz="685800" rtl="0" eaLnBrk="1" latinLnBrk="0" hangingPunct="1">
        <a:lnSpc>
          <a:spcPct val="90000"/>
        </a:lnSpc>
        <a:spcBef>
          <a:spcPct val="0"/>
        </a:spcBef>
        <a:buNone/>
        <a:defRPr sz="3000" b="0" i="0" kern="1200">
          <a:solidFill>
            <a:srgbClr val="435464"/>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Wingdings" charset="2"/>
        <a:buChar char="§"/>
        <a:defRPr sz="1800" b="0" i="0" kern="1200">
          <a:solidFill>
            <a:srgbClr val="435464"/>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hyperlink" Target="mailto:a.ahmed@cgiar.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951" y="2426375"/>
            <a:ext cx="8292849" cy="1464490"/>
          </a:xfrm>
          <a:prstGeom prst="rect">
            <a:avLst/>
          </a:prstGeom>
        </p:spPr>
        <p:txBody>
          <a:bodyPr anchor="b">
            <a:noAutofit/>
          </a:bodyPr>
          <a:lstStyle>
            <a:lvl1pPr algn="l" defTabSz="914400" rtl="0" eaLnBrk="1" latinLnBrk="0" hangingPunct="1">
              <a:lnSpc>
                <a:spcPct val="90000"/>
              </a:lnSpc>
              <a:spcBef>
                <a:spcPct val="0"/>
              </a:spcBef>
              <a:buNone/>
              <a:defRPr sz="4400" b="1" i="0" kern="1200">
                <a:solidFill>
                  <a:srgbClr val="439E2E"/>
                </a:solidFill>
                <a:latin typeface="Arial" charset="0"/>
                <a:ea typeface="Arial" charset="0"/>
                <a:cs typeface="Arial" charset="0"/>
              </a:defRPr>
            </a:lvl1pPr>
          </a:lstStyle>
          <a:p>
            <a:pPr algn="r"/>
            <a:r>
              <a:rPr lang="en-US" sz="3600" dirty="0"/>
              <a:t>Why is Nutrition an Important Component of Food Security?</a:t>
            </a:r>
          </a:p>
          <a:p>
            <a:pPr algn="r">
              <a:lnSpc>
                <a:spcPct val="150000"/>
              </a:lnSpc>
            </a:pPr>
            <a:r>
              <a:rPr lang="en-US" sz="2800" dirty="0">
                <a:solidFill>
                  <a:schemeClr val="accent5">
                    <a:lumMod val="75000"/>
                  </a:schemeClr>
                </a:solidFill>
              </a:rPr>
              <a:t>Evidence-Based Rationale for Bangladesh</a:t>
            </a:r>
          </a:p>
        </p:txBody>
      </p:sp>
      <p:sp>
        <p:nvSpPr>
          <p:cNvPr id="5" name="Subtitle 2"/>
          <p:cNvSpPr txBox="1">
            <a:spLocks/>
          </p:cNvSpPr>
          <p:nvPr/>
        </p:nvSpPr>
        <p:spPr>
          <a:xfrm>
            <a:off x="628650" y="3646042"/>
            <a:ext cx="7059334" cy="648476"/>
          </a:xfrm>
          <a:prstGeom prst="rect">
            <a:avLst/>
          </a:prstGeom>
        </p:spPr>
        <p:txBody>
          <a:bodyPr>
            <a:normAutofit/>
          </a:bodyPr>
          <a:lstStyle>
            <a:lvl1pPr marL="0" indent="0" algn="l" defTabSz="914400" rtl="0" eaLnBrk="1" latinLnBrk="0" hangingPunct="1">
              <a:lnSpc>
                <a:spcPct val="90000"/>
              </a:lnSpc>
              <a:spcBef>
                <a:spcPts val="1000"/>
              </a:spcBef>
              <a:buFont typeface="Wingdings" charset="2"/>
              <a:buNone/>
              <a:defRPr sz="2800" b="0" i="0" kern="1200" baseline="0">
                <a:solidFill>
                  <a:schemeClr val="tx1">
                    <a:lumMod val="75000"/>
                    <a:lumOff val="2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Courier New" charset="0"/>
              <a:buNone/>
              <a:defRPr sz="2000" b="0" i="0" kern="1200">
                <a:solidFill>
                  <a:srgbClr val="435464"/>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Courier New" charset="0"/>
              <a:buNone/>
              <a:defRPr sz="1800" b="0" i="0" kern="1200">
                <a:solidFill>
                  <a:srgbClr val="435464"/>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Courier New" charset="0"/>
              <a:buNone/>
              <a:defRPr sz="1600" b="0" i="0" kern="1200">
                <a:solidFill>
                  <a:srgbClr val="435464"/>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Courier New" charset="0"/>
              <a:buNone/>
              <a:defRPr sz="1600" b="0" i="0" kern="1200">
                <a:solidFill>
                  <a:srgbClr val="435464"/>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sz="2100" dirty="0"/>
          </a:p>
        </p:txBody>
      </p:sp>
      <p:sp>
        <p:nvSpPr>
          <p:cNvPr id="6" name="Subtitle 2"/>
          <p:cNvSpPr txBox="1">
            <a:spLocks/>
          </p:cNvSpPr>
          <p:nvPr/>
        </p:nvSpPr>
        <p:spPr>
          <a:xfrm>
            <a:off x="421341" y="4062335"/>
            <a:ext cx="8039459" cy="1170065"/>
          </a:xfrm>
          <a:prstGeom prst="rect">
            <a:avLst/>
          </a:prstGeom>
        </p:spPr>
        <p:txBody>
          <a:bodyPr>
            <a:noAutofit/>
          </a:bodyPr>
          <a:lstStyle>
            <a:lvl1pPr marL="0" indent="0" algn="l" defTabSz="914400" rtl="0" eaLnBrk="1" latinLnBrk="0" hangingPunct="1">
              <a:lnSpc>
                <a:spcPct val="90000"/>
              </a:lnSpc>
              <a:spcBef>
                <a:spcPts val="1000"/>
              </a:spcBef>
              <a:buFont typeface="Wingdings" charset="2"/>
              <a:buNone/>
              <a:defRPr sz="2800" b="0" i="0" kern="1200" baseline="0">
                <a:solidFill>
                  <a:schemeClr val="tx1">
                    <a:lumMod val="75000"/>
                    <a:lumOff val="2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Courier New" charset="0"/>
              <a:buNone/>
              <a:defRPr sz="2000" b="0" i="0" kern="1200">
                <a:solidFill>
                  <a:srgbClr val="435464"/>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Courier New" charset="0"/>
              <a:buNone/>
              <a:defRPr sz="1800" b="0" i="0" kern="1200">
                <a:solidFill>
                  <a:srgbClr val="435464"/>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Courier New" charset="0"/>
              <a:buNone/>
              <a:defRPr sz="1600" b="0" i="0" kern="1200">
                <a:solidFill>
                  <a:srgbClr val="435464"/>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Courier New" charset="0"/>
              <a:buNone/>
              <a:defRPr sz="1600" b="0" i="0" kern="1200">
                <a:solidFill>
                  <a:srgbClr val="435464"/>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lnSpc>
                <a:spcPct val="100000"/>
              </a:lnSpc>
              <a:spcBef>
                <a:spcPts val="600"/>
              </a:spcBef>
            </a:pPr>
            <a:r>
              <a:rPr lang="en-US" sz="2000" b="1" dirty="0">
                <a:solidFill>
                  <a:schemeClr val="tx1"/>
                </a:solidFill>
              </a:rPr>
              <a:t>Akhter Ahmed</a:t>
            </a:r>
          </a:p>
          <a:p>
            <a:pPr algn="r">
              <a:lnSpc>
                <a:spcPct val="100000"/>
              </a:lnSpc>
              <a:spcBef>
                <a:spcPts val="600"/>
              </a:spcBef>
            </a:pPr>
            <a:r>
              <a:rPr lang="en-US" sz="2000" b="1" dirty="0">
                <a:solidFill>
                  <a:schemeClr val="tx1"/>
                </a:solidFill>
              </a:rPr>
              <a:t>Country Representative for Bangladesh</a:t>
            </a:r>
          </a:p>
          <a:p>
            <a:pPr algn="r">
              <a:lnSpc>
                <a:spcPct val="100000"/>
              </a:lnSpc>
              <a:spcBef>
                <a:spcPts val="600"/>
              </a:spcBef>
            </a:pPr>
            <a:r>
              <a:rPr lang="en-US" sz="2000" b="1" dirty="0">
                <a:solidFill>
                  <a:schemeClr val="tx1"/>
                </a:solidFill>
              </a:rPr>
              <a:t>International Food Policy Research Institute</a:t>
            </a:r>
            <a:br>
              <a:rPr lang="en-US" sz="2000" b="1" dirty="0">
                <a:solidFill>
                  <a:schemeClr val="tx1"/>
                </a:solidFill>
              </a:rPr>
            </a:br>
            <a:br>
              <a:rPr lang="en-US" sz="2000" b="1" dirty="0">
                <a:solidFill>
                  <a:schemeClr val="tx1"/>
                </a:solidFill>
              </a:rPr>
            </a:br>
            <a:r>
              <a:rPr lang="en-US" sz="2000" b="1" dirty="0">
                <a:solidFill>
                  <a:schemeClr val="tx1"/>
                </a:solidFill>
              </a:rPr>
              <a:t>Training Workshop on </a:t>
            </a:r>
          </a:p>
          <a:p>
            <a:pPr algn="r">
              <a:lnSpc>
                <a:spcPct val="100000"/>
              </a:lnSpc>
              <a:spcBef>
                <a:spcPts val="0"/>
              </a:spcBef>
            </a:pPr>
            <a:r>
              <a:rPr lang="en-US" sz="2000" b="1" dirty="0">
                <a:solidFill>
                  <a:schemeClr val="accent5">
                    <a:lumMod val="75000"/>
                  </a:schemeClr>
                </a:solidFill>
              </a:rPr>
              <a:t>Concepts and Tools for Food Policy Analysis </a:t>
            </a:r>
          </a:p>
          <a:p>
            <a:pPr algn="r"/>
            <a:r>
              <a:rPr lang="en-US" sz="2000" b="1" dirty="0">
                <a:solidFill>
                  <a:schemeClr val="tx1"/>
                </a:solidFill>
              </a:rPr>
              <a:t>Dhaka | 1 March 2019</a:t>
            </a:r>
            <a:br>
              <a:rPr lang="en-US" sz="2000" b="1" dirty="0">
                <a:solidFill>
                  <a:schemeClr val="tx1"/>
                </a:solidFill>
              </a:rPr>
            </a:br>
            <a:endParaRPr lang="en-US" sz="2000" b="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49" y="554636"/>
            <a:ext cx="3298774" cy="682310"/>
          </a:xfrm>
          <a:prstGeom prst="rect">
            <a:avLst/>
          </a:prstGeom>
        </p:spPr>
      </p:pic>
    </p:spTree>
    <p:extLst>
      <p:ext uri="{BB962C8B-B14F-4D97-AF65-F5344CB8AC3E}">
        <p14:creationId xmlns:p14="http://schemas.microsoft.com/office/powerpoint/2010/main" val="818742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35" y="500259"/>
            <a:ext cx="7886700" cy="734519"/>
          </a:xfrm>
        </p:spPr>
        <p:txBody>
          <a:bodyPr>
            <a:normAutofit fontScale="90000"/>
          </a:bodyPr>
          <a:lstStyle/>
          <a:p>
            <a:r>
              <a:rPr lang="en-US" sz="3600" b="1" dirty="0">
                <a:solidFill>
                  <a:srgbClr val="439E2E"/>
                </a:solidFill>
                <a:latin typeface="+mn-lt"/>
              </a:rPr>
              <a:t>IFPRI has created a comprehensive dataset for food policy analysis in Bangladesh </a:t>
            </a:r>
            <a:br>
              <a:rPr lang="en-US" b="1" dirty="0">
                <a:solidFill>
                  <a:srgbClr val="C00000"/>
                </a:solidFill>
              </a:rPr>
            </a:br>
            <a:endParaRPr lang="en-US" dirty="0"/>
          </a:p>
        </p:txBody>
      </p:sp>
      <p:sp>
        <p:nvSpPr>
          <p:cNvPr id="4" name="Content Placeholder 2"/>
          <p:cNvSpPr>
            <a:spLocks noGrp="1"/>
          </p:cNvSpPr>
          <p:nvPr>
            <p:ph idx="1"/>
          </p:nvPr>
        </p:nvSpPr>
        <p:spPr>
          <a:xfrm>
            <a:off x="628650" y="1109272"/>
            <a:ext cx="8142126" cy="5561351"/>
          </a:xfrm>
        </p:spPr>
        <p:txBody>
          <a:bodyPr>
            <a:normAutofit/>
          </a:bodyPr>
          <a:lstStyle/>
          <a:p>
            <a:pPr>
              <a:buClr>
                <a:srgbClr val="439E2E"/>
              </a:buClr>
              <a:buSzPct val="100000"/>
              <a:buFont typeface="Wingdings" panose="05000000000000000000" pitchFamily="2" charset="2"/>
              <a:buChar char="§"/>
            </a:pPr>
            <a:r>
              <a:rPr lang="en-US" sz="2400" dirty="0"/>
              <a:t>IFPRI’s Bangladesh Integrated Household Survey (BIHS): most comprehensive nationally rural household panel survey to date. </a:t>
            </a:r>
          </a:p>
          <a:p>
            <a:pPr>
              <a:lnSpc>
                <a:spcPct val="110000"/>
              </a:lnSpc>
              <a:buClr>
                <a:schemeClr val="accent6"/>
              </a:buClr>
              <a:buFont typeface="Wingdings" panose="05000000000000000000" pitchFamily="2" charset="2"/>
              <a:buChar char="§"/>
            </a:pPr>
            <a:r>
              <a:rPr lang="en-US" sz="2400" dirty="0"/>
              <a:t>3-round panel survey:</a:t>
            </a:r>
          </a:p>
          <a:p>
            <a:pPr lvl="1">
              <a:lnSpc>
                <a:spcPct val="110000"/>
              </a:lnSpc>
              <a:buClr>
                <a:schemeClr val="accent6"/>
              </a:buClr>
              <a:buFont typeface="Wingdings" panose="05000000000000000000" pitchFamily="2" charset="2"/>
              <a:buChar char="§"/>
            </a:pPr>
            <a:r>
              <a:rPr lang="en-US" dirty="0"/>
              <a:t>Round 1: 2012</a:t>
            </a:r>
          </a:p>
          <a:p>
            <a:pPr lvl="1">
              <a:lnSpc>
                <a:spcPct val="110000"/>
              </a:lnSpc>
              <a:buClr>
                <a:schemeClr val="accent6"/>
              </a:buClr>
              <a:buFont typeface="Wingdings" panose="05000000000000000000" pitchFamily="2" charset="2"/>
              <a:buChar char="§"/>
            </a:pPr>
            <a:r>
              <a:rPr lang="en-US" dirty="0"/>
              <a:t>Round 2: 2015</a:t>
            </a:r>
          </a:p>
          <a:p>
            <a:pPr lvl="1">
              <a:lnSpc>
                <a:spcPct val="110000"/>
              </a:lnSpc>
              <a:buClr>
                <a:schemeClr val="accent6"/>
              </a:buClr>
              <a:buFont typeface="Wingdings" panose="05000000000000000000" pitchFamily="2" charset="2"/>
              <a:buChar char="§"/>
            </a:pPr>
            <a:r>
              <a:rPr lang="en-US" dirty="0"/>
              <a:t>Round 3: 2019 </a:t>
            </a:r>
          </a:p>
          <a:p>
            <a:pPr>
              <a:buClr>
                <a:srgbClr val="439E2E"/>
              </a:buClr>
              <a:buSzPct val="100000"/>
              <a:buFont typeface="Wingdings" panose="05000000000000000000" pitchFamily="2" charset="2"/>
              <a:buChar char="§"/>
            </a:pPr>
            <a:r>
              <a:rPr lang="en-US" sz="2400" dirty="0"/>
              <a:t>4 unique features of data collection: </a:t>
            </a:r>
          </a:p>
          <a:p>
            <a:pPr marL="914400" lvl="1" indent="-457200">
              <a:buFont typeface="+mj-lt"/>
              <a:buAutoNum type="arabicPeriod"/>
            </a:pPr>
            <a:r>
              <a:rPr lang="en-US" dirty="0"/>
              <a:t>Plot-level agricultural production </a:t>
            </a:r>
          </a:p>
          <a:p>
            <a:pPr marL="914400" lvl="1" indent="-457200">
              <a:buFont typeface="+mj-lt"/>
              <a:buAutoNum type="arabicPeriod"/>
            </a:pPr>
            <a:r>
              <a:rPr lang="en-US" dirty="0"/>
              <a:t>Individual food intakes of all HH members</a:t>
            </a:r>
          </a:p>
          <a:p>
            <a:pPr marL="914400" lvl="1" indent="-457200">
              <a:buFont typeface="+mj-lt"/>
              <a:buAutoNum type="arabicPeriod"/>
            </a:pPr>
            <a:r>
              <a:rPr lang="en-US" dirty="0"/>
              <a:t>Anthropometry measurements of all HH members </a:t>
            </a:r>
          </a:p>
          <a:p>
            <a:pPr marL="914400" lvl="1" indent="-457200">
              <a:buFont typeface="+mj-lt"/>
              <a:buAutoNum type="arabicPeriod"/>
            </a:pPr>
            <a:r>
              <a:rPr lang="en-US" dirty="0"/>
              <a:t>Data to measure the Women’s Empowerment in Agriculture Index (WEAI) </a:t>
            </a:r>
          </a:p>
          <a:p>
            <a:endParaRPr lang="en-US" dirty="0"/>
          </a:p>
        </p:txBody>
      </p:sp>
      <p:sp>
        <p:nvSpPr>
          <p:cNvPr id="3" name="Slide Number Placeholder 2">
            <a:extLst>
              <a:ext uri="{FF2B5EF4-FFF2-40B4-BE49-F238E27FC236}">
                <a16:creationId xmlns:a16="http://schemas.microsoft.com/office/drawing/2014/main" id="{D38DC606-9DA8-44BE-B89E-18E6A39C0B12}"/>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5" name="Content Placeholder 13" descr="A person lying on a bed&#10;&#10;Description generated with high confidence">
            <a:extLst>
              <a:ext uri="{FF2B5EF4-FFF2-40B4-BE49-F238E27FC236}">
                <a16:creationId xmlns:a16="http://schemas.microsoft.com/office/drawing/2014/main" id="{FB90A9A7-0C66-4F7F-B0ED-C10CE568D6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193"/>
          <a:stretch/>
        </p:blipFill>
        <p:spPr>
          <a:xfrm>
            <a:off x="5600700" y="2152197"/>
            <a:ext cx="2701548" cy="2006691"/>
          </a:xfrm>
          <a:prstGeom prst="rect">
            <a:avLst/>
          </a:prstGeom>
        </p:spPr>
      </p:pic>
    </p:spTree>
    <p:extLst>
      <p:ext uri="{BB962C8B-B14F-4D97-AF65-F5344CB8AC3E}">
        <p14:creationId xmlns:p14="http://schemas.microsoft.com/office/powerpoint/2010/main" val="84259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48391" y="119892"/>
            <a:ext cx="8370758" cy="792088"/>
          </a:xfrm>
        </p:spPr>
        <p:txBody>
          <a:bodyPr>
            <a:noAutofit/>
          </a:bodyPr>
          <a:lstStyle/>
          <a:p>
            <a:r>
              <a:rPr lang="en-US" sz="3200" b="1" dirty="0">
                <a:solidFill>
                  <a:srgbClr val="439E2E"/>
                </a:solidFill>
                <a:latin typeface="+mn-lt"/>
                <a:cs typeface="Arial" charset="0"/>
              </a:rPr>
              <a:t>Most Bangladeshi farmers grow one crop – Rice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D0776-17E9-46B8-BE75-58D6F662518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8" name="Content Placeholder 7"/>
          <p:cNvGraphicFramePr>
            <a:graphicFrameLocks noGrp="1"/>
          </p:cNvGraphicFramePr>
          <p:nvPr>
            <p:ph idx="1"/>
            <p:extLst/>
          </p:nvPr>
        </p:nvGraphicFramePr>
        <p:xfrm>
          <a:off x="419726" y="911980"/>
          <a:ext cx="8499423" cy="544437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48390" y="6321366"/>
            <a:ext cx="74289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Source: IFPRI 2012 Bangladesh Integrated Household Survey (BIHS)</a:t>
            </a:r>
          </a:p>
        </p:txBody>
      </p:sp>
    </p:spTree>
    <p:extLst>
      <p:ext uri="{BB962C8B-B14F-4D97-AF65-F5344CB8AC3E}">
        <p14:creationId xmlns:p14="http://schemas.microsoft.com/office/powerpoint/2010/main" val="64894290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1887" y="278675"/>
            <a:ext cx="8658808" cy="923108"/>
          </a:xfrm>
        </p:spPr>
        <p:txBody>
          <a:bodyPr>
            <a:noAutofit/>
          </a:bodyPr>
          <a:lstStyle/>
          <a:p>
            <a:r>
              <a:rPr lang="en-US" sz="3200" b="1" dirty="0">
                <a:solidFill>
                  <a:schemeClr val="accent6"/>
                </a:solidFill>
                <a:latin typeface="+mn-lt"/>
                <a:cs typeface="Arial" panose="020B0604020202020204" pitchFamily="34" charset="0"/>
              </a:rPr>
              <a:t>Overwhelming rice dominance in Bangladeshi diet</a:t>
            </a:r>
            <a:br>
              <a:rPr lang="en-US" sz="3200" b="1" dirty="0">
                <a:solidFill>
                  <a:schemeClr val="accent6"/>
                </a:solidFill>
                <a:cs typeface="Arial" panose="020B0604020202020204" pitchFamily="34" charset="0"/>
              </a:rPr>
            </a:br>
            <a:r>
              <a:rPr lang="en-US" sz="2400" b="1" dirty="0">
                <a:solidFill>
                  <a:srgbClr val="0070C0"/>
                </a:solidFill>
                <a:latin typeface="+mn-lt"/>
                <a:cs typeface="Arial" charset="0"/>
              </a:rPr>
              <a:t>Share of rice in total nutrient intakes</a:t>
            </a:r>
          </a:p>
        </p:txBody>
      </p:sp>
      <p:graphicFrame>
        <p:nvGraphicFramePr>
          <p:cNvPr id="8" name="Content Placeholder 7"/>
          <p:cNvGraphicFramePr>
            <a:graphicFrameLocks noGrp="1"/>
          </p:cNvGraphicFramePr>
          <p:nvPr>
            <p:ph idx="1"/>
            <p:extLst/>
          </p:nvPr>
        </p:nvGraphicFramePr>
        <p:xfrm>
          <a:off x="304800" y="1481092"/>
          <a:ext cx="8534400" cy="495546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4D11947C-C86E-4236-82AA-837BF6B5CB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FAAA2073-8EE0-49B7-A9C2-F4041E9C1D74}"/>
              </a:ext>
            </a:extLst>
          </p:cNvPr>
          <p:cNvSpPr/>
          <p:nvPr/>
        </p:nvSpPr>
        <p:spPr>
          <a:xfrm>
            <a:off x="634480" y="6356351"/>
            <a:ext cx="7455159" cy="338554"/>
          </a:xfrm>
          <a:prstGeom prst="rect">
            <a:avLst/>
          </a:prstGeom>
        </p:spPr>
        <p:txBody>
          <a:bodyPr wrap="square">
            <a:spAutoFit/>
          </a:bodyPr>
          <a:lstStyle/>
          <a:p>
            <a:pPr lvl="0">
              <a:defRPr/>
            </a:pPr>
            <a:r>
              <a:rPr lang="en-US" sz="1600" dirty="0">
                <a:solidFill>
                  <a:prstClr val="black"/>
                </a:solidFill>
              </a:rPr>
              <a:t>Source: IFPRI 2012 Bangladesh Integrated Household Survey (BIHS)</a:t>
            </a:r>
          </a:p>
        </p:txBody>
      </p:sp>
    </p:spTree>
    <p:extLst>
      <p:ext uri="{BB962C8B-B14F-4D97-AF65-F5344CB8AC3E}">
        <p14:creationId xmlns:p14="http://schemas.microsoft.com/office/powerpoint/2010/main" val="395995491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graphicEl>
                                              <a:chart seriesIdx="2" categoryIdx="0"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graphicEl>
                                              <a:chart seriesIdx="0" categoryIdx="1" bldStep="ptInCategory"/>
                                            </p:graphic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8">
                                            <p:graphicEl>
                                              <a:chart seriesIdx="1" categoryIdx="1" bldStep="ptInCategory"/>
                                            </p:graphic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8">
                                            <p:graphicEl>
                                              <a:chart seriesIdx="2" categoryIdx="1" bldStep="ptIn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8">
                                            <p:graphicEl>
                                              <a:chart seriesIdx="0" categoryIdx="2" bldStep="ptInCategory"/>
                                            </p:graphic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1" nodeType="afterEffect">
                                  <p:stCondLst>
                                    <p:cond delay="0"/>
                                  </p:stCondLst>
                                  <p:childTnLst>
                                    <p:set>
                                      <p:cBhvr>
                                        <p:cTn id="33" dur="1" fill="hold">
                                          <p:stCondLst>
                                            <p:cond delay="0"/>
                                          </p:stCondLst>
                                        </p:cTn>
                                        <p:tgtEl>
                                          <p:spTgt spid="8">
                                            <p:graphicEl>
                                              <a:chart seriesIdx="1" categoryIdx="2" bldStep="ptInCategory"/>
                                            </p:graphicEl>
                                          </p:spTgt>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8">
                                            <p:graphicEl>
                                              <a:chart seriesIdx="2" categoryIdx="2" bldStep="ptInCategory"/>
                                            </p:graphic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8">
                                            <p:graphicEl>
                                              <a:chart seriesIdx="0" categoryIdx="3" bldStep="ptInCategory"/>
                                            </p:graphicEl>
                                          </p:spTgt>
                                        </p:tgtEl>
                                        <p:attrNameLst>
                                          <p:attrName>style.visibility</p:attrName>
                                        </p:attrNameLst>
                                      </p:cBhvr>
                                      <p:to>
                                        <p:strVal val="visible"/>
                                      </p:to>
                                    </p:set>
                                  </p:childTnLst>
                                </p:cTn>
                              </p:par>
                              <p:par>
                                <p:cTn id="40" presetID="1" presetClass="entr" presetSubtype="0" fill="hold" grpId="1" nodeType="withEffect">
                                  <p:stCondLst>
                                    <p:cond delay="0"/>
                                  </p:stCondLst>
                                  <p:childTnLst>
                                    <p:set>
                                      <p:cBhvr>
                                        <p:cTn id="41" dur="1" fill="hold">
                                          <p:stCondLst>
                                            <p:cond delay="0"/>
                                          </p:stCondLst>
                                        </p:cTn>
                                        <p:tgtEl>
                                          <p:spTgt spid="8">
                                            <p:graphicEl>
                                              <a:chart seriesIdx="1" categoryIdx="3" bldStep="ptInCategory"/>
                                            </p:graphicEl>
                                          </p:spTgt>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8">
                                            <p:graphicEl>
                                              <a:chart seriesIdx="2" categoryIdx="3" bldStep="ptInCategory"/>
                                            </p:graphic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graphicEl>
                                              <a:chart seriesIdx="0" categoryIdx="0"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El"/>
        </p:bldSub>
      </p:bldGraphic>
      <p:bldGraphic spid="8" grpId="1" uiExpand="1">
        <p:bldSub>
          <a:bldChart bld="categoryEl"/>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4171"/>
            <a:ext cx="7886700" cy="775063"/>
          </a:xfrm>
        </p:spPr>
        <p:txBody>
          <a:bodyPr>
            <a:normAutofit/>
          </a:bodyPr>
          <a:lstStyle/>
          <a:p>
            <a:r>
              <a:rPr lang="en-US" sz="3200" b="1" dirty="0">
                <a:solidFill>
                  <a:srgbClr val="439E2E"/>
                </a:solidFill>
                <a:latin typeface="+mn-lt"/>
                <a:cs typeface="Arial" charset="0"/>
              </a:rPr>
              <a:t>Nutrient intakes by income groups </a:t>
            </a:r>
          </a:p>
        </p:txBody>
      </p:sp>
      <p:graphicFrame>
        <p:nvGraphicFramePr>
          <p:cNvPr id="10" name="Content Placeholder 9"/>
          <p:cNvGraphicFramePr>
            <a:graphicFrameLocks noGrp="1"/>
          </p:cNvGraphicFramePr>
          <p:nvPr>
            <p:ph idx="1"/>
            <p:extLst/>
          </p:nvPr>
        </p:nvGraphicFramePr>
        <p:xfrm>
          <a:off x="628650" y="1184366"/>
          <a:ext cx="7886700" cy="517198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27D6A04F-5816-40FE-B116-C624F377DB8E}"/>
              </a:ext>
            </a:extLst>
          </p:cNvPr>
          <p:cNvSpPr>
            <a:spLocks noGrp="1"/>
          </p:cNvSpPr>
          <p:nvPr>
            <p:ph type="sldNum" sz="quarter" idx="12"/>
          </p:nvPr>
        </p:nvSpPr>
        <p:spPr/>
        <p:txBody>
          <a:bodyPr/>
          <a:lstStyle/>
          <a:p>
            <a:fld id="{48F63A3B-78C7-47BE-AE5E-E10140E04643}" type="slidenum">
              <a:rPr lang="en-US" smtClean="0"/>
              <a:t>13</a:t>
            </a:fld>
            <a:endParaRPr lang="en-US" dirty="0"/>
          </a:p>
        </p:txBody>
      </p:sp>
      <p:sp>
        <p:nvSpPr>
          <p:cNvPr id="6" name="TextBox 5">
            <a:extLst>
              <a:ext uri="{FF2B5EF4-FFF2-40B4-BE49-F238E27FC236}">
                <a16:creationId xmlns:a16="http://schemas.microsoft.com/office/drawing/2014/main" id="{98E13A79-406B-4475-8BAF-093D9AFE69C0}"/>
              </a:ext>
            </a:extLst>
          </p:cNvPr>
          <p:cNvSpPr txBox="1"/>
          <p:nvPr/>
        </p:nvSpPr>
        <p:spPr>
          <a:xfrm>
            <a:off x="562947" y="6396335"/>
            <a:ext cx="6651848" cy="261610"/>
          </a:xfrm>
          <a:prstGeom prst="rect">
            <a:avLst/>
          </a:prstGeom>
          <a:noFill/>
        </p:spPr>
        <p:txBody>
          <a:bodyPr wrap="square" rtlCol="0">
            <a:spAutoFit/>
          </a:bodyPr>
          <a:lstStyle/>
          <a:p>
            <a:r>
              <a:rPr lang="en-US" sz="1050" b="1" dirty="0"/>
              <a:t>Source</a:t>
            </a:r>
            <a:r>
              <a:rPr lang="en-US" sz="1050" dirty="0"/>
              <a:t>: IFPRI BIHS 2011/12</a:t>
            </a:r>
          </a:p>
        </p:txBody>
      </p:sp>
    </p:spTree>
    <p:extLst>
      <p:ext uri="{BB962C8B-B14F-4D97-AF65-F5344CB8AC3E}">
        <p14:creationId xmlns:p14="http://schemas.microsoft.com/office/powerpoint/2010/main" val="20620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0E88-F1CC-4B59-8A53-34333CF26DEA}"/>
              </a:ext>
            </a:extLst>
          </p:cNvPr>
          <p:cNvSpPr>
            <a:spLocks noGrp="1"/>
          </p:cNvSpPr>
          <p:nvPr>
            <p:ph type="title"/>
          </p:nvPr>
        </p:nvSpPr>
        <p:spPr/>
        <p:txBody>
          <a:bodyPr>
            <a:noAutofit/>
          </a:bodyPr>
          <a:lstStyle/>
          <a:p>
            <a:r>
              <a:rPr lang="en-US" sz="3200" b="1" dirty="0">
                <a:solidFill>
                  <a:srgbClr val="439E2E"/>
                </a:solidFill>
                <a:latin typeface="+mn-lt"/>
              </a:rPr>
              <a:t>Stunting for under-5 children reduces as income increases, yet sizable number of children from rich households are stunted</a:t>
            </a:r>
            <a:br>
              <a:rPr lang="en-US" sz="3200" b="1" dirty="0">
                <a:solidFill>
                  <a:srgbClr val="439E2E"/>
                </a:solidFill>
                <a:latin typeface="+mn-lt"/>
              </a:rPr>
            </a:br>
            <a:endParaRPr lang="en-US" sz="3200" dirty="0">
              <a:latin typeface="+mn-lt"/>
            </a:endParaRPr>
          </a:p>
        </p:txBody>
      </p:sp>
      <p:graphicFrame>
        <p:nvGraphicFramePr>
          <p:cNvPr id="7" name="Content Placeholder 6">
            <a:extLst>
              <a:ext uri="{FF2B5EF4-FFF2-40B4-BE49-F238E27FC236}">
                <a16:creationId xmlns:a16="http://schemas.microsoft.com/office/drawing/2014/main" id="{365E1278-8F3F-4863-88E0-BA77E618995B}"/>
              </a:ext>
            </a:extLst>
          </p:cNvPr>
          <p:cNvGraphicFramePr>
            <a:graphicFrameLocks noGrp="1"/>
          </p:cNvGraphicFramePr>
          <p:nvPr>
            <p:ph idx="1"/>
            <p:extLst/>
          </p:nvPr>
        </p:nvGraphicFramePr>
        <p:xfrm>
          <a:off x="849481" y="1690689"/>
          <a:ext cx="7886700" cy="460213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51EDE910-520A-4085-B331-99835EB6221D}"/>
              </a:ext>
            </a:extLst>
          </p:cNvPr>
          <p:cNvSpPr>
            <a:spLocks noGrp="1"/>
          </p:cNvSpPr>
          <p:nvPr>
            <p:ph type="sldNum" sz="quarter" idx="12"/>
          </p:nvPr>
        </p:nvSpPr>
        <p:spPr/>
        <p:txBody>
          <a:bodyPr/>
          <a:lstStyle/>
          <a:p>
            <a:fld id="{48F63A3B-78C7-47BE-AE5E-E10140E04643}" type="slidenum">
              <a:rPr lang="en-US" smtClean="0"/>
              <a:pPr/>
              <a:t>14</a:t>
            </a:fld>
            <a:endParaRPr lang="en-US" dirty="0"/>
          </a:p>
        </p:txBody>
      </p:sp>
      <p:sp>
        <p:nvSpPr>
          <p:cNvPr id="8" name="TextBox 7">
            <a:extLst>
              <a:ext uri="{FF2B5EF4-FFF2-40B4-BE49-F238E27FC236}">
                <a16:creationId xmlns:a16="http://schemas.microsoft.com/office/drawing/2014/main" id="{765E384E-3EB3-4E11-B4A9-F3EED86E0286}"/>
              </a:ext>
            </a:extLst>
          </p:cNvPr>
          <p:cNvSpPr txBox="1"/>
          <p:nvPr/>
        </p:nvSpPr>
        <p:spPr>
          <a:xfrm>
            <a:off x="562947" y="6396335"/>
            <a:ext cx="6651848" cy="261610"/>
          </a:xfrm>
          <a:prstGeom prst="rect">
            <a:avLst/>
          </a:prstGeom>
          <a:noFill/>
        </p:spPr>
        <p:txBody>
          <a:bodyPr wrap="square" rtlCol="0">
            <a:spAutoFit/>
          </a:bodyPr>
          <a:lstStyle/>
          <a:p>
            <a:r>
              <a:rPr lang="en-US" sz="1050" b="1" dirty="0"/>
              <a:t>Source</a:t>
            </a:r>
            <a:r>
              <a:rPr lang="en-US" sz="1050" dirty="0"/>
              <a:t>: BIHS 2011/12</a:t>
            </a:r>
          </a:p>
        </p:txBody>
      </p:sp>
    </p:spTree>
    <p:extLst>
      <p:ext uri="{BB962C8B-B14F-4D97-AF65-F5344CB8AC3E}">
        <p14:creationId xmlns:p14="http://schemas.microsoft.com/office/powerpoint/2010/main" val="137140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36" y="121919"/>
            <a:ext cx="8305800" cy="1047823"/>
          </a:xfrm>
        </p:spPr>
        <p:txBody>
          <a:bodyPr>
            <a:normAutofit/>
          </a:bodyPr>
          <a:lstStyle/>
          <a:p>
            <a:r>
              <a:rPr lang="en-US" sz="3200" b="1" dirty="0">
                <a:solidFill>
                  <a:srgbClr val="439E2E"/>
                </a:solidFill>
                <a:latin typeface="+mn-lt"/>
                <a:cs typeface="Arial" charset="0"/>
              </a:rPr>
              <a:t>A paradox: stunting is highest in regions of lowest poverty, and vice versa</a:t>
            </a:r>
          </a:p>
        </p:txBody>
      </p:sp>
      <p:sp>
        <p:nvSpPr>
          <p:cNvPr id="6" name="Slide Number Placeholder 5"/>
          <p:cNvSpPr>
            <a:spLocks noGrp="1"/>
          </p:cNvSpPr>
          <p:nvPr>
            <p:ph type="sldNum" sz="quarter" idx="12"/>
          </p:nvPr>
        </p:nvSpPr>
        <p:spPr/>
        <p:txBody>
          <a:bodyPr/>
          <a:lstStyle/>
          <a:p>
            <a:fld id="{EFAE0548-E976-4082-AB40-53750318E50E}" type="slidenum">
              <a:rPr lang="en-US" smtClean="0"/>
              <a:pPr/>
              <a:t>15</a:t>
            </a:fld>
            <a:endParaRPr lang="en-US" dirty="0"/>
          </a:p>
        </p:txBody>
      </p:sp>
      <p:pic>
        <p:nvPicPr>
          <p:cNvPr id="7" name="Picture 6"/>
          <p:cNvPicPr/>
          <p:nvPr/>
        </p:nvPicPr>
        <p:blipFill>
          <a:blip r:embed="rId2"/>
          <a:stretch>
            <a:fillRect/>
          </a:stretch>
        </p:blipFill>
        <p:spPr>
          <a:xfrm>
            <a:off x="1023257" y="1855876"/>
            <a:ext cx="3158821" cy="3877902"/>
          </a:xfrm>
          <a:prstGeom prst="rect">
            <a:avLst/>
          </a:prstGeom>
        </p:spPr>
      </p:pic>
      <p:pic>
        <p:nvPicPr>
          <p:cNvPr id="9" name="Picture 8"/>
          <p:cNvPicPr/>
          <p:nvPr/>
        </p:nvPicPr>
        <p:blipFill>
          <a:blip r:embed="rId3"/>
          <a:stretch>
            <a:fillRect/>
          </a:stretch>
        </p:blipFill>
        <p:spPr>
          <a:xfrm>
            <a:off x="5040943" y="1855876"/>
            <a:ext cx="3158821" cy="3881056"/>
          </a:xfrm>
          <a:prstGeom prst="rect">
            <a:avLst/>
          </a:prstGeom>
        </p:spPr>
      </p:pic>
      <p:sp>
        <p:nvSpPr>
          <p:cNvPr id="11" name="Content Placeholder 2"/>
          <p:cNvSpPr txBox="1">
            <a:spLocks/>
          </p:cNvSpPr>
          <p:nvPr/>
        </p:nvSpPr>
        <p:spPr>
          <a:xfrm>
            <a:off x="1464585" y="1229704"/>
            <a:ext cx="2276164" cy="626172"/>
          </a:xfrm>
          <a:prstGeom prst="rect">
            <a:avLst/>
          </a:prstGeom>
        </p:spPr>
        <p:txBody>
          <a:bodyPr vert="horz" lIns="91440" tIns="45720" rIns="91440" bIns="45720" rtlCol="0" anchor="ctr" anchorCtr="1">
            <a:normAutofit/>
          </a:bodyPr>
          <a:lstStyle>
            <a:lvl1pPr marL="342900" indent="-342900" algn="l" defTabSz="914400" rtl="0" eaLnBrk="1" latinLnBrk="0" hangingPunct="1">
              <a:spcBef>
                <a:spcPct val="20000"/>
              </a:spcBef>
              <a:buFont typeface="Arial" pitchFamily="34" charset="0"/>
              <a:buChar char="•"/>
              <a:defRPr sz="3200" kern="1200">
                <a:solidFill>
                  <a:srgbClr val="43536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3536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3536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3536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3536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dirty="0">
                <a:solidFill>
                  <a:schemeClr val="tx1"/>
                </a:solidFill>
              </a:rPr>
              <a:t>Child stunting</a:t>
            </a:r>
          </a:p>
        </p:txBody>
      </p:sp>
      <p:sp>
        <p:nvSpPr>
          <p:cNvPr id="12" name="Content Placeholder 2"/>
          <p:cNvSpPr txBox="1">
            <a:spLocks/>
          </p:cNvSpPr>
          <p:nvPr/>
        </p:nvSpPr>
        <p:spPr>
          <a:xfrm>
            <a:off x="5373998" y="1229704"/>
            <a:ext cx="2358403" cy="626172"/>
          </a:xfrm>
          <a:prstGeom prst="rect">
            <a:avLst/>
          </a:prstGeom>
        </p:spPr>
        <p:txBody>
          <a:bodyPr vert="horz" lIns="91440" tIns="45720" rIns="91440" bIns="45720" rtlCol="0" anchor="ctr" anchorCtr="1">
            <a:normAutofit/>
          </a:bodyPr>
          <a:lstStyle>
            <a:lvl1pPr marL="342900" indent="-342900" algn="l" defTabSz="914400" rtl="0" eaLnBrk="1" latinLnBrk="0" hangingPunct="1">
              <a:spcBef>
                <a:spcPct val="20000"/>
              </a:spcBef>
              <a:buFont typeface="Arial" pitchFamily="34" charset="0"/>
              <a:buChar char="•"/>
              <a:defRPr sz="3200" kern="1200">
                <a:solidFill>
                  <a:srgbClr val="43536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3536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3536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3536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3536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dirty="0">
                <a:solidFill>
                  <a:schemeClr val="tx1"/>
                </a:solidFill>
              </a:rPr>
              <a:t>Poverty</a:t>
            </a:r>
          </a:p>
        </p:txBody>
      </p:sp>
      <p:sp>
        <p:nvSpPr>
          <p:cNvPr id="3" name="Content Placeholder 2"/>
          <p:cNvSpPr>
            <a:spLocks noGrp="1"/>
          </p:cNvSpPr>
          <p:nvPr>
            <p:ph idx="1"/>
          </p:nvPr>
        </p:nvSpPr>
        <p:spPr>
          <a:xfrm>
            <a:off x="629836" y="1793253"/>
            <a:ext cx="8229600" cy="4754563"/>
          </a:xfrm>
        </p:spPr>
        <p:txBody>
          <a:bodyPr/>
          <a:lstStyle/>
          <a:p>
            <a:pPr marL="0" indent="0">
              <a:buNone/>
            </a:pPr>
            <a:endParaRPr lang="en-US" dirty="0"/>
          </a:p>
        </p:txBody>
      </p:sp>
      <p:sp>
        <p:nvSpPr>
          <p:cNvPr id="13" name="TextBox 12">
            <a:extLst>
              <a:ext uri="{FF2B5EF4-FFF2-40B4-BE49-F238E27FC236}">
                <a16:creationId xmlns:a16="http://schemas.microsoft.com/office/drawing/2014/main" id="{A56A4CC5-1E8B-4E00-A552-B23AFCBE0F4C}"/>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WFP 2012</a:t>
            </a:r>
          </a:p>
        </p:txBody>
      </p:sp>
    </p:spTree>
    <p:extLst>
      <p:ext uri="{BB962C8B-B14F-4D97-AF65-F5344CB8AC3E}">
        <p14:creationId xmlns:p14="http://schemas.microsoft.com/office/powerpoint/2010/main" val="2834845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54636" y="1146399"/>
            <a:ext cx="3941164" cy="5588510"/>
          </a:xfrm>
        </p:spPr>
        <p:txBody>
          <a:bodyPr>
            <a:noAutofit/>
          </a:bodyPr>
          <a:lstStyle/>
          <a:p>
            <a:pPr>
              <a:spcBef>
                <a:spcPts val="0"/>
              </a:spcBef>
              <a:spcAft>
                <a:spcPts val="1200"/>
              </a:spcAft>
            </a:pPr>
            <a:endParaRPr lang="en-US" sz="2400" dirty="0">
              <a:solidFill>
                <a:schemeClr val="tx1"/>
              </a:solidFill>
              <a:cs typeface="Arial" panose="020B0604020202020204" pitchFamily="34" charset="0"/>
            </a:endParaRPr>
          </a:p>
          <a:p>
            <a:pPr>
              <a:spcBef>
                <a:spcPts val="0"/>
              </a:spcBef>
              <a:spcAft>
                <a:spcPts val="1200"/>
              </a:spcAft>
            </a:pPr>
            <a:endParaRPr lang="en-US" sz="2400" dirty="0">
              <a:solidFill>
                <a:schemeClr val="tx1"/>
              </a:solidFill>
              <a:cs typeface="Arial" panose="020B0604020202020204" pitchFamily="34" charset="0"/>
            </a:endParaRPr>
          </a:p>
          <a:p>
            <a:pPr>
              <a:spcBef>
                <a:spcPts val="0"/>
              </a:spcBef>
              <a:spcAft>
                <a:spcPts val="1200"/>
              </a:spcAft>
              <a:buClr>
                <a:srgbClr val="439E2E"/>
              </a:buClr>
              <a:buFont typeface="Wingdings" panose="05000000000000000000" pitchFamily="2" charset="2"/>
              <a:buChar char="§"/>
            </a:pPr>
            <a:r>
              <a:rPr lang="en-US" sz="2400" dirty="0">
                <a:solidFill>
                  <a:schemeClr val="tx1"/>
                </a:solidFill>
                <a:cs typeface="Arial" panose="020B0604020202020204" pitchFamily="34" charset="0"/>
              </a:rPr>
              <a:t>Sylhet Division: lowest women’s empowerment, second highest income</a:t>
            </a:r>
          </a:p>
          <a:p>
            <a:pPr>
              <a:spcBef>
                <a:spcPts val="0"/>
              </a:spcBef>
              <a:spcAft>
                <a:spcPts val="1200"/>
              </a:spcAft>
              <a:buClr>
                <a:srgbClr val="439E2E"/>
              </a:buClr>
              <a:buFont typeface="Wingdings" panose="05000000000000000000" pitchFamily="2" charset="2"/>
              <a:buChar char="§"/>
            </a:pPr>
            <a:r>
              <a:rPr lang="en-US" sz="2400" dirty="0">
                <a:solidFill>
                  <a:schemeClr val="tx1"/>
                </a:solidFill>
                <a:cs typeface="Arial" panose="020B0604020202020204" pitchFamily="34" charset="0"/>
              </a:rPr>
              <a:t>Barisal Division: second highest women’s empowerment, second lowest income</a:t>
            </a:r>
          </a:p>
        </p:txBody>
      </p:sp>
      <p:sp>
        <p:nvSpPr>
          <p:cNvPr id="4" name="Title 3"/>
          <p:cNvSpPr>
            <a:spLocks noGrp="1"/>
          </p:cNvSpPr>
          <p:nvPr>
            <p:ph type="title"/>
          </p:nvPr>
        </p:nvSpPr>
        <p:spPr>
          <a:xfrm>
            <a:off x="554637" y="478971"/>
            <a:ext cx="8394492" cy="836023"/>
          </a:xfrm>
        </p:spPr>
        <p:txBody>
          <a:bodyPr>
            <a:noAutofit/>
          </a:bodyPr>
          <a:lstStyle/>
          <a:p>
            <a:r>
              <a:rPr lang="en-US" sz="3200" b="1" dirty="0">
                <a:solidFill>
                  <a:srgbClr val="439E2E"/>
                </a:solidFill>
                <a:latin typeface="+mn-lt"/>
                <a:cs typeface="Arial" charset="0"/>
              </a:rPr>
              <a:t>Paradox is partly explained by regional difference in women’s empowerment</a:t>
            </a:r>
          </a:p>
        </p:txBody>
      </p:sp>
      <p:graphicFrame>
        <p:nvGraphicFramePr>
          <p:cNvPr id="5" name="Content Placeholder 10"/>
          <p:cNvGraphicFramePr>
            <a:graphicFrameLocks noGrp="1"/>
          </p:cNvGraphicFramePr>
          <p:nvPr>
            <p:ph sz="half" idx="2"/>
            <p:extLst>
              <p:ext uri="{D42A27DB-BD31-4B8C-83A1-F6EECF244321}">
                <p14:modId xmlns:p14="http://schemas.microsoft.com/office/powerpoint/2010/main" val="1110443734"/>
              </p:ext>
            </p:extLst>
          </p:nvPr>
        </p:nvGraphicFramePr>
        <p:xfrm>
          <a:off x="4572001" y="1146397"/>
          <a:ext cx="4161452" cy="5588511"/>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4294967295"/>
          </p:nvPr>
        </p:nvSpPr>
        <p:spPr>
          <a:xfrm>
            <a:off x="6457950" y="6356351"/>
            <a:ext cx="2057400" cy="365125"/>
          </a:xfrm>
        </p:spPr>
        <p:txBody>
          <a:bodyPr/>
          <a:lstStyle/>
          <a:p>
            <a:fld id="{996A4E87-AC6F-40F4-ABB3-7BADD60952C2}" type="slidenum">
              <a:rPr lang="en-US" smtClean="0"/>
              <a:pPr/>
              <a:t>16</a:t>
            </a:fld>
            <a:endParaRPr lang="en-US"/>
          </a:p>
        </p:txBody>
      </p:sp>
      <p:sp>
        <p:nvSpPr>
          <p:cNvPr id="9" name="TextBox 8">
            <a:extLst>
              <a:ext uri="{FF2B5EF4-FFF2-40B4-BE49-F238E27FC236}">
                <a16:creationId xmlns:a16="http://schemas.microsoft.com/office/drawing/2014/main" id="{306AF8CF-8128-4974-98BA-1DE60715859C}"/>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IFPRI BIHS 2015</a:t>
            </a:r>
          </a:p>
        </p:txBody>
      </p:sp>
    </p:spTree>
    <p:extLst>
      <p:ext uri="{BB962C8B-B14F-4D97-AF65-F5344CB8AC3E}">
        <p14:creationId xmlns:p14="http://schemas.microsoft.com/office/powerpoint/2010/main" val="161017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65376" y="1406768"/>
            <a:ext cx="4085733" cy="4616960"/>
          </a:xfrm>
        </p:spPr>
        <p:txBody>
          <a:bodyPr>
            <a:noAutofit/>
          </a:bodyPr>
          <a:lstStyle/>
          <a:p>
            <a:pPr marL="0" indent="0">
              <a:buNone/>
            </a:pPr>
            <a:r>
              <a:rPr lang="en-US" sz="2400" dirty="0">
                <a:solidFill>
                  <a:schemeClr val="tx1"/>
                </a:solidFill>
              </a:rPr>
              <a:t>IFPRI BIHS data show:</a:t>
            </a:r>
          </a:p>
          <a:p>
            <a:pPr>
              <a:buClr>
                <a:schemeClr val="accent6"/>
              </a:buClr>
              <a:buFont typeface="Wingdings" panose="05000000000000000000" pitchFamily="2" charset="2"/>
              <a:buChar char="§"/>
            </a:pPr>
            <a:r>
              <a:rPr lang="en-US" sz="2400" dirty="0">
                <a:solidFill>
                  <a:schemeClr val="tx1"/>
                </a:solidFill>
                <a:cs typeface="Arial" panose="020B0604020202020204" pitchFamily="34" charset="0"/>
              </a:rPr>
              <a:t>58% of girls in rural areas get married before age 18</a:t>
            </a:r>
          </a:p>
          <a:p>
            <a:pPr>
              <a:buClr>
                <a:schemeClr val="accent6"/>
              </a:buClr>
              <a:buFont typeface="Wingdings" panose="05000000000000000000" pitchFamily="2" charset="2"/>
              <a:buChar char="§"/>
            </a:pPr>
            <a:endParaRPr lang="en-US" sz="2400" dirty="0">
              <a:solidFill>
                <a:schemeClr val="tx1"/>
              </a:solidFill>
              <a:cs typeface="Arial" panose="020B0604020202020204" pitchFamily="34" charset="0"/>
            </a:endParaRPr>
          </a:p>
          <a:p>
            <a:pPr>
              <a:buClr>
                <a:schemeClr val="accent6"/>
              </a:buClr>
              <a:buFont typeface="Wingdings" panose="05000000000000000000" pitchFamily="2" charset="2"/>
              <a:buChar char="§"/>
            </a:pPr>
            <a:r>
              <a:rPr lang="en-US" sz="2400" dirty="0">
                <a:solidFill>
                  <a:schemeClr val="tx1"/>
                </a:solidFill>
                <a:cs typeface="Arial" panose="020B0604020202020204" pitchFamily="34" charset="0"/>
              </a:rPr>
              <a:t>Adolescent girls aged &lt;19 account for 36% of all child births in rural Bangladesh</a:t>
            </a:r>
          </a:p>
          <a:p>
            <a:pPr marL="0" indent="0">
              <a:buNone/>
            </a:pPr>
            <a:endParaRPr lang="en-US" sz="2400" dirty="0">
              <a:solidFill>
                <a:schemeClr val="tx1"/>
              </a:solidFill>
            </a:endParaRPr>
          </a:p>
          <a:p>
            <a:pPr>
              <a:buFont typeface="Wingdings" panose="05000000000000000000" pitchFamily="2" charset="2"/>
              <a:buChar char="Ø"/>
            </a:pPr>
            <a:r>
              <a:rPr lang="en-US" sz="2400" dirty="0">
                <a:solidFill>
                  <a:srgbClr val="FF0000"/>
                </a:solidFill>
              </a:rPr>
              <a:t>Early marriage</a:t>
            </a:r>
            <a:r>
              <a:rPr lang="en-US" sz="2400" dirty="0">
                <a:solidFill>
                  <a:srgbClr val="FF0000"/>
                </a:solidFill>
                <a:sym typeface="Wingdings" panose="05000000000000000000" pitchFamily="2" charset="2"/>
              </a:rPr>
              <a:t> Early pregnancy  Low birthweight Stunting</a:t>
            </a:r>
            <a:endParaRPr lang="en-US" sz="2400" b="1" dirty="0">
              <a:solidFill>
                <a:schemeClr val="tx1"/>
              </a:solidFill>
            </a:endParaRPr>
          </a:p>
          <a:p>
            <a:pPr marL="0" indent="0">
              <a:buNone/>
            </a:pPr>
            <a:endParaRPr lang="en-US" sz="1200" b="1" dirty="0">
              <a:solidFill>
                <a:schemeClr val="tx1"/>
              </a:solidFill>
            </a:endParaRPr>
          </a:p>
          <a:p>
            <a:pPr marL="0" indent="0">
              <a:buNone/>
            </a:pPr>
            <a:endParaRPr lang="en-US" sz="900" b="1" dirty="0">
              <a:solidFill>
                <a:schemeClr val="tx1"/>
              </a:solidFill>
            </a:endParaRPr>
          </a:p>
          <a:p>
            <a:pPr marL="0" indent="0">
              <a:buNone/>
            </a:pPr>
            <a:endParaRPr lang="en-US" sz="900" b="1" dirty="0">
              <a:solidFill>
                <a:schemeClr val="tx1"/>
              </a:solidFill>
            </a:endParaRPr>
          </a:p>
          <a:p>
            <a:pPr marL="0" indent="0">
              <a:buNone/>
            </a:pPr>
            <a:endParaRPr lang="en-US" sz="900" b="1" dirty="0">
              <a:solidFill>
                <a:schemeClr val="tx1"/>
              </a:solidFill>
            </a:endParaRPr>
          </a:p>
        </p:txBody>
      </p:sp>
      <p:sp>
        <p:nvSpPr>
          <p:cNvPr id="4" name="Title 3"/>
          <p:cNvSpPr>
            <a:spLocks noGrp="1"/>
          </p:cNvSpPr>
          <p:nvPr>
            <p:ph type="title"/>
          </p:nvPr>
        </p:nvSpPr>
        <p:spPr>
          <a:xfrm>
            <a:off x="665376" y="131975"/>
            <a:ext cx="8610600" cy="1014423"/>
          </a:xfrm>
        </p:spPr>
        <p:txBody>
          <a:bodyPr>
            <a:noAutofit/>
          </a:bodyPr>
          <a:lstStyle/>
          <a:p>
            <a:r>
              <a:rPr lang="en-US" sz="3200" b="1" dirty="0">
                <a:solidFill>
                  <a:srgbClr val="439E2E"/>
                </a:solidFill>
                <a:latin typeface="+mn-lt"/>
                <a:cs typeface="Arial" charset="0"/>
              </a:rPr>
              <a:t>High rate of adolescent pregnancies is associated with stunting in Bangladesh</a:t>
            </a:r>
          </a:p>
        </p:txBody>
      </p:sp>
      <p:graphicFrame>
        <p:nvGraphicFramePr>
          <p:cNvPr id="5" name="Content Placeholder 10"/>
          <p:cNvGraphicFramePr>
            <a:graphicFrameLocks noGrp="1"/>
          </p:cNvGraphicFramePr>
          <p:nvPr>
            <p:ph sz="half" idx="2"/>
            <p:extLst>
              <p:ext uri="{D42A27DB-BD31-4B8C-83A1-F6EECF244321}">
                <p14:modId xmlns:p14="http://schemas.microsoft.com/office/powerpoint/2010/main" val="1603624878"/>
              </p:ext>
            </p:extLst>
          </p:nvPr>
        </p:nvGraphicFramePr>
        <p:xfrm>
          <a:off x="4671768" y="1406768"/>
          <a:ext cx="4364610" cy="531470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CE7AC01B-6B09-43BE-A010-80CB3516EE7B}"/>
              </a:ext>
            </a:extLst>
          </p:cNvPr>
          <p:cNvSpPr txBox="1"/>
          <p:nvPr/>
        </p:nvSpPr>
        <p:spPr>
          <a:xfrm>
            <a:off x="562947" y="6396335"/>
            <a:ext cx="4904792" cy="246221"/>
          </a:xfrm>
          <a:prstGeom prst="rect">
            <a:avLst/>
          </a:prstGeom>
          <a:noFill/>
        </p:spPr>
        <p:txBody>
          <a:bodyPr wrap="square" rtlCol="0">
            <a:spAutoFit/>
          </a:bodyPr>
          <a:lstStyle/>
          <a:p>
            <a:r>
              <a:rPr lang="en-US" sz="1000" b="1" dirty="0"/>
              <a:t>Source</a:t>
            </a:r>
            <a:r>
              <a:rPr lang="en-US" sz="1000" dirty="0"/>
              <a:t>: IFPRI BIHS 2015</a:t>
            </a:r>
          </a:p>
        </p:txBody>
      </p:sp>
      <p:sp>
        <p:nvSpPr>
          <p:cNvPr id="9" name="TextBox 8">
            <a:extLst>
              <a:ext uri="{FF2B5EF4-FFF2-40B4-BE49-F238E27FC236}">
                <a16:creationId xmlns:a16="http://schemas.microsoft.com/office/drawing/2014/main" id="{4440B02E-C3EA-4772-9552-F02261E8AC40}"/>
              </a:ext>
            </a:extLst>
          </p:cNvPr>
          <p:cNvSpPr txBox="1"/>
          <p:nvPr/>
        </p:nvSpPr>
        <p:spPr>
          <a:xfrm>
            <a:off x="5157335" y="6396335"/>
            <a:ext cx="1396482" cy="246221"/>
          </a:xfrm>
          <a:prstGeom prst="rect">
            <a:avLst/>
          </a:prstGeom>
          <a:noFill/>
        </p:spPr>
        <p:txBody>
          <a:bodyPr wrap="square" rtlCol="0">
            <a:spAutoFit/>
          </a:bodyPr>
          <a:lstStyle/>
          <a:p>
            <a:r>
              <a:rPr lang="en-US" sz="1000" b="1" dirty="0"/>
              <a:t>Source</a:t>
            </a:r>
            <a:r>
              <a:rPr lang="en-US" sz="1000" dirty="0"/>
              <a:t>: DHS 2014</a:t>
            </a:r>
          </a:p>
        </p:txBody>
      </p:sp>
    </p:spTree>
    <p:extLst>
      <p:ext uri="{BB962C8B-B14F-4D97-AF65-F5344CB8AC3E}">
        <p14:creationId xmlns:p14="http://schemas.microsoft.com/office/powerpoint/2010/main" val="43737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6C27-B264-46AC-8CC4-ED6E51DE01CC}"/>
              </a:ext>
            </a:extLst>
          </p:cNvPr>
          <p:cNvSpPr>
            <a:spLocks noGrp="1"/>
          </p:cNvSpPr>
          <p:nvPr>
            <p:ph type="title"/>
          </p:nvPr>
        </p:nvSpPr>
        <p:spPr>
          <a:xfrm>
            <a:off x="628650" y="36212"/>
            <a:ext cx="7886700" cy="1201311"/>
          </a:xfrm>
        </p:spPr>
        <p:txBody>
          <a:bodyPr>
            <a:normAutofit/>
          </a:bodyPr>
          <a:lstStyle/>
          <a:p>
            <a:r>
              <a:rPr lang="en-US" sz="3200" b="1" dirty="0">
                <a:solidFill>
                  <a:srgbClr val="439E2E"/>
                </a:solidFill>
                <a:latin typeface="+mn-lt"/>
                <a:cs typeface="Arial" charset="0"/>
              </a:rPr>
              <a:t>Dietary Diversity Measures</a:t>
            </a:r>
          </a:p>
        </p:txBody>
      </p:sp>
      <p:graphicFrame>
        <p:nvGraphicFramePr>
          <p:cNvPr id="5" name="Content Placeholder 4">
            <a:extLst>
              <a:ext uri="{FF2B5EF4-FFF2-40B4-BE49-F238E27FC236}">
                <a16:creationId xmlns:a16="http://schemas.microsoft.com/office/drawing/2014/main" id="{FC9F8FF6-9E41-4229-BB0F-3CE29FA60108}"/>
              </a:ext>
            </a:extLst>
          </p:cNvPr>
          <p:cNvGraphicFramePr>
            <a:graphicFrameLocks noGrp="1"/>
          </p:cNvGraphicFramePr>
          <p:nvPr>
            <p:ph idx="1"/>
            <p:extLst>
              <p:ext uri="{D42A27DB-BD31-4B8C-83A1-F6EECF244321}">
                <p14:modId xmlns:p14="http://schemas.microsoft.com/office/powerpoint/2010/main" val="3559623052"/>
              </p:ext>
            </p:extLst>
          </p:nvPr>
        </p:nvGraphicFramePr>
        <p:xfrm>
          <a:off x="461867" y="2062172"/>
          <a:ext cx="8229600" cy="22910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277950237"/>
                    </a:ext>
                  </a:extLst>
                </a:gridCol>
                <a:gridCol w="1645920">
                  <a:extLst>
                    <a:ext uri="{9D8B030D-6E8A-4147-A177-3AD203B41FA5}">
                      <a16:colId xmlns:a16="http://schemas.microsoft.com/office/drawing/2014/main" val="3343249327"/>
                    </a:ext>
                  </a:extLst>
                </a:gridCol>
                <a:gridCol w="1645920">
                  <a:extLst>
                    <a:ext uri="{9D8B030D-6E8A-4147-A177-3AD203B41FA5}">
                      <a16:colId xmlns:a16="http://schemas.microsoft.com/office/drawing/2014/main" val="2954605110"/>
                    </a:ext>
                  </a:extLst>
                </a:gridCol>
                <a:gridCol w="1645920">
                  <a:extLst>
                    <a:ext uri="{9D8B030D-6E8A-4147-A177-3AD203B41FA5}">
                      <a16:colId xmlns:a16="http://schemas.microsoft.com/office/drawing/2014/main" val="66838627"/>
                    </a:ext>
                  </a:extLst>
                </a:gridCol>
                <a:gridCol w="1645920">
                  <a:extLst>
                    <a:ext uri="{9D8B030D-6E8A-4147-A177-3AD203B41FA5}">
                      <a16:colId xmlns:a16="http://schemas.microsoft.com/office/drawing/2014/main" val="3554062473"/>
                    </a:ext>
                  </a:extLst>
                </a:gridCol>
              </a:tblGrid>
              <a:tr h="370840">
                <a:tc>
                  <a:txBody>
                    <a:bodyPr/>
                    <a:lstStyle/>
                    <a:p>
                      <a:endParaRPr lang="en-US" dirty="0"/>
                    </a:p>
                  </a:txBody>
                  <a:tcPr/>
                </a:tc>
                <a:tc>
                  <a:txBody>
                    <a:bodyPr/>
                    <a:lstStyle/>
                    <a:p>
                      <a:r>
                        <a:rPr lang="en-US" dirty="0"/>
                        <a:t>Household DD</a:t>
                      </a:r>
                    </a:p>
                  </a:txBody>
                  <a:tcPr/>
                </a:tc>
                <a:tc>
                  <a:txBody>
                    <a:bodyPr/>
                    <a:lstStyle/>
                    <a:p>
                      <a:r>
                        <a:rPr lang="en-US" dirty="0"/>
                        <a:t>Women’s DD</a:t>
                      </a:r>
                    </a:p>
                  </a:txBody>
                  <a:tcPr/>
                </a:tc>
                <a:tc>
                  <a:txBody>
                    <a:bodyPr/>
                    <a:lstStyle/>
                    <a:p>
                      <a:r>
                        <a:rPr lang="en-US" dirty="0"/>
                        <a:t>Minimum DD</a:t>
                      </a:r>
                    </a:p>
                  </a:txBody>
                  <a:tcPr/>
                </a:tc>
                <a:tc>
                  <a:txBody>
                    <a:bodyPr/>
                    <a:lstStyle/>
                    <a:p>
                      <a:r>
                        <a:rPr lang="en-US" dirty="0"/>
                        <a:t>MAD</a:t>
                      </a:r>
                    </a:p>
                  </a:txBody>
                  <a:tcPr/>
                </a:tc>
                <a:extLst>
                  <a:ext uri="{0D108BD9-81ED-4DB2-BD59-A6C34878D82A}">
                    <a16:rowId xmlns:a16="http://schemas.microsoft.com/office/drawing/2014/main" val="2313085839"/>
                  </a:ext>
                </a:extLst>
              </a:tr>
              <a:tr h="370840">
                <a:tc>
                  <a:txBody>
                    <a:bodyPr/>
                    <a:lstStyle/>
                    <a:p>
                      <a:r>
                        <a:rPr lang="en-US" b="1" dirty="0"/>
                        <a:t>Target Population:</a:t>
                      </a:r>
                    </a:p>
                  </a:txBody>
                  <a:tcPr/>
                </a:tc>
                <a:tc>
                  <a:txBody>
                    <a:bodyPr/>
                    <a:lstStyle/>
                    <a:p>
                      <a:r>
                        <a:rPr lang="en-US" dirty="0"/>
                        <a:t>All household members</a:t>
                      </a:r>
                    </a:p>
                  </a:txBody>
                  <a:tcPr/>
                </a:tc>
                <a:tc>
                  <a:txBody>
                    <a:bodyPr/>
                    <a:lstStyle/>
                    <a:p>
                      <a:r>
                        <a:rPr lang="en-US" dirty="0"/>
                        <a:t>15-49 years</a:t>
                      </a:r>
                    </a:p>
                  </a:txBody>
                  <a:tcPr/>
                </a:tc>
                <a:tc>
                  <a:txBody>
                    <a:bodyPr/>
                    <a:lstStyle/>
                    <a:p>
                      <a:r>
                        <a:rPr lang="en-US" dirty="0"/>
                        <a:t>6-23 months</a:t>
                      </a:r>
                    </a:p>
                  </a:txBody>
                  <a:tcPr/>
                </a:tc>
                <a:tc>
                  <a:txBody>
                    <a:bodyPr/>
                    <a:lstStyle/>
                    <a:p>
                      <a:r>
                        <a:rPr lang="en-US" dirty="0"/>
                        <a:t>6-23 months</a:t>
                      </a:r>
                    </a:p>
                  </a:txBody>
                  <a:tcPr/>
                </a:tc>
                <a:extLst>
                  <a:ext uri="{0D108BD9-81ED-4DB2-BD59-A6C34878D82A}">
                    <a16:rowId xmlns:a16="http://schemas.microsoft.com/office/drawing/2014/main" val="871808227"/>
                  </a:ext>
                </a:extLst>
              </a:tr>
              <a:tr h="370840">
                <a:tc>
                  <a:txBody>
                    <a:bodyPr/>
                    <a:lstStyle/>
                    <a:p>
                      <a:r>
                        <a:rPr lang="en-US" b="1" dirty="0"/>
                        <a:t># of Food Groups:</a:t>
                      </a:r>
                    </a:p>
                  </a:txBody>
                  <a:tcPr/>
                </a:tc>
                <a:tc>
                  <a:txBody>
                    <a:bodyPr/>
                    <a:lstStyle/>
                    <a:p>
                      <a:r>
                        <a:rPr lang="en-US" dirty="0"/>
                        <a:t>12</a:t>
                      </a:r>
                    </a:p>
                  </a:txBody>
                  <a:tcPr/>
                </a:tc>
                <a:tc>
                  <a:txBody>
                    <a:bodyPr/>
                    <a:lstStyle/>
                    <a:p>
                      <a:r>
                        <a:rPr lang="en-US" dirty="0"/>
                        <a:t>9</a:t>
                      </a:r>
                    </a:p>
                  </a:txBody>
                  <a:tcPr/>
                </a:tc>
                <a:tc>
                  <a:txBody>
                    <a:bodyPr/>
                    <a:lstStyle/>
                    <a:p>
                      <a:r>
                        <a:rPr lang="en-US" dirty="0"/>
                        <a:t>7</a:t>
                      </a:r>
                    </a:p>
                  </a:txBody>
                  <a:tcPr/>
                </a:tc>
                <a:tc>
                  <a:txBody>
                    <a:bodyPr/>
                    <a:lstStyle/>
                    <a:p>
                      <a:r>
                        <a:rPr lang="en-US" dirty="0"/>
                        <a:t>6 </a:t>
                      </a:r>
                      <a:r>
                        <a:rPr lang="en-US" sz="1600" dirty="0"/>
                        <a:t>(non-breastfed)</a:t>
                      </a:r>
                    </a:p>
                    <a:p>
                      <a:r>
                        <a:rPr lang="en-US" dirty="0"/>
                        <a:t>7 </a:t>
                      </a:r>
                      <a:r>
                        <a:rPr lang="en-US" sz="1600" dirty="0"/>
                        <a:t>(breastfed)</a:t>
                      </a:r>
                      <a:endParaRPr lang="en-US" dirty="0"/>
                    </a:p>
                  </a:txBody>
                  <a:tcPr/>
                </a:tc>
                <a:extLst>
                  <a:ext uri="{0D108BD9-81ED-4DB2-BD59-A6C34878D82A}">
                    <a16:rowId xmlns:a16="http://schemas.microsoft.com/office/drawing/2014/main" val="3930068256"/>
                  </a:ext>
                </a:extLst>
              </a:tr>
              <a:tr h="370840">
                <a:tc>
                  <a:txBody>
                    <a:bodyPr/>
                    <a:lstStyle/>
                    <a:p>
                      <a:r>
                        <a:rPr lang="en-US" b="1" dirty="0"/>
                        <a:t>Reference Period:</a:t>
                      </a:r>
                    </a:p>
                  </a:txBody>
                  <a:tcPr/>
                </a:tc>
                <a:tc>
                  <a:txBody>
                    <a:bodyPr/>
                    <a:lstStyle/>
                    <a:p>
                      <a:r>
                        <a:rPr lang="en-US" dirty="0"/>
                        <a:t>24-hour recall</a:t>
                      </a:r>
                    </a:p>
                  </a:txBody>
                  <a:tcPr/>
                </a:tc>
                <a:tc>
                  <a:txBody>
                    <a:bodyPr/>
                    <a:lstStyle/>
                    <a:p>
                      <a:r>
                        <a:rPr lang="en-US" dirty="0"/>
                        <a:t>24-hour recall</a:t>
                      </a:r>
                    </a:p>
                  </a:txBody>
                  <a:tcPr/>
                </a:tc>
                <a:tc>
                  <a:txBody>
                    <a:bodyPr/>
                    <a:lstStyle/>
                    <a:p>
                      <a:r>
                        <a:rPr lang="en-US" dirty="0"/>
                        <a:t>24-hour recall</a:t>
                      </a:r>
                    </a:p>
                  </a:txBody>
                  <a:tcPr/>
                </a:tc>
                <a:tc>
                  <a:txBody>
                    <a:bodyPr/>
                    <a:lstStyle/>
                    <a:p>
                      <a:r>
                        <a:rPr lang="en-US" dirty="0"/>
                        <a:t>24-hour recall</a:t>
                      </a:r>
                    </a:p>
                  </a:txBody>
                  <a:tcPr/>
                </a:tc>
                <a:extLst>
                  <a:ext uri="{0D108BD9-81ED-4DB2-BD59-A6C34878D82A}">
                    <a16:rowId xmlns:a16="http://schemas.microsoft.com/office/drawing/2014/main" val="2752788634"/>
                  </a:ext>
                </a:extLst>
              </a:tr>
            </a:tbl>
          </a:graphicData>
        </a:graphic>
      </p:graphicFrame>
      <p:sp>
        <p:nvSpPr>
          <p:cNvPr id="9" name="Rectangle: Rounded Corners 8">
            <a:extLst>
              <a:ext uri="{FF2B5EF4-FFF2-40B4-BE49-F238E27FC236}">
                <a16:creationId xmlns:a16="http://schemas.microsoft.com/office/drawing/2014/main" id="{E6CD3596-0E49-4786-BB44-6B4603F7D7B4}"/>
              </a:ext>
            </a:extLst>
          </p:cNvPr>
          <p:cNvSpPr/>
          <p:nvPr/>
        </p:nvSpPr>
        <p:spPr>
          <a:xfrm>
            <a:off x="2048069" y="1988512"/>
            <a:ext cx="1676400" cy="24384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EBBA0EB-8592-4464-B5D2-C1DFEC3C91F2}"/>
              </a:ext>
            </a:extLst>
          </p:cNvPr>
          <p:cNvSpPr/>
          <p:nvPr/>
        </p:nvSpPr>
        <p:spPr>
          <a:xfrm>
            <a:off x="3733800" y="1974516"/>
            <a:ext cx="4953000" cy="2438400"/>
          </a:xfrm>
          <a:prstGeom prst="roundRect">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11" name="TextBox 10">
            <a:extLst>
              <a:ext uri="{FF2B5EF4-FFF2-40B4-BE49-F238E27FC236}">
                <a16:creationId xmlns:a16="http://schemas.microsoft.com/office/drawing/2014/main" id="{2449CF0B-F8AB-4949-BAFA-4CE2A74BAF83}"/>
              </a:ext>
            </a:extLst>
          </p:cNvPr>
          <p:cNvSpPr txBox="1"/>
          <p:nvPr/>
        </p:nvSpPr>
        <p:spPr>
          <a:xfrm>
            <a:off x="609600" y="4695575"/>
            <a:ext cx="3276600" cy="830997"/>
          </a:xfrm>
          <a:prstGeom prst="rect">
            <a:avLst/>
          </a:prstGeom>
          <a:noFill/>
        </p:spPr>
        <p:txBody>
          <a:bodyPr wrap="square" rtlCol="0">
            <a:spAutoFit/>
          </a:bodyPr>
          <a:lstStyle/>
          <a:p>
            <a:r>
              <a:rPr lang="en-US" sz="2400" dirty="0">
                <a:solidFill>
                  <a:srgbClr val="FF0000"/>
                </a:solidFill>
              </a:rPr>
              <a:t>Proxy measure for food security</a:t>
            </a:r>
          </a:p>
        </p:txBody>
      </p:sp>
      <p:sp>
        <p:nvSpPr>
          <p:cNvPr id="12" name="TextBox 11">
            <a:extLst>
              <a:ext uri="{FF2B5EF4-FFF2-40B4-BE49-F238E27FC236}">
                <a16:creationId xmlns:a16="http://schemas.microsoft.com/office/drawing/2014/main" id="{7EA530C5-E741-4ED5-A446-8FE8CF863760}"/>
              </a:ext>
            </a:extLst>
          </p:cNvPr>
          <p:cNvSpPr txBox="1"/>
          <p:nvPr/>
        </p:nvSpPr>
        <p:spPr>
          <a:xfrm>
            <a:off x="4953000" y="4696793"/>
            <a:ext cx="4572000" cy="830997"/>
          </a:xfrm>
          <a:prstGeom prst="rect">
            <a:avLst/>
          </a:prstGeom>
          <a:noFill/>
        </p:spPr>
        <p:txBody>
          <a:bodyPr wrap="square" rtlCol="0">
            <a:spAutoFit/>
          </a:bodyPr>
          <a:lstStyle/>
          <a:p>
            <a:r>
              <a:rPr lang="en-US" sz="2400" dirty="0">
                <a:solidFill>
                  <a:schemeClr val="accent3">
                    <a:lumMod val="50000"/>
                  </a:schemeClr>
                </a:solidFill>
              </a:rPr>
              <a:t>Individual measures are good indicators of diet quality</a:t>
            </a:r>
          </a:p>
        </p:txBody>
      </p:sp>
      <p:sp>
        <p:nvSpPr>
          <p:cNvPr id="13" name="Rectangle: Rounded Corners 12">
            <a:extLst>
              <a:ext uri="{FF2B5EF4-FFF2-40B4-BE49-F238E27FC236}">
                <a16:creationId xmlns:a16="http://schemas.microsoft.com/office/drawing/2014/main" id="{E9852E09-D8BB-451B-A529-7618CB098876}"/>
              </a:ext>
            </a:extLst>
          </p:cNvPr>
          <p:cNvSpPr/>
          <p:nvPr/>
        </p:nvSpPr>
        <p:spPr>
          <a:xfrm>
            <a:off x="5341774" y="1768935"/>
            <a:ext cx="3363687" cy="2849562"/>
          </a:xfrm>
          <a:prstGeom prst="roundRect">
            <a:avLst/>
          </a:prstGeom>
          <a:noFill/>
          <a:ln w="19050">
            <a:solidFill>
              <a:srgbClr val="854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64D36BA-8A3F-497E-99FA-A0FAEE5E8641}"/>
              </a:ext>
            </a:extLst>
          </p:cNvPr>
          <p:cNvSpPr txBox="1"/>
          <p:nvPr/>
        </p:nvSpPr>
        <p:spPr>
          <a:xfrm>
            <a:off x="6096000" y="1289596"/>
            <a:ext cx="4572000" cy="461665"/>
          </a:xfrm>
          <a:prstGeom prst="rect">
            <a:avLst/>
          </a:prstGeom>
          <a:noFill/>
        </p:spPr>
        <p:txBody>
          <a:bodyPr wrap="square" rtlCol="0">
            <a:spAutoFit/>
          </a:bodyPr>
          <a:lstStyle/>
          <a:p>
            <a:r>
              <a:rPr lang="en-US" sz="2400" dirty="0">
                <a:solidFill>
                  <a:srgbClr val="8549B7"/>
                </a:solidFill>
                <a:highlight>
                  <a:srgbClr val="FFFFFF"/>
                </a:highlight>
              </a:rPr>
              <a:t>IYCF indicators</a:t>
            </a:r>
          </a:p>
        </p:txBody>
      </p:sp>
      <p:sp>
        <p:nvSpPr>
          <p:cNvPr id="3" name="Slide Number Placeholder 2">
            <a:extLst>
              <a:ext uri="{FF2B5EF4-FFF2-40B4-BE49-F238E27FC236}">
                <a16:creationId xmlns:a16="http://schemas.microsoft.com/office/drawing/2014/main" id="{B05448DA-B346-46D3-93B9-C8FF3CFFE6B9}"/>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83291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D850-6B4A-4F74-9E8B-EF61691598A2}"/>
              </a:ext>
            </a:extLst>
          </p:cNvPr>
          <p:cNvSpPr>
            <a:spLocks noGrp="1"/>
          </p:cNvSpPr>
          <p:nvPr>
            <p:ph type="title"/>
          </p:nvPr>
        </p:nvSpPr>
        <p:spPr>
          <a:xfrm>
            <a:off x="419879" y="218548"/>
            <a:ext cx="8584162" cy="1129528"/>
          </a:xfrm>
        </p:spPr>
        <p:txBody>
          <a:bodyPr>
            <a:normAutofit fontScale="90000"/>
          </a:bodyPr>
          <a:lstStyle/>
          <a:p>
            <a:r>
              <a:rPr lang="en-US" sz="3200" b="1" dirty="0">
                <a:solidFill>
                  <a:srgbClr val="439E2E"/>
                </a:solidFill>
                <a:latin typeface="+mn-lt"/>
                <a:cs typeface="Arial" charset="0"/>
              </a:rPr>
              <a:t>Desirable Dietary Patterns and Actual Food Intakes</a:t>
            </a:r>
            <a:br>
              <a:rPr lang="en-US" dirty="0"/>
            </a:br>
            <a:r>
              <a:rPr lang="en-US" sz="2400" b="1" dirty="0">
                <a:solidFill>
                  <a:schemeClr val="accent5">
                    <a:lumMod val="75000"/>
                  </a:schemeClr>
                </a:solidFill>
                <a:latin typeface="+mn-lt"/>
                <a:ea typeface="+mj-ea"/>
                <a:cs typeface="Arial" panose="020B0604020202020204" pitchFamily="34" charset="0"/>
              </a:rPr>
              <a:t>Gaps reduced from 2011 to 2015</a:t>
            </a:r>
          </a:p>
        </p:txBody>
      </p:sp>
      <p:pic>
        <p:nvPicPr>
          <p:cNvPr id="5" name="Content Placeholder 4">
            <a:extLst>
              <a:ext uri="{FF2B5EF4-FFF2-40B4-BE49-F238E27FC236}">
                <a16:creationId xmlns:a16="http://schemas.microsoft.com/office/drawing/2014/main" id="{A3327111-A3E2-4C07-A2CB-B8A0F139F130}"/>
              </a:ext>
            </a:extLst>
          </p:cNvPr>
          <p:cNvPicPr>
            <a:picLocks noGrp="1" noChangeAspect="1"/>
          </p:cNvPicPr>
          <p:nvPr>
            <p:ph idx="1"/>
          </p:nvPr>
        </p:nvPicPr>
        <p:blipFill>
          <a:blip r:embed="rId3"/>
          <a:stretch>
            <a:fillRect/>
          </a:stretch>
        </p:blipFill>
        <p:spPr>
          <a:xfrm>
            <a:off x="1065654" y="1539550"/>
            <a:ext cx="7105998" cy="4473949"/>
          </a:xfrm>
          <a:prstGeom prst="rect">
            <a:avLst/>
          </a:prstGeom>
        </p:spPr>
      </p:pic>
      <p:sp>
        <p:nvSpPr>
          <p:cNvPr id="6" name="TextBox 5">
            <a:extLst>
              <a:ext uri="{FF2B5EF4-FFF2-40B4-BE49-F238E27FC236}">
                <a16:creationId xmlns:a16="http://schemas.microsoft.com/office/drawing/2014/main" id="{8D7B460D-4BB9-423B-B1D0-6886E391FF46}"/>
              </a:ext>
            </a:extLst>
          </p:cNvPr>
          <p:cNvSpPr txBox="1"/>
          <p:nvPr/>
        </p:nvSpPr>
        <p:spPr>
          <a:xfrm>
            <a:off x="609600" y="6292318"/>
            <a:ext cx="4615154" cy="538609"/>
          </a:xfrm>
          <a:prstGeom prst="rect">
            <a:avLst/>
          </a:prstGeom>
          <a:noFill/>
        </p:spPr>
        <p:txBody>
          <a:bodyPr wrap="square" rtlCol="0">
            <a:spAutoFit/>
          </a:bodyPr>
          <a:lstStyle/>
          <a:p>
            <a:pPr defTabSz="685800"/>
            <a:r>
              <a:rPr lang="en-US" sz="1000" b="1" dirty="0">
                <a:latin typeface="Calibri" panose="020F0502020204030204"/>
              </a:rPr>
              <a:t>Source a: </a:t>
            </a:r>
            <a:r>
              <a:rPr lang="en-US" sz="1000" dirty="0">
                <a:latin typeface="Calibri" panose="020F0502020204030204"/>
              </a:rPr>
              <a:t>Desirable Dietary Patterns (DDP) 2013</a:t>
            </a:r>
          </a:p>
          <a:p>
            <a:pPr defTabSz="685800"/>
            <a:r>
              <a:rPr lang="en-US" sz="1000" b="1" dirty="0">
                <a:latin typeface="Calibri" panose="020F0502020204030204"/>
              </a:rPr>
              <a:t>Source b: </a:t>
            </a:r>
            <a:r>
              <a:rPr lang="en-US" sz="1000" dirty="0">
                <a:latin typeface="Calibri" panose="020F0502020204030204"/>
              </a:rPr>
              <a:t>IFPRI BIHS 2011 and 2015</a:t>
            </a:r>
          </a:p>
          <a:p>
            <a:pPr defTabSz="685800"/>
            <a:endParaRPr lang="en-US" sz="900" b="1" dirty="0">
              <a:solidFill>
                <a:srgbClr val="435464"/>
              </a:solidFill>
              <a:latin typeface="Calibri" panose="020F0502020204030204"/>
            </a:endParaRPr>
          </a:p>
        </p:txBody>
      </p:sp>
      <p:sp>
        <p:nvSpPr>
          <p:cNvPr id="4" name="Slide Number Placeholder 3">
            <a:extLst>
              <a:ext uri="{FF2B5EF4-FFF2-40B4-BE49-F238E27FC236}">
                <a16:creationId xmlns:a16="http://schemas.microsoft.com/office/drawing/2014/main" id="{8F58AE61-EE55-4AB6-8E99-40BA5A6714D4}"/>
              </a:ext>
            </a:extLst>
          </p:cNvPr>
          <p:cNvSpPr>
            <a:spLocks noGrp="1"/>
          </p:cNvSpPr>
          <p:nvPr>
            <p:ph type="sldNum" sz="quarter" idx="4"/>
          </p:nvPr>
        </p:nvSpPr>
        <p:spPr>
          <a:xfrm>
            <a:off x="4269398" y="6274328"/>
            <a:ext cx="2057400" cy="365125"/>
          </a:xfrm>
        </p:spPr>
        <p:txBody>
          <a:bodyPr/>
          <a:lstStyle/>
          <a:p>
            <a:fld id="{1514C31E-DA4C-F44D-B44A-157C5C055EA1}" type="slidenum">
              <a:rPr lang="en-US" sz="1200" smtClean="0"/>
              <a:pPr/>
              <a:t>19</a:t>
            </a:fld>
            <a:endParaRPr lang="en-US" dirty="0"/>
          </a:p>
        </p:txBody>
      </p:sp>
      <p:sp>
        <p:nvSpPr>
          <p:cNvPr id="7" name="Rectangle 6">
            <a:extLst>
              <a:ext uri="{FF2B5EF4-FFF2-40B4-BE49-F238E27FC236}">
                <a16:creationId xmlns:a16="http://schemas.microsoft.com/office/drawing/2014/main" id="{01F00090-25A4-47BC-81E6-3E189A0CDF35}"/>
              </a:ext>
            </a:extLst>
          </p:cNvPr>
          <p:cNvSpPr/>
          <p:nvPr/>
        </p:nvSpPr>
        <p:spPr>
          <a:xfrm>
            <a:off x="1733549" y="3657600"/>
            <a:ext cx="6429375" cy="752475"/>
          </a:xfrm>
          <a:prstGeom prst="rect">
            <a:avLst/>
          </a:prstGeom>
          <a:noFill/>
          <a:ln w="19050">
            <a:solidFill>
              <a:srgbClr val="439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5ACC6A-35DC-4280-A009-226FBD0F2D72}"/>
              </a:ext>
            </a:extLst>
          </p:cNvPr>
          <p:cNvSpPr/>
          <p:nvPr/>
        </p:nvSpPr>
        <p:spPr>
          <a:xfrm>
            <a:off x="3862385" y="3657600"/>
            <a:ext cx="1085851" cy="7524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08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F3FC5B-1645-4C0B-8153-86FEFC531ACF}"/>
              </a:ext>
            </a:extLst>
          </p:cNvPr>
          <p:cNvSpPr>
            <a:spLocks noGrp="1"/>
          </p:cNvSpPr>
          <p:nvPr>
            <p:ph type="sldNum" sz="quarter" idx="4294967295"/>
          </p:nvPr>
        </p:nvSpPr>
        <p:spPr>
          <a:xfrm>
            <a:off x="0" y="6351588"/>
            <a:ext cx="2057400" cy="365125"/>
          </a:xfrm>
        </p:spPr>
        <p:txBody>
          <a:bodyPr/>
          <a:lstStyle/>
          <a:p>
            <a:fld id="{48F63A3B-78C7-47BE-AE5E-E10140E04643}" type="slidenum">
              <a:rPr lang="en-US" smtClean="0"/>
              <a:pPr/>
              <a:t>2</a:t>
            </a:fld>
            <a:endParaRPr lang="en-US" dirty="0"/>
          </a:p>
        </p:txBody>
      </p:sp>
      <p:sp>
        <p:nvSpPr>
          <p:cNvPr id="2" name="TextBox 1">
            <a:extLst>
              <a:ext uri="{FF2B5EF4-FFF2-40B4-BE49-F238E27FC236}">
                <a16:creationId xmlns:a16="http://schemas.microsoft.com/office/drawing/2014/main" id="{1120B327-B994-4F4E-9AF4-DFA0E1F1EC34}"/>
              </a:ext>
            </a:extLst>
          </p:cNvPr>
          <p:cNvSpPr txBox="1"/>
          <p:nvPr/>
        </p:nvSpPr>
        <p:spPr>
          <a:xfrm>
            <a:off x="1791478" y="2369976"/>
            <a:ext cx="6941975" cy="1323439"/>
          </a:xfrm>
          <a:prstGeom prst="rect">
            <a:avLst/>
          </a:prstGeom>
          <a:noFill/>
        </p:spPr>
        <p:txBody>
          <a:bodyPr wrap="square" rtlCol="0">
            <a:spAutoFit/>
          </a:bodyPr>
          <a:lstStyle/>
          <a:p>
            <a:r>
              <a:rPr lang="en-US" sz="4000" b="1" dirty="0"/>
              <a:t>Food Security: </a:t>
            </a:r>
          </a:p>
          <a:p>
            <a:r>
              <a:rPr lang="en-US" sz="4000" b="1" dirty="0"/>
              <a:t>Conceptual Framework</a:t>
            </a:r>
          </a:p>
        </p:txBody>
      </p:sp>
    </p:spTree>
    <p:extLst>
      <p:ext uri="{BB962C8B-B14F-4D97-AF65-F5344CB8AC3E}">
        <p14:creationId xmlns:p14="http://schemas.microsoft.com/office/powerpoint/2010/main" val="4185523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6417"/>
            <a:ext cx="7886700" cy="1325563"/>
          </a:xfrm>
        </p:spPr>
        <p:txBody>
          <a:bodyPr>
            <a:normAutofit fontScale="90000"/>
          </a:bodyPr>
          <a:lstStyle/>
          <a:p>
            <a:r>
              <a:rPr lang="en-US" sz="3600" b="1" dirty="0">
                <a:solidFill>
                  <a:srgbClr val="439E2E"/>
                </a:solidFill>
                <a:latin typeface="+mn-lt"/>
                <a:cs typeface="Arial" charset="0"/>
              </a:rPr>
              <a:t>Calculation of the WFP Food Consumption Score to Measure Diet Quality</a:t>
            </a:r>
            <a:br>
              <a:rPr lang="en-US" dirty="0"/>
            </a:br>
            <a:r>
              <a:rPr lang="en-US" sz="2200" b="1" dirty="0">
                <a:solidFill>
                  <a:schemeClr val="accent5">
                    <a:lumMod val="75000"/>
                  </a:schemeClr>
                </a:solidFill>
                <a:latin typeface="+mn-lt"/>
                <a:cs typeface="Arial" pitchFamily="34" charset="0"/>
              </a:rPr>
              <a:t>(# of days consumed of each food group in past 7 days, weighted by “nutritional importance”)</a:t>
            </a:r>
          </a:p>
        </p:txBody>
      </p:sp>
      <p:pic>
        <p:nvPicPr>
          <p:cNvPr id="6" name="Content Placeholder 5"/>
          <p:cNvPicPr>
            <a:picLocks noGrp="1" noChangeAspect="1"/>
          </p:cNvPicPr>
          <p:nvPr>
            <p:ph idx="1"/>
          </p:nvPr>
        </p:nvPicPr>
        <p:blipFill>
          <a:blip r:embed="rId2"/>
          <a:stretch>
            <a:fillRect/>
          </a:stretch>
        </p:blipFill>
        <p:spPr>
          <a:xfrm>
            <a:off x="628651" y="2068471"/>
            <a:ext cx="8174690" cy="4054423"/>
          </a:xfrm>
          <a:prstGeom prst="rect">
            <a:avLst/>
          </a:prstGeom>
        </p:spPr>
      </p:pic>
      <p:sp>
        <p:nvSpPr>
          <p:cNvPr id="4" name="Slide Number Placeholder 3">
            <a:extLst>
              <a:ext uri="{FF2B5EF4-FFF2-40B4-BE49-F238E27FC236}">
                <a16:creationId xmlns:a16="http://schemas.microsoft.com/office/drawing/2014/main" id="{CF18C215-C825-49EF-BC82-A0B253CB7CD4}"/>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234122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535112"/>
          </a:xfrm>
        </p:spPr>
        <p:txBody>
          <a:bodyPr>
            <a:noAutofit/>
          </a:bodyPr>
          <a:lstStyle/>
          <a:p>
            <a:pPr algn="l"/>
            <a:r>
              <a:rPr lang="en-US" sz="3200" b="1" dirty="0">
                <a:solidFill>
                  <a:srgbClr val="439E2E"/>
                </a:solidFill>
                <a:latin typeface="+mn-lt"/>
                <a:cs typeface="Arial" pitchFamily="34" charset="0"/>
              </a:rPr>
              <a:t>Household Diet Quality Improved</a:t>
            </a:r>
            <a:br>
              <a:rPr lang="en-US" sz="3200" b="1" dirty="0">
                <a:solidFill>
                  <a:srgbClr val="C00000"/>
                </a:solidFill>
                <a:latin typeface="+mn-lt"/>
                <a:cs typeface="Arial" pitchFamily="34" charset="0"/>
              </a:rPr>
            </a:br>
            <a:r>
              <a:rPr lang="en-US" sz="2000" b="1" dirty="0">
                <a:solidFill>
                  <a:schemeClr val="accent5">
                    <a:lumMod val="75000"/>
                  </a:schemeClr>
                </a:solidFill>
                <a:latin typeface="+mn-lt"/>
                <a:cs typeface="Arial" pitchFamily="34" charset="0"/>
              </a:rPr>
              <a:t>(Estimated WFP’s Food Consumption Score: 0-112)</a:t>
            </a:r>
          </a:p>
        </p:txBody>
      </p:sp>
      <p:sp>
        <p:nvSpPr>
          <p:cNvPr id="3" name="Text Placeholder 2"/>
          <p:cNvSpPr>
            <a:spLocks noGrp="1"/>
          </p:cNvSpPr>
          <p:nvPr>
            <p:ph type="body" idx="1"/>
          </p:nvPr>
        </p:nvSpPr>
        <p:spPr>
          <a:xfrm>
            <a:off x="542925" y="1301081"/>
            <a:ext cx="4040188" cy="444516"/>
          </a:xfrm>
        </p:spPr>
        <p:txBody>
          <a:bodyPr>
            <a:normAutofit/>
          </a:bodyPr>
          <a:lstStyle/>
          <a:p>
            <a:pPr algn="ctr"/>
            <a:r>
              <a:rPr lang="en-US" sz="1700" dirty="0"/>
              <a:t>Average FCS</a:t>
            </a:r>
          </a:p>
        </p:txBody>
      </p:sp>
      <p:sp>
        <p:nvSpPr>
          <p:cNvPr id="5" name="Text Placeholder 4"/>
          <p:cNvSpPr>
            <a:spLocks noGrp="1"/>
          </p:cNvSpPr>
          <p:nvPr>
            <p:ph type="body" sz="quarter" idx="3"/>
          </p:nvPr>
        </p:nvSpPr>
        <p:spPr>
          <a:xfrm>
            <a:off x="5047665" y="1376383"/>
            <a:ext cx="3887391" cy="493712"/>
          </a:xfrm>
        </p:spPr>
        <p:txBody>
          <a:bodyPr>
            <a:normAutofit fontScale="70000" lnSpcReduction="20000"/>
          </a:bodyPr>
          <a:lstStyle/>
          <a:p>
            <a:pPr algn="ctr"/>
            <a:r>
              <a:rPr lang="en-US" dirty="0"/>
              <a:t>Percentage of households with low FCS (&lt;42)</a:t>
            </a:r>
          </a:p>
        </p:txBody>
      </p:sp>
      <p:graphicFrame>
        <p:nvGraphicFramePr>
          <p:cNvPr id="19" name="Content Placeholder 18"/>
          <p:cNvGraphicFramePr>
            <a:graphicFrameLocks noGrp="1"/>
          </p:cNvGraphicFramePr>
          <p:nvPr>
            <p:ph sz="quarter" idx="4"/>
            <p:extLst>
              <p:ext uri="{D42A27DB-BD31-4B8C-83A1-F6EECF244321}">
                <p14:modId xmlns:p14="http://schemas.microsoft.com/office/powerpoint/2010/main" val="1810228966"/>
              </p:ext>
            </p:extLst>
          </p:nvPr>
        </p:nvGraphicFramePr>
        <p:xfrm>
          <a:off x="4745644" y="1871269"/>
          <a:ext cx="4041775" cy="44369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18"/>
          <p:cNvGraphicFramePr>
            <a:graphicFrameLocks noGrp="1"/>
          </p:cNvGraphicFramePr>
          <p:nvPr>
            <p:ph sz="half" idx="2"/>
            <p:extLst>
              <p:ext uri="{D42A27DB-BD31-4B8C-83A1-F6EECF244321}">
                <p14:modId xmlns:p14="http://schemas.microsoft.com/office/powerpoint/2010/main" val="3938834468"/>
              </p:ext>
            </p:extLst>
          </p:nvPr>
        </p:nvGraphicFramePr>
        <p:xfrm>
          <a:off x="557819" y="1871269"/>
          <a:ext cx="4040188" cy="443694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40" y="205674"/>
            <a:ext cx="432485" cy="759251"/>
          </a:xfrm>
          <a:prstGeom prst="rect">
            <a:avLst/>
          </a:prstGeom>
        </p:spPr>
      </p:pic>
      <p:sp>
        <p:nvSpPr>
          <p:cNvPr id="9" name="TextBox 8">
            <a:extLst>
              <a:ext uri="{FF2B5EF4-FFF2-40B4-BE49-F238E27FC236}">
                <a16:creationId xmlns:a16="http://schemas.microsoft.com/office/drawing/2014/main" id="{9213E0F4-F6FB-4554-9E66-DC8EE455BEC8}"/>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IFPRI BIHS 2011/12 and 2015</a:t>
            </a:r>
          </a:p>
        </p:txBody>
      </p:sp>
    </p:spTree>
    <p:extLst>
      <p:ext uri="{BB962C8B-B14F-4D97-AF65-F5344CB8AC3E}">
        <p14:creationId xmlns:p14="http://schemas.microsoft.com/office/powerpoint/2010/main" val="182451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21"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6946" y="317577"/>
            <a:ext cx="8229600" cy="814536"/>
          </a:xfrm>
        </p:spPr>
        <p:txBody>
          <a:bodyPr vert="horz" lIns="91440" tIns="45720" rIns="91440" bIns="45720" rtlCol="0" anchor="ctr">
            <a:normAutofit fontScale="90000"/>
          </a:bodyPr>
          <a:lstStyle/>
          <a:p>
            <a:r>
              <a:rPr lang="en-US" sz="3600" b="1" dirty="0">
                <a:solidFill>
                  <a:srgbClr val="439E2E"/>
                </a:solidFill>
                <a:latin typeface="+mn-lt"/>
                <a:cs typeface="Arial" charset="0"/>
              </a:rPr>
              <a:t>Household Diet Quality is Worse for the Poor, but Quality Improved for All </a:t>
            </a:r>
            <a:br>
              <a:rPr lang="en-US" sz="2900" b="1" dirty="0">
                <a:solidFill>
                  <a:srgbClr val="439E2E"/>
                </a:solidFill>
                <a:latin typeface="+mn-lt"/>
                <a:cs typeface="Arial" charset="0"/>
              </a:rPr>
            </a:br>
            <a:r>
              <a:rPr lang="en-US" sz="2200" b="1" dirty="0">
                <a:solidFill>
                  <a:schemeClr val="accent1">
                    <a:lumMod val="75000"/>
                  </a:schemeClr>
                </a:solidFill>
                <a:latin typeface="+mn-lt"/>
                <a:cs typeface="Arial" charset="0"/>
              </a:rPr>
              <a:t>(using WFP’s Food Consumption Score: 0-112)</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48217194"/>
              </p:ext>
            </p:extLst>
          </p:nvPr>
        </p:nvGraphicFramePr>
        <p:xfrm>
          <a:off x="435432" y="1277051"/>
          <a:ext cx="8567054" cy="507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8D42C78-E1F5-41C8-B84F-6AF928C48812}"/>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IFPRI BIHS 2011/12 and 2015</a:t>
            </a:r>
          </a:p>
        </p:txBody>
      </p:sp>
      <p:sp>
        <p:nvSpPr>
          <p:cNvPr id="3" name="Slide Number Placeholder 2">
            <a:extLst>
              <a:ext uri="{FF2B5EF4-FFF2-40B4-BE49-F238E27FC236}">
                <a16:creationId xmlns:a16="http://schemas.microsoft.com/office/drawing/2014/main" id="{66AC6916-C85C-433E-A1DC-B13E8741E8B6}"/>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51404305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5432" y="252922"/>
            <a:ext cx="8459186" cy="956039"/>
          </a:xfrm>
        </p:spPr>
        <p:txBody>
          <a:bodyPr vert="horz" lIns="91440" tIns="45720" rIns="91440" bIns="45720" rtlCol="0" anchor="ctr">
            <a:normAutofit fontScale="90000"/>
          </a:bodyPr>
          <a:lstStyle/>
          <a:p>
            <a:r>
              <a:rPr lang="en-US" sz="3600" b="1" dirty="0">
                <a:solidFill>
                  <a:srgbClr val="439E2E"/>
                </a:solidFill>
                <a:latin typeface="+mn-lt"/>
                <a:cs typeface="Arial" charset="0"/>
              </a:rPr>
              <a:t>Percentage of Households With Low Diet Quality Declined</a:t>
            </a:r>
            <a:r>
              <a:rPr lang="en-US" sz="2900" b="1" dirty="0">
                <a:solidFill>
                  <a:srgbClr val="439E2E"/>
                </a:solidFill>
                <a:latin typeface="+mn-lt"/>
                <a:cs typeface="Arial" charset="0"/>
              </a:rPr>
              <a:t> </a:t>
            </a:r>
            <a:r>
              <a:rPr lang="en-US" sz="2200" b="1" dirty="0">
                <a:solidFill>
                  <a:schemeClr val="accent1">
                    <a:lumMod val="75000"/>
                  </a:schemeClr>
                </a:solidFill>
                <a:latin typeface="+mn-lt"/>
                <a:cs typeface="Arial" charset="0"/>
              </a:rPr>
              <a:t>(using WFP’s Food Consumption Score: 0-112)</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87365854"/>
              </p:ext>
            </p:extLst>
          </p:nvPr>
        </p:nvGraphicFramePr>
        <p:xfrm>
          <a:off x="464979" y="1208962"/>
          <a:ext cx="8567054" cy="507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F954CE8-B1A2-418C-A1D5-5B0F704329E7}"/>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IFPRI BIHS 2011/12 and 2015</a:t>
            </a:r>
          </a:p>
        </p:txBody>
      </p:sp>
      <p:sp>
        <p:nvSpPr>
          <p:cNvPr id="3" name="Slide Number Placeholder 2">
            <a:extLst>
              <a:ext uri="{FF2B5EF4-FFF2-40B4-BE49-F238E27FC236}">
                <a16:creationId xmlns:a16="http://schemas.microsoft.com/office/drawing/2014/main" id="{C7C78A11-51DF-4DDF-BF32-CC14894CF922}"/>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308428450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6946" y="152401"/>
            <a:ext cx="8229600" cy="810326"/>
          </a:xfrm>
        </p:spPr>
        <p:txBody>
          <a:bodyPr vert="horz" lIns="91440" tIns="45720" rIns="91440" bIns="45720" rtlCol="0" anchor="ctr">
            <a:noAutofit/>
          </a:bodyPr>
          <a:lstStyle/>
          <a:p>
            <a:r>
              <a:rPr lang="en-US" sz="3200" b="1" dirty="0">
                <a:solidFill>
                  <a:srgbClr val="439E2E"/>
                </a:solidFill>
                <a:latin typeface="+mn-lt"/>
                <a:cs typeface="Arial" charset="0"/>
              </a:rPr>
              <a:t>Frequency of Food Groups Consumed in Past 7 Days Increased on Average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57636537"/>
              </p:ext>
            </p:extLst>
          </p:nvPr>
        </p:nvGraphicFramePr>
        <p:xfrm>
          <a:off x="435432" y="1252169"/>
          <a:ext cx="8567054" cy="50793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CE93F61-8E80-4F3D-B547-5DD0992035AC}"/>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IFPRI BIHS 2011/12 and 2015</a:t>
            </a:r>
          </a:p>
        </p:txBody>
      </p:sp>
      <p:sp>
        <p:nvSpPr>
          <p:cNvPr id="4" name="Slide Number Placeholder 3">
            <a:extLst>
              <a:ext uri="{FF2B5EF4-FFF2-40B4-BE49-F238E27FC236}">
                <a16:creationId xmlns:a16="http://schemas.microsoft.com/office/drawing/2014/main" id="{BF51132C-6F59-44A8-810E-B5DFB2677AC9}"/>
              </a:ext>
            </a:extLst>
          </p:cNvPr>
          <p:cNvSpPr>
            <a:spLocks noGrp="1"/>
          </p:cNvSpPr>
          <p:nvPr>
            <p:ph type="sldNum" sz="quarter" idx="12"/>
          </p:nvPr>
        </p:nvSpPr>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21353243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6943" y="129310"/>
            <a:ext cx="8299202" cy="1252514"/>
          </a:xfrm>
        </p:spPr>
        <p:txBody>
          <a:bodyPr vert="horz" lIns="91440" tIns="45720" rIns="91440" bIns="45720" rtlCol="0" anchor="ctr">
            <a:normAutofit fontScale="90000"/>
          </a:bodyPr>
          <a:lstStyle/>
          <a:p>
            <a:r>
              <a:rPr lang="en-US" sz="3600" b="1" dirty="0">
                <a:solidFill>
                  <a:srgbClr val="439E2E"/>
                </a:solidFill>
                <a:latin typeface="+mn-lt"/>
                <a:cs typeface="Arial" charset="0"/>
              </a:rPr>
              <a:t>Proportion of People Who Have Not Consumed Food Groups in Past 7 Days Declined</a:t>
            </a:r>
            <a:br>
              <a:rPr lang="en-US" sz="2900" b="1" dirty="0">
                <a:solidFill>
                  <a:srgbClr val="439E2E"/>
                </a:solidFill>
                <a:latin typeface="+mn-lt"/>
                <a:cs typeface="Arial" charset="0"/>
              </a:rPr>
            </a:br>
            <a:r>
              <a:rPr lang="en-US" sz="2900" b="1" dirty="0">
                <a:solidFill>
                  <a:schemeClr val="accent1">
                    <a:lumMod val="75000"/>
                  </a:schemeClr>
                </a:solidFill>
                <a:latin typeface="+mn-lt"/>
                <a:cs typeface="Arial" charset="0"/>
              </a:rPr>
              <a:t>Average food consumption frequency hides severity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68798837"/>
              </p:ext>
            </p:extLst>
          </p:nvPr>
        </p:nvGraphicFramePr>
        <p:xfrm>
          <a:off x="433651" y="1416070"/>
          <a:ext cx="8585786" cy="513372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6DA44B7-E378-48E9-B1F9-58422A11172E}"/>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IFPRI BIHS 2011/12 and 2015</a:t>
            </a:r>
          </a:p>
        </p:txBody>
      </p:sp>
      <p:sp>
        <p:nvSpPr>
          <p:cNvPr id="3" name="Slide Number Placeholder 2">
            <a:extLst>
              <a:ext uri="{FF2B5EF4-FFF2-40B4-BE49-F238E27FC236}">
                <a16:creationId xmlns:a16="http://schemas.microsoft.com/office/drawing/2014/main" id="{C26B570F-3ECA-417D-9125-468C711876A9}"/>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371811780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780106" cy="838200"/>
          </a:xfrm>
        </p:spPr>
        <p:txBody>
          <a:bodyPr>
            <a:normAutofit fontScale="90000"/>
          </a:bodyPr>
          <a:lstStyle/>
          <a:p>
            <a:r>
              <a:rPr lang="en-US" sz="3200" b="1" dirty="0">
                <a:solidFill>
                  <a:srgbClr val="439E2E"/>
                </a:solidFill>
                <a:latin typeface="+mn-lt"/>
                <a:cs typeface="Arial" charset="0"/>
              </a:rPr>
              <a:t>What Factors Affect Diet Diversity? </a:t>
            </a:r>
            <a:br>
              <a:rPr lang="en-US" sz="3200" b="1" dirty="0">
                <a:solidFill>
                  <a:srgbClr val="439E2E"/>
                </a:solidFill>
                <a:cs typeface="Arial" charset="0"/>
              </a:rPr>
            </a:br>
            <a:r>
              <a:rPr lang="en-US" sz="3200" b="1" dirty="0">
                <a:solidFill>
                  <a:srgbClr val="439E2E"/>
                </a:solidFill>
                <a:latin typeface="+mn-lt"/>
                <a:cs typeface="Arial" charset="0"/>
              </a:rPr>
              <a:t>Random-effects GLS Panel Regression Results</a:t>
            </a:r>
            <a:br>
              <a:rPr lang="en-US" sz="3200" b="1" dirty="0">
                <a:solidFill>
                  <a:srgbClr val="439E2E"/>
                </a:solidFill>
                <a:latin typeface="+mn-lt"/>
                <a:cs typeface="Arial" charset="0"/>
              </a:rPr>
            </a:br>
            <a:r>
              <a:rPr lang="en-US" sz="2400" b="1" dirty="0">
                <a:solidFill>
                  <a:schemeClr val="accent1">
                    <a:lumMod val="75000"/>
                  </a:schemeClr>
                </a:solidFill>
                <a:latin typeface="+mn-lt"/>
                <a:cs typeface="Arial" charset="0"/>
              </a:rPr>
              <a:t>Dependent variable: Food Consumption Score</a:t>
            </a:r>
            <a:endParaRPr lang="en-US" sz="2400" b="1" dirty="0">
              <a:solidFill>
                <a:srgbClr val="439E2E"/>
              </a:solidFill>
              <a:latin typeface="+mn-lt"/>
              <a:cs typeface="Arial" charset="0"/>
            </a:endParaRPr>
          </a:p>
        </p:txBody>
      </p:sp>
      <p:pic>
        <p:nvPicPr>
          <p:cNvPr id="17" name="Content Placeholder 16"/>
          <p:cNvPicPr>
            <a:picLocks noGrp="1" noChangeAspect="1"/>
          </p:cNvPicPr>
          <p:nvPr>
            <p:ph idx="1"/>
          </p:nvPr>
        </p:nvPicPr>
        <p:blipFill>
          <a:blip r:embed="rId2"/>
          <a:stretch>
            <a:fillRect/>
          </a:stretch>
        </p:blipFill>
        <p:spPr>
          <a:xfrm>
            <a:off x="550506" y="1303177"/>
            <a:ext cx="5535874" cy="5256568"/>
          </a:xfrm>
          <a:prstGeom prst="rect">
            <a:avLst/>
          </a:prstGeom>
        </p:spPr>
      </p:pic>
      <p:sp>
        <p:nvSpPr>
          <p:cNvPr id="3" name="Slide Number Placeholder 2">
            <a:extLst>
              <a:ext uri="{FF2B5EF4-FFF2-40B4-BE49-F238E27FC236}">
                <a16:creationId xmlns:a16="http://schemas.microsoft.com/office/drawing/2014/main" id="{6D537AA3-CBF1-483F-93AB-44DE009D020E}"/>
              </a:ext>
            </a:extLst>
          </p:cNvPr>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1060850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sz="3200" b="1" dirty="0">
                <a:solidFill>
                  <a:srgbClr val="439E2E"/>
                </a:solidFill>
                <a:latin typeface="+mn-lt"/>
                <a:cs typeface="Arial" charset="0"/>
              </a:rPr>
              <a:t>What Factors Affect Diet Diversity?</a:t>
            </a:r>
          </a:p>
        </p:txBody>
      </p:sp>
      <p:sp>
        <p:nvSpPr>
          <p:cNvPr id="3" name="Content Placeholder 2"/>
          <p:cNvSpPr>
            <a:spLocks noGrp="1"/>
          </p:cNvSpPr>
          <p:nvPr>
            <p:ph idx="1"/>
          </p:nvPr>
        </p:nvSpPr>
        <p:spPr>
          <a:xfrm>
            <a:off x="457200" y="838200"/>
            <a:ext cx="8229600" cy="5334000"/>
          </a:xfrm>
        </p:spPr>
        <p:txBody>
          <a:bodyPr>
            <a:noAutofit/>
          </a:bodyPr>
          <a:lstStyle/>
          <a:p>
            <a:pPr marL="0" indent="0">
              <a:buClr>
                <a:schemeClr val="accent6"/>
              </a:buClr>
              <a:buSzPct val="100000"/>
              <a:buNone/>
            </a:pPr>
            <a:r>
              <a:rPr lang="en-US" sz="2400" dirty="0"/>
              <a:t>Using random effects panel regression, we estimated determinants of diet diversity using two different measures – FCS and HDDS. We obtain similar results from both regressions. We find that diet diversity improves if:</a:t>
            </a:r>
          </a:p>
          <a:p>
            <a:pPr>
              <a:buClr>
                <a:schemeClr val="accent6"/>
              </a:buClr>
              <a:buSzPct val="100000"/>
              <a:buFont typeface="Wingdings" panose="05000000000000000000" pitchFamily="2" charset="2"/>
              <a:buChar char="§"/>
            </a:pPr>
            <a:r>
              <a:rPr lang="en-US" sz="2400" dirty="0"/>
              <a:t>Household male head and female spouse have higher levels of education</a:t>
            </a:r>
          </a:p>
          <a:p>
            <a:pPr>
              <a:buClr>
                <a:schemeClr val="accent6"/>
              </a:buClr>
              <a:buSzPct val="100000"/>
              <a:buFont typeface="Wingdings" panose="05000000000000000000" pitchFamily="2" charset="2"/>
              <a:buChar char="§"/>
            </a:pPr>
            <a:r>
              <a:rPr lang="en-US" sz="2400" dirty="0"/>
              <a:t>Agricultural diversity increases: Household grew higher number of non rice food crops last year</a:t>
            </a:r>
          </a:p>
          <a:p>
            <a:pPr>
              <a:buClr>
                <a:schemeClr val="accent6"/>
              </a:buClr>
              <a:buSzPct val="100000"/>
              <a:buFont typeface="Wingdings" panose="05000000000000000000" pitchFamily="2" charset="2"/>
              <a:buChar char="§"/>
            </a:pPr>
            <a:r>
              <a:rPr lang="en-US" sz="2400" dirty="0"/>
              <a:t>Women are more empowered (measured by WEAI)</a:t>
            </a:r>
          </a:p>
          <a:p>
            <a:pPr>
              <a:buClr>
                <a:schemeClr val="accent6"/>
              </a:buClr>
              <a:buSzPct val="100000"/>
              <a:buFont typeface="Wingdings" panose="05000000000000000000" pitchFamily="2" charset="2"/>
              <a:buChar char="§"/>
            </a:pPr>
            <a:r>
              <a:rPr lang="en-US" sz="2400" dirty="0"/>
              <a:t>Rice price increases</a:t>
            </a:r>
          </a:p>
          <a:p>
            <a:pPr>
              <a:buClr>
                <a:schemeClr val="accent6"/>
              </a:buClr>
              <a:buSzPct val="100000"/>
              <a:buFont typeface="Wingdings" panose="05000000000000000000" pitchFamily="2" charset="2"/>
              <a:buChar char="§"/>
            </a:pPr>
            <a:r>
              <a:rPr lang="en-US" sz="2400" dirty="0"/>
              <a:t>Household have higher number of milking cows and are engaged in fisheries</a:t>
            </a:r>
          </a:p>
          <a:p>
            <a:pPr>
              <a:buClr>
                <a:schemeClr val="accent6"/>
              </a:buClr>
              <a:buSzPct val="100000"/>
              <a:buFont typeface="Wingdings" panose="05000000000000000000" pitchFamily="2" charset="2"/>
              <a:buChar char="§"/>
            </a:pPr>
            <a:r>
              <a:rPr lang="en-US" sz="2400" dirty="0"/>
              <a:t>Non-farm income share increases; have access to electricity, own cell phone and have higher asset holdings.</a:t>
            </a:r>
          </a:p>
        </p:txBody>
      </p:sp>
      <p:sp>
        <p:nvSpPr>
          <p:cNvPr id="5" name="Slide Number Placeholder 4">
            <a:extLst>
              <a:ext uri="{FF2B5EF4-FFF2-40B4-BE49-F238E27FC236}">
                <a16:creationId xmlns:a16="http://schemas.microsoft.com/office/drawing/2014/main" id="{88D05407-7E31-4976-BBF7-5C62095CEB12}"/>
              </a:ext>
            </a:extLst>
          </p:cNvPr>
          <p:cNvSpPr>
            <a:spLocks noGrp="1"/>
          </p:cNvSpPr>
          <p:nvPr>
            <p:ph type="sldNum" sz="quarter" idx="12"/>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311436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AE0548-E976-4082-AB40-53750318E50E}" type="slidenum">
              <a:rPr lang="en-US" smtClean="0"/>
              <a:pPr/>
              <a:t>28</a:t>
            </a:fld>
            <a:endParaRPr lang="en-US"/>
          </a:p>
        </p:txBody>
      </p:sp>
      <p:sp>
        <p:nvSpPr>
          <p:cNvPr id="4" name="Rectangle 2"/>
          <p:cNvSpPr txBox="1">
            <a:spLocks noChangeArrowheads="1"/>
          </p:cNvSpPr>
          <p:nvPr/>
        </p:nvSpPr>
        <p:spPr>
          <a:xfrm>
            <a:off x="548639" y="235132"/>
            <a:ext cx="8448645" cy="7228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88A53D"/>
                </a:solidFill>
                <a:latin typeface="Arial" pitchFamily="34" charset="0"/>
                <a:ea typeface="+mj-ea"/>
                <a:cs typeface="Arial" pitchFamily="34" charset="0"/>
              </a:defRPr>
            </a:lvl1pPr>
          </a:lstStyle>
          <a:p>
            <a:r>
              <a:rPr lang="en-US" sz="2800" b="1" dirty="0">
                <a:solidFill>
                  <a:srgbClr val="439E2E"/>
                </a:solidFill>
                <a:latin typeface="+mn-lt"/>
                <a:cs typeface="Arial" charset="0"/>
              </a:rPr>
              <a:t>Males Have Higher Calorie Intake for All Age Groups</a:t>
            </a:r>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2223115749"/>
              </p:ext>
            </p:extLst>
          </p:nvPr>
        </p:nvGraphicFramePr>
        <p:xfrm>
          <a:off x="354682" y="1254034"/>
          <a:ext cx="8642602" cy="546744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CE22468-1F4B-4285-AE7D-7D54B01D7E33}"/>
              </a:ext>
            </a:extLst>
          </p:cNvPr>
          <p:cNvSpPr txBox="1"/>
          <p:nvPr/>
        </p:nvSpPr>
        <p:spPr>
          <a:xfrm>
            <a:off x="562947" y="6396335"/>
            <a:ext cx="4904792" cy="246221"/>
          </a:xfrm>
          <a:prstGeom prst="rect">
            <a:avLst/>
          </a:prstGeom>
          <a:noFill/>
        </p:spPr>
        <p:txBody>
          <a:bodyPr wrap="square" rtlCol="0">
            <a:spAutoFit/>
          </a:bodyPr>
          <a:lstStyle/>
          <a:p>
            <a:r>
              <a:rPr lang="en-US" sz="1000" b="1" dirty="0"/>
              <a:t>Source</a:t>
            </a:r>
            <a:r>
              <a:rPr lang="en-US" sz="1000" dirty="0"/>
              <a:t>: IFPRI BIHS 2011/12</a:t>
            </a:r>
          </a:p>
        </p:txBody>
      </p:sp>
    </p:spTree>
    <p:extLst>
      <p:ext uri="{BB962C8B-B14F-4D97-AF65-F5344CB8AC3E}">
        <p14:creationId xmlns:p14="http://schemas.microsoft.com/office/powerpoint/2010/main" val="319148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AE0548-E976-4082-AB40-53750318E50E}" type="slidenum">
              <a:rPr lang="en-US" smtClean="0"/>
              <a:pPr/>
              <a:t>29</a:t>
            </a:fld>
            <a:endParaRPr lang="en-US"/>
          </a:p>
        </p:txBody>
      </p:sp>
      <p:sp>
        <p:nvSpPr>
          <p:cNvPr id="4" name="Rectangle 2"/>
          <p:cNvSpPr txBox="1">
            <a:spLocks noChangeArrowheads="1"/>
          </p:cNvSpPr>
          <p:nvPr/>
        </p:nvSpPr>
        <p:spPr>
          <a:xfrm>
            <a:off x="612571" y="200055"/>
            <a:ext cx="8126825" cy="10010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88A53D"/>
                </a:solidFill>
                <a:latin typeface="Arial" pitchFamily="34" charset="0"/>
                <a:ea typeface="+mj-ea"/>
                <a:cs typeface="Arial" pitchFamily="34" charset="0"/>
              </a:defRPr>
            </a:lvl1pPr>
          </a:lstStyle>
          <a:p>
            <a:r>
              <a:rPr lang="en-US" sz="2800" b="1" dirty="0">
                <a:solidFill>
                  <a:srgbClr val="439E2E"/>
                </a:solidFill>
                <a:latin typeface="+mn-lt"/>
                <a:cs typeface="Arial" charset="0"/>
              </a:rPr>
              <a:t>But Females Have Slightly Higher Calorie Adequacy</a:t>
            </a:r>
          </a:p>
          <a:p>
            <a:r>
              <a:rPr lang="en-US" sz="2000" b="1" dirty="0">
                <a:solidFill>
                  <a:schemeClr val="accent1">
                    <a:lumMod val="75000"/>
                  </a:schemeClr>
                </a:solidFill>
              </a:rPr>
              <a:t>(taking individual’s activity levels into account)</a:t>
            </a:r>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3437085091"/>
              </p:ext>
            </p:extLst>
          </p:nvPr>
        </p:nvGraphicFramePr>
        <p:xfrm>
          <a:off x="354682" y="1557209"/>
          <a:ext cx="8642602" cy="498170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251195C-B4A5-4DB3-934E-9DD039F446D4}"/>
              </a:ext>
            </a:extLst>
          </p:cNvPr>
          <p:cNvSpPr txBox="1"/>
          <p:nvPr/>
        </p:nvSpPr>
        <p:spPr>
          <a:xfrm>
            <a:off x="562947" y="6396335"/>
            <a:ext cx="4904792" cy="261610"/>
          </a:xfrm>
          <a:prstGeom prst="rect">
            <a:avLst/>
          </a:prstGeom>
          <a:noFill/>
        </p:spPr>
        <p:txBody>
          <a:bodyPr wrap="square" rtlCol="0">
            <a:spAutoFit/>
          </a:bodyPr>
          <a:lstStyle/>
          <a:p>
            <a:r>
              <a:rPr lang="en-US" sz="1050" b="1" dirty="0"/>
              <a:t>Source</a:t>
            </a:r>
            <a:r>
              <a:rPr lang="en-US" sz="1050" dirty="0"/>
              <a:t>: IFPRI BIHS 2011/12</a:t>
            </a:r>
          </a:p>
        </p:txBody>
      </p:sp>
    </p:spTree>
    <p:extLst>
      <p:ext uri="{BB962C8B-B14F-4D97-AF65-F5344CB8AC3E}">
        <p14:creationId xmlns:p14="http://schemas.microsoft.com/office/powerpoint/2010/main" val="152408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29" y="75169"/>
            <a:ext cx="8402006" cy="1325563"/>
          </a:xfrm>
        </p:spPr>
        <p:txBody>
          <a:bodyPr>
            <a:normAutofit/>
          </a:bodyPr>
          <a:lstStyle/>
          <a:p>
            <a:r>
              <a:rPr lang="en-US" sz="3200" b="1" dirty="0">
                <a:solidFill>
                  <a:srgbClr val="439E2E"/>
                </a:solidFill>
                <a:latin typeface="+mn-lt"/>
              </a:rPr>
              <a:t>Why is nutrition an important component of food security?</a:t>
            </a:r>
          </a:p>
        </p:txBody>
      </p:sp>
      <p:sp>
        <p:nvSpPr>
          <p:cNvPr id="3" name="Content Placeholder 2"/>
          <p:cNvSpPr>
            <a:spLocks noGrp="1"/>
          </p:cNvSpPr>
          <p:nvPr>
            <p:ph idx="1"/>
          </p:nvPr>
        </p:nvSpPr>
        <p:spPr>
          <a:xfrm>
            <a:off x="508728" y="1400731"/>
            <a:ext cx="8330471" cy="5322797"/>
          </a:xfrm>
        </p:spPr>
        <p:txBody>
          <a:bodyPr>
            <a:normAutofit/>
          </a:bodyPr>
          <a:lstStyle/>
          <a:p>
            <a:pPr>
              <a:buClr>
                <a:srgbClr val="439E2E"/>
              </a:buClr>
              <a:buFont typeface="Wingdings" panose="05000000000000000000" pitchFamily="2" charset="2"/>
              <a:buChar char="§"/>
            </a:pPr>
            <a:r>
              <a:rPr lang="en-US" sz="2400" b="1" dirty="0"/>
              <a:t>Food security</a:t>
            </a:r>
            <a:r>
              <a:rPr lang="en-US" sz="2400" dirty="0"/>
              <a:t>: Access by all people at all times to sufficient food to meet their dietary needs for a healthy and productive life. 3 components:</a:t>
            </a:r>
          </a:p>
          <a:p>
            <a:pPr lvl="1">
              <a:buClr>
                <a:srgbClr val="439E2E"/>
              </a:buClr>
              <a:buFont typeface="Wingdings" panose="05000000000000000000" pitchFamily="2" charset="2"/>
              <a:buChar char="§"/>
            </a:pPr>
            <a:r>
              <a:rPr lang="en-US" b="1" dirty="0"/>
              <a:t>Availability</a:t>
            </a:r>
            <a:r>
              <a:rPr lang="en-US" dirty="0"/>
              <a:t> of adequate food at the national level. </a:t>
            </a:r>
          </a:p>
          <a:p>
            <a:pPr lvl="1">
              <a:buClr>
                <a:srgbClr val="439E2E"/>
              </a:buClr>
              <a:buFont typeface="Wingdings" panose="05000000000000000000" pitchFamily="2" charset="2"/>
              <a:buChar char="§"/>
            </a:pPr>
            <a:r>
              <a:rPr lang="en-US" b="1" dirty="0"/>
              <a:t>Access</a:t>
            </a:r>
            <a:r>
              <a:rPr lang="en-US" dirty="0"/>
              <a:t> to adequate food at household and individual levels. </a:t>
            </a:r>
          </a:p>
          <a:p>
            <a:pPr lvl="1">
              <a:buClr>
                <a:srgbClr val="439E2E"/>
              </a:buClr>
              <a:buFont typeface="Wingdings" panose="05000000000000000000" pitchFamily="2" charset="2"/>
              <a:buChar char="§"/>
            </a:pPr>
            <a:r>
              <a:rPr lang="en-US" dirty="0"/>
              <a:t>Effective biological </a:t>
            </a:r>
            <a:r>
              <a:rPr lang="en-US" b="1" dirty="0"/>
              <a:t>utilization</a:t>
            </a:r>
            <a:r>
              <a:rPr lang="en-US" dirty="0"/>
              <a:t> of food.</a:t>
            </a:r>
          </a:p>
          <a:p>
            <a:pPr>
              <a:buClr>
                <a:srgbClr val="439E2E"/>
              </a:buClr>
              <a:buFont typeface="Wingdings" panose="05000000000000000000" pitchFamily="2" charset="2"/>
              <a:buChar char="§"/>
            </a:pPr>
            <a:r>
              <a:rPr lang="en-US" sz="2400" dirty="0"/>
              <a:t>Availability of and access to adequate food are necessary, but not sufficient for a healthy life. Hence, the third essential element of food security is the effective biological utilization of food, which depends on many factors (e.g., health and sanitation, household or public capacity to care for the vulnerable).</a:t>
            </a:r>
          </a:p>
          <a:p>
            <a:pPr>
              <a:buClr>
                <a:srgbClr val="439E2E"/>
              </a:buClr>
              <a:buFont typeface="Wingdings" panose="05000000000000000000" pitchFamily="2" charset="2"/>
              <a:buChar char="Ø"/>
            </a:pPr>
            <a:r>
              <a:rPr lang="en-US" sz="2400" dirty="0"/>
              <a:t>The </a:t>
            </a:r>
            <a:r>
              <a:rPr lang="en-US" sz="2400" b="1" dirty="0"/>
              <a:t>ultimate goal </a:t>
            </a:r>
            <a:r>
              <a:rPr lang="en-US" sz="2400" dirty="0"/>
              <a:t>of ensuring food security is to improve the well-being, health, and nutrition of the population.</a:t>
            </a:r>
          </a:p>
          <a:p>
            <a:endParaRPr lang="en-US" sz="2400" dirty="0"/>
          </a:p>
        </p:txBody>
      </p:sp>
      <p:sp>
        <p:nvSpPr>
          <p:cNvPr id="4" name="Slide Number Placeholder 3">
            <a:extLst>
              <a:ext uri="{FF2B5EF4-FFF2-40B4-BE49-F238E27FC236}">
                <a16:creationId xmlns:a16="http://schemas.microsoft.com/office/drawing/2014/main" id="{5ED76829-F18C-483E-A667-522B03B81646}"/>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11894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AE0548-E976-4082-AB40-53750318E50E}" type="slidenum">
              <a:rPr lang="en-US" smtClean="0"/>
              <a:pPr/>
              <a:t>30</a:t>
            </a:fld>
            <a:endParaRPr lang="en-US"/>
          </a:p>
        </p:txBody>
      </p:sp>
      <p:sp>
        <p:nvSpPr>
          <p:cNvPr id="4" name="Rectangle 2"/>
          <p:cNvSpPr txBox="1">
            <a:spLocks noChangeArrowheads="1"/>
          </p:cNvSpPr>
          <p:nvPr/>
        </p:nvSpPr>
        <p:spPr>
          <a:xfrm>
            <a:off x="612571" y="141654"/>
            <a:ext cx="8126825" cy="10594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88A53D"/>
                </a:solidFill>
                <a:latin typeface="Arial" pitchFamily="34" charset="0"/>
                <a:ea typeface="+mj-ea"/>
                <a:cs typeface="Arial" pitchFamily="34" charset="0"/>
              </a:defRPr>
            </a:lvl1pPr>
          </a:lstStyle>
          <a:p>
            <a:r>
              <a:rPr lang="en-US" sz="2800" b="1" dirty="0">
                <a:solidFill>
                  <a:srgbClr val="439E2E"/>
                </a:solidFill>
                <a:latin typeface="+mn-lt"/>
                <a:cs typeface="Arial" charset="0"/>
              </a:rPr>
              <a:t>Prevalence of Underweight is Higher Among Male, Except for the Elderly</a:t>
            </a:r>
          </a:p>
          <a:p>
            <a:r>
              <a:rPr lang="en-US" sz="2000" b="1" dirty="0">
                <a:solidFill>
                  <a:schemeClr val="accent5">
                    <a:lumMod val="75000"/>
                  </a:schemeClr>
                </a:solidFill>
              </a:rPr>
              <a:t>(measured by BMI and age-specific cutoffs)</a:t>
            </a:r>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250930708"/>
              </p:ext>
            </p:extLst>
          </p:nvPr>
        </p:nvGraphicFramePr>
        <p:xfrm>
          <a:off x="63305" y="1484785"/>
          <a:ext cx="8884097" cy="52315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440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AE0548-E976-4082-AB40-53750318E50E}" type="slidenum">
              <a:rPr lang="en-US" smtClean="0"/>
              <a:pPr/>
              <a:t>31</a:t>
            </a:fld>
            <a:endParaRPr lang="en-US"/>
          </a:p>
        </p:txBody>
      </p:sp>
      <p:sp>
        <p:nvSpPr>
          <p:cNvPr id="4" name="Rectangle 2"/>
          <p:cNvSpPr txBox="1">
            <a:spLocks noChangeArrowheads="1"/>
          </p:cNvSpPr>
          <p:nvPr/>
        </p:nvSpPr>
        <p:spPr>
          <a:xfrm>
            <a:off x="791041" y="308702"/>
            <a:ext cx="7526215" cy="101582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88A53D"/>
                </a:solidFill>
                <a:latin typeface="Arial" pitchFamily="34" charset="0"/>
                <a:ea typeface="+mj-ea"/>
                <a:cs typeface="Arial" pitchFamily="34" charset="0"/>
              </a:defRPr>
            </a:lvl1pPr>
          </a:lstStyle>
          <a:p>
            <a:r>
              <a:rPr lang="en-US" sz="2800" b="1" dirty="0">
                <a:solidFill>
                  <a:srgbClr val="439E2E"/>
                </a:solidFill>
                <a:latin typeface="+mn-lt"/>
                <a:cs typeface="Arial" charset="0"/>
              </a:rPr>
              <a:t>Prevalence of Underweight &gt; Age 17 by Income </a:t>
            </a:r>
            <a:r>
              <a:rPr lang="en-US" sz="2000" b="1" dirty="0">
                <a:solidFill>
                  <a:schemeClr val="accent5">
                    <a:lumMod val="75000"/>
                  </a:schemeClr>
                </a:solidFill>
              </a:rPr>
              <a:t>(measured by BMI &lt; 18.5)</a:t>
            </a:r>
          </a:p>
          <a:p>
            <a:endParaRPr lang="en-US" sz="2000" b="1" dirty="0">
              <a:solidFill>
                <a:srgbClr val="C000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93459045"/>
              </p:ext>
            </p:extLst>
          </p:nvPr>
        </p:nvGraphicFramePr>
        <p:xfrm>
          <a:off x="152399" y="1484785"/>
          <a:ext cx="8803501" cy="5236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28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AE0548-E976-4082-AB40-53750318E50E}" type="slidenum">
              <a:rPr lang="en-US" smtClean="0"/>
              <a:pPr/>
              <a:t>32</a:t>
            </a:fld>
            <a:endParaRPr lang="en-US"/>
          </a:p>
        </p:txBody>
      </p:sp>
      <p:sp>
        <p:nvSpPr>
          <p:cNvPr id="4" name="Rectangle 2"/>
          <p:cNvSpPr txBox="1">
            <a:spLocks noChangeArrowheads="1"/>
          </p:cNvSpPr>
          <p:nvPr/>
        </p:nvSpPr>
        <p:spPr>
          <a:xfrm>
            <a:off x="791041" y="308702"/>
            <a:ext cx="7526215" cy="101582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88A53D"/>
                </a:solidFill>
                <a:latin typeface="Arial" pitchFamily="34" charset="0"/>
                <a:ea typeface="+mj-ea"/>
                <a:cs typeface="Arial" pitchFamily="34" charset="0"/>
              </a:defRPr>
            </a:lvl1pPr>
          </a:lstStyle>
          <a:p>
            <a:r>
              <a:rPr lang="en-US" sz="2800" b="1" dirty="0">
                <a:solidFill>
                  <a:srgbClr val="439E2E"/>
                </a:solidFill>
                <a:latin typeface="+mn-lt"/>
                <a:cs typeface="Arial" charset="0"/>
              </a:rPr>
              <a:t>Prevalence of Overweight Increases as Income Increases</a:t>
            </a:r>
          </a:p>
          <a:p>
            <a:r>
              <a:rPr lang="en-US" sz="2000" b="1" dirty="0">
                <a:solidFill>
                  <a:schemeClr val="accent5">
                    <a:lumMod val="75000"/>
                  </a:schemeClr>
                </a:solidFill>
                <a:latin typeface="+mn-lt"/>
              </a:rPr>
              <a:t>(measured by BMI age-specific cutoffs)</a:t>
            </a:r>
          </a:p>
          <a:p>
            <a:endParaRPr lang="en-US" sz="2000" b="1" dirty="0">
              <a:solidFill>
                <a:srgbClr val="C00000"/>
              </a:solidFill>
            </a:endParaRPr>
          </a:p>
        </p:txBody>
      </p:sp>
      <p:graphicFrame>
        <p:nvGraphicFramePr>
          <p:cNvPr id="8" name="Content Placeholder 7"/>
          <p:cNvGraphicFramePr>
            <a:graphicFrameLocks noGrp="1"/>
          </p:cNvGraphicFramePr>
          <p:nvPr>
            <p:ph idx="1"/>
            <p:extLst/>
          </p:nvPr>
        </p:nvGraphicFramePr>
        <p:xfrm>
          <a:off x="322729" y="1484784"/>
          <a:ext cx="8633171" cy="523669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E905850-4D2D-4921-B9EA-0E7168ADC339}"/>
              </a:ext>
            </a:extLst>
          </p:cNvPr>
          <p:cNvSpPr txBox="1"/>
          <p:nvPr/>
        </p:nvSpPr>
        <p:spPr>
          <a:xfrm>
            <a:off x="562947" y="6396335"/>
            <a:ext cx="4904792" cy="261610"/>
          </a:xfrm>
          <a:prstGeom prst="rect">
            <a:avLst/>
          </a:prstGeom>
          <a:noFill/>
        </p:spPr>
        <p:txBody>
          <a:bodyPr wrap="square" rtlCol="0">
            <a:spAutoFit/>
          </a:bodyPr>
          <a:lstStyle/>
          <a:p>
            <a:r>
              <a:rPr lang="en-US" sz="1050" b="1" dirty="0"/>
              <a:t>Source</a:t>
            </a:r>
            <a:r>
              <a:rPr lang="en-US" sz="1050" dirty="0"/>
              <a:t>: IFPRI BIHS 2011/12</a:t>
            </a:r>
          </a:p>
        </p:txBody>
      </p:sp>
    </p:spTree>
    <p:extLst>
      <p:ext uri="{BB962C8B-B14F-4D97-AF65-F5344CB8AC3E}">
        <p14:creationId xmlns:p14="http://schemas.microsoft.com/office/powerpoint/2010/main" val="80592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77D049-BACD-4C20-A4B8-EF6AF6EC6056}"/>
              </a:ext>
            </a:extLst>
          </p:cNvPr>
          <p:cNvSpPr>
            <a:spLocks noGrp="1"/>
          </p:cNvSpPr>
          <p:nvPr>
            <p:ph type="sldNum" sz="quarter" idx="4294967295"/>
          </p:nvPr>
        </p:nvSpPr>
        <p:spPr>
          <a:xfrm>
            <a:off x="0" y="6351588"/>
            <a:ext cx="2057400" cy="365125"/>
          </a:xfrm>
        </p:spPr>
        <p:txBody>
          <a:bodyPr/>
          <a:lstStyle/>
          <a:p>
            <a:fld id="{48F63A3B-78C7-47BE-AE5E-E10140E04643}" type="slidenum">
              <a:rPr lang="en-US" smtClean="0"/>
              <a:pPr/>
              <a:t>33</a:t>
            </a:fld>
            <a:endParaRPr lang="en-US" dirty="0"/>
          </a:p>
        </p:txBody>
      </p:sp>
      <p:sp>
        <p:nvSpPr>
          <p:cNvPr id="5" name="TextBox 4">
            <a:extLst>
              <a:ext uri="{FF2B5EF4-FFF2-40B4-BE49-F238E27FC236}">
                <a16:creationId xmlns:a16="http://schemas.microsoft.com/office/drawing/2014/main" id="{3D39241B-553A-4621-A372-D7F4935C3D00}"/>
              </a:ext>
            </a:extLst>
          </p:cNvPr>
          <p:cNvSpPr txBox="1"/>
          <p:nvPr/>
        </p:nvSpPr>
        <p:spPr>
          <a:xfrm>
            <a:off x="1791478" y="2369976"/>
            <a:ext cx="6941975" cy="3170099"/>
          </a:xfrm>
          <a:prstGeom prst="rect">
            <a:avLst/>
          </a:prstGeom>
          <a:noFill/>
        </p:spPr>
        <p:txBody>
          <a:bodyPr wrap="square" rtlCol="0">
            <a:spAutoFit/>
          </a:bodyPr>
          <a:lstStyle/>
          <a:p>
            <a:r>
              <a:rPr lang="en-US" sz="4000" b="1" dirty="0"/>
              <a:t>Building Synergy Across Food Security Components:</a:t>
            </a:r>
          </a:p>
          <a:p>
            <a:r>
              <a:rPr lang="en-US" sz="4000" b="1" dirty="0">
                <a:solidFill>
                  <a:srgbClr val="0070C0"/>
                </a:solidFill>
              </a:rPr>
              <a:t>Nutrition-Sensitive Agriculture and Nutrition-Sensitive Social Protection</a:t>
            </a:r>
            <a:endParaRPr lang="en-US" sz="4000" b="1" i="1" dirty="0">
              <a:solidFill>
                <a:srgbClr val="0070C0"/>
              </a:solidFill>
            </a:endParaRPr>
          </a:p>
        </p:txBody>
      </p:sp>
    </p:spTree>
    <p:extLst>
      <p:ext uri="{BB962C8B-B14F-4D97-AF65-F5344CB8AC3E}">
        <p14:creationId xmlns:p14="http://schemas.microsoft.com/office/powerpoint/2010/main" val="2362962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Curved Left 7">
            <a:extLst>
              <a:ext uri="{FF2B5EF4-FFF2-40B4-BE49-F238E27FC236}">
                <a16:creationId xmlns:a16="http://schemas.microsoft.com/office/drawing/2014/main" id="{115F14B4-4F4E-4856-8A77-03E632D52EC8}"/>
              </a:ext>
            </a:extLst>
          </p:cNvPr>
          <p:cNvSpPr/>
          <p:nvPr/>
        </p:nvSpPr>
        <p:spPr>
          <a:xfrm>
            <a:off x="6038850" y="2958586"/>
            <a:ext cx="2338387" cy="2661974"/>
          </a:xfrm>
          <a:prstGeom prst="curved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urved Right 8">
            <a:extLst>
              <a:ext uri="{FF2B5EF4-FFF2-40B4-BE49-F238E27FC236}">
                <a16:creationId xmlns:a16="http://schemas.microsoft.com/office/drawing/2014/main" id="{0B81CD58-BDBE-493A-9F54-0345CFE2A69C}"/>
              </a:ext>
            </a:extLst>
          </p:cNvPr>
          <p:cNvSpPr/>
          <p:nvPr/>
        </p:nvSpPr>
        <p:spPr>
          <a:xfrm>
            <a:off x="1039416" y="2958586"/>
            <a:ext cx="2438400" cy="2605771"/>
          </a:xfrm>
          <a:prstGeom prst="curv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4">
            <a:extLst>
              <a:ext uri="{FF2B5EF4-FFF2-40B4-BE49-F238E27FC236}">
                <a16:creationId xmlns:a16="http://schemas.microsoft.com/office/drawing/2014/main" id="{C4656A12-15B3-490D-930A-166D7878DB1B}"/>
              </a:ext>
            </a:extLst>
          </p:cNvPr>
          <p:cNvSpPr>
            <a:spLocks noGrp="1"/>
          </p:cNvSpPr>
          <p:nvPr>
            <p:ph type="title"/>
          </p:nvPr>
        </p:nvSpPr>
        <p:spPr/>
        <p:txBody>
          <a:bodyPr/>
          <a:lstStyle/>
          <a:p>
            <a:r>
              <a:rPr lang="en-US" sz="3200" b="1" dirty="0">
                <a:solidFill>
                  <a:srgbClr val="439E2E"/>
                </a:solidFill>
                <a:latin typeface="Calibri" panose="020F0502020204030204"/>
                <a:cs typeface="Arial" charset="0"/>
              </a:rPr>
              <a:t>Build Synergies Across 3 Components of Food Security</a:t>
            </a:r>
            <a:endParaRPr lang="en-US" dirty="0"/>
          </a:p>
        </p:txBody>
      </p:sp>
      <p:graphicFrame>
        <p:nvGraphicFramePr>
          <p:cNvPr id="7" name="Content Placeholder 6">
            <a:extLst>
              <a:ext uri="{FF2B5EF4-FFF2-40B4-BE49-F238E27FC236}">
                <a16:creationId xmlns:a16="http://schemas.microsoft.com/office/drawing/2014/main" id="{98F9D5C1-282D-4521-A81F-DAA06BBF3286}"/>
              </a:ext>
            </a:extLst>
          </p:cNvPr>
          <p:cNvGraphicFramePr>
            <a:graphicFrameLocks noGrp="1"/>
          </p:cNvGraphicFramePr>
          <p:nvPr>
            <p:ph idx="1"/>
            <p:extLst>
              <p:ext uri="{D42A27DB-BD31-4B8C-83A1-F6EECF244321}">
                <p14:modId xmlns:p14="http://schemas.microsoft.com/office/powerpoint/2010/main" val="1620750405"/>
              </p:ext>
            </p:extLst>
          </p:nvPr>
        </p:nvGraphicFramePr>
        <p:xfrm>
          <a:off x="696516" y="1498884"/>
          <a:ext cx="8515350" cy="482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E24BB3D7-50CC-486B-A0B1-DD5AABF7995E}"/>
              </a:ext>
            </a:extLst>
          </p:cNvPr>
          <p:cNvSpPr txBox="1"/>
          <p:nvPr/>
        </p:nvSpPr>
        <p:spPr>
          <a:xfrm>
            <a:off x="1039416" y="5740959"/>
            <a:ext cx="2724150" cy="647425"/>
          </a:xfrm>
          <a:prstGeom prst="rect">
            <a:avLst/>
          </a:prstGeom>
          <a:noFill/>
        </p:spPr>
        <p:txBody>
          <a:bodyPr wrap="square" rtlCol="0">
            <a:spAutoFit/>
          </a:bodyPr>
          <a:lstStyle/>
          <a:p>
            <a:r>
              <a:rPr lang="en-US" b="1" dirty="0"/>
              <a:t>Nutrition-Sensitive Agriculture</a:t>
            </a:r>
          </a:p>
        </p:txBody>
      </p:sp>
      <p:sp>
        <p:nvSpPr>
          <p:cNvPr id="11" name="TextBox 10">
            <a:extLst>
              <a:ext uri="{FF2B5EF4-FFF2-40B4-BE49-F238E27FC236}">
                <a16:creationId xmlns:a16="http://schemas.microsoft.com/office/drawing/2014/main" id="{FA18CA90-10D2-4331-AAD7-9283FF295CD1}"/>
              </a:ext>
            </a:extLst>
          </p:cNvPr>
          <p:cNvSpPr txBox="1"/>
          <p:nvPr/>
        </p:nvSpPr>
        <p:spPr>
          <a:xfrm>
            <a:off x="6534150" y="5742053"/>
            <a:ext cx="2724150" cy="646331"/>
          </a:xfrm>
          <a:prstGeom prst="rect">
            <a:avLst/>
          </a:prstGeom>
          <a:noFill/>
        </p:spPr>
        <p:txBody>
          <a:bodyPr wrap="square" rtlCol="0">
            <a:spAutoFit/>
          </a:bodyPr>
          <a:lstStyle/>
          <a:p>
            <a:r>
              <a:rPr lang="en-US" b="1" dirty="0"/>
              <a:t>Nutrition-Sensitive </a:t>
            </a:r>
          </a:p>
          <a:p>
            <a:r>
              <a:rPr lang="en-US" b="1" dirty="0"/>
              <a:t>Social Protection</a:t>
            </a:r>
          </a:p>
        </p:txBody>
      </p:sp>
    </p:spTree>
    <p:extLst>
      <p:ext uri="{BB962C8B-B14F-4D97-AF65-F5344CB8AC3E}">
        <p14:creationId xmlns:p14="http://schemas.microsoft.com/office/powerpoint/2010/main" val="115325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Graphic spid="7" grpId="0">
        <p:bldAsOne/>
      </p:bldGraphic>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8498" y="152400"/>
            <a:ext cx="8336901" cy="868363"/>
          </a:xfrm>
        </p:spPr>
        <p:txBody>
          <a:bodyPr>
            <a:noAutofit/>
          </a:bodyPr>
          <a:lstStyle/>
          <a:p>
            <a:r>
              <a:rPr lang="en-US" sz="3200" b="1" dirty="0">
                <a:solidFill>
                  <a:srgbClr val="439E2E"/>
                </a:solidFill>
                <a:latin typeface="+mn-lt"/>
              </a:rPr>
              <a:t>What are the main food availability and food access issues for nutrition in Bangladesh?</a:t>
            </a:r>
          </a:p>
        </p:txBody>
      </p:sp>
      <p:sp>
        <p:nvSpPr>
          <p:cNvPr id="12291" name="Content Placeholder 2"/>
          <p:cNvSpPr>
            <a:spLocks noGrp="1"/>
          </p:cNvSpPr>
          <p:nvPr>
            <p:ph idx="1"/>
          </p:nvPr>
        </p:nvSpPr>
        <p:spPr>
          <a:xfrm>
            <a:off x="485192" y="1231641"/>
            <a:ext cx="8430208" cy="5374432"/>
          </a:xfrm>
        </p:spPr>
        <p:txBody>
          <a:bodyPr>
            <a:normAutofit fontScale="77500" lnSpcReduction="20000"/>
          </a:bodyPr>
          <a:lstStyle/>
          <a:p>
            <a:pPr marL="0" indent="0">
              <a:buClr>
                <a:srgbClr val="439E2E"/>
              </a:buClr>
              <a:buNone/>
            </a:pPr>
            <a:r>
              <a:rPr lang="en-US" sz="3100" b="1" i="1" dirty="0"/>
              <a:t>Availability</a:t>
            </a:r>
          </a:p>
          <a:p>
            <a:pPr>
              <a:buClr>
                <a:srgbClr val="439E2E"/>
              </a:buClr>
              <a:buFont typeface="Wingdings" panose="05000000000000000000" pitchFamily="2" charset="2"/>
              <a:buChar char="§"/>
            </a:pPr>
            <a:r>
              <a:rPr lang="en-US" sz="3100" dirty="0"/>
              <a:t>Bangladesh has made remarkable progress in foodgrain production, but improvements in child and maternal nutrition warrant further attention. </a:t>
            </a:r>
          </a:p>
          <a:p>
            <a:pPr>
              <a:buClr>
                <a:srgbClr val="439E2E"/>
              </a:buClr>
              <a:buFont typeface="Wingdings" panose="05000000000000000000" pitchFamily="2" charset="2"/>
              <a:buChar char="§"/>
            </a:pPr>
            <a:r>
              <a:rPr lang="en-US" sz="3100" dirty="0"/>
              <a:t>Agriculture provides a source of food and nutrients, a broad-based source of income, and affects food prices. Given these links, agriculture has the potential to be a strong driver of nutrition. However, that potential is not being realized. </a:t>
            </a:r>
          </a:p>
          <a:p>
            <a:pPr marL="0" indent="0">
              <a:buClr>
                <a:srgbClr val="439E2E"/>
              </a:buClr>
              <a:buNone/>
            </a:pPr>
            <a:r>
              <a:rPr lang="en-US" sz="3100" b="1" i="1" dirty="0"/>
              <a:t>Access </a:t>
            </a:r>
          </a:p>
          <a:p>
            <a:pPr>
              <a:buClr>
                <a:srgbClr val="439E2E"/>
              </a:buClr>
              <a:buSzPct val="100000"/>
              <a:buFont typeface="Wingdings" panose="05000000000000000000" pitchFamily="2" charset="2"/>
              <a:buChar char="§"/>
            </a:pPr>
            <a:r>
              <a:rPr lang="en-US" sz="3100" dirty="0"/>
              <a:t>Social safety nets are important for improving food access for the poor, and have been quite effective in smoothing the consumption and the income of poor households in Bangladesh.</a:t>
            </a:r>
          </a:p>
          <a:p>
            <a:pPr>
              <a:buClr>
                <a:srgbClr val="439E2E"/>
              </a:buClr>
              <a:buSzPct val="100000"/>
              <a:buFont typeface="Wingdings" panose="05000000000000000000" pitchFamily="2" charset="2"/>
              <a:buChar char="§"/>
            </a:pPr>
            <a:r>
              <a:rPr lang="en-US" sz="3100" dirty="0"/>
              <a:t>However, most existing evidence from evaluations (by IFPRI and others) of major safety nets in Bangladesh show few improvements in child nutritional status. This leads to a key question: Are there constraints other than income, such as nutrition knowledge, that also need to be addressed?</a:t>
            </a:r>
          </a:p>
          <a:p>
            <a:pPr>
              <a:buClr>
                <a:srgbClr val="439E2E"/>
              </a:buClr>
              <a:buFont typeface="Wingdings" panose="05000000000000000000" pitchFamily="2" charset="2"/>
              <a:buChar char="§"/>
            </a:pPr>
            <a:endParaRPr lang="en-CA" sz="2400" dirty="0"/>
          </a:p>
          <a:p>
            <a:pPr>
              <a:buClr>
                <a:srgbClr val="88A53D"/>
              </a:buClr>
              <a:buFont typeface="Wingdings" panose="05000000000000000000" pitchFamily="2" charset="2"/>
              <a:buChar char="v"/>
            </a:pPr>
            <a:endParaRPr lang="en-US" sz="2000" dirty="0"/>
          </a:p>
        </p:txBody>
      </p:sp>
      <p:sp>
        <p:nvSpPr>
          <p:cNvPr id="2" name="Slide Number Placeholder 1">
            <a:extLst>
              <a:ext uri="{FF2B5EF4-FFF2-40B4-BE49-F238E27FC236}">
                <a16:creationId xmlns:a16="http://schemas.microsoft.com/office/drawing/2014/main" id="{1C01941A-476A-4664-939C-9A2AC42704A5}"/>
              </a:ext>
            </a:extLst>
          </p:cNvPr>
          <p:cNvSpPr>
            <a:spLocks noGrp="1"/>
          </p:cNvSpPr>
          <p:nvPr>
            <p:ph type="sldNum" sz="quarter" idx="12"/>
          </p:nvPr>
        </p:nvSpPr>
        <p:spPr/>
        <p:txBody>
          <a:bodyPr/>
          <a:lstStyle/>
          <a:p>
            <a:fld id="{48F63A3B-78C7-47BE-AE5E-E10140E04643}" type="slidenum">
              <a:rPr lang="en-US" smtClean="0"/>
              <a:t>35</a:t>
            </a:fld>
            <a:endParaRPr lang="en-US" dirty="0"/>
          </a:p>
        </p:txBody>
      </p:sp>
    </p:spTree>
    <p:extLst>
      <p:ext uri="{BB962C8B-B14F-4D97-AF65-F5344CB8AC3E}">
        <p14:creationId xmlns:p14="http://schemas.microsoft.com/office/powerpoint/2010/main" val="200353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29" y="75169"/>
            <a:ext cx="7886700" cy="1325563"/>
          </a:xfrm>
        </p:spPr>
        <p:txBody>
          <a:bodyPr>
            <a:normAutofit/>
          </a:bodyPr>
          <a:lstStyle/>
          <a:p>
            <a:r>
              <a:rPr lang="en-US" sz="3200" b="1" dirty="0">
                <a:solidFill>
                  <a:srgbClr val="439E2E"/>
                </a:solidFill>
                <a:latin typeface="+mn-lt"/>
                <a:cs typeface="Arial" charset="0"/>
              </a:rPr>
              <a:t>Influence of Agriculture on Diet Quality </a:t>
            </a:r>
            <a:r>
              <a:rPr lang="en-US" sz="2400" b="1" dirty="0">
                <a:solidFill>
                  <a:srgbClr val="0070C0"/>
                </a:solidFill>
                <a:latin typeface="+mn-lt"/>
                <a:cs typeface="Arial" charset="0"/>
              </a:rPr>
              <a:t>Evidence from IFPRI research in Bangladesh</a:t>
            </a:r>
          </a:p>
        </p:txBody>
      </p:sp>
      <p:sp>
        <p:nvSpPr>
          <p:cNvPr id="3" name="Content Placeholder 2"/>
          <p:cNvSpPr>
            <a:spLocks noGrp="1"/>
          </p:cNvSpPr>
          <p:nvPr>
            <p:ph idx="1"/>
          </p:nvPr>
        </p:nvSpPr>
        <p:spPr>
          <a:xfrm>
            <a:off x="508728" y="1506583"/>
            <a:ext cx="8330471" cy="5216946"/>
          </a:xfrm>
        </p:spPr>
        <p:txBody>
          <a:bodyPr>
            <a:normAutofit/>
          </a:bodyPr>
          <a:lstStyle/>
          <a:p>
            <a:pPr>
              <a:buClr>
                <a:schemeClr val="accent6"/>
              </a:buClr>
              <a:buSzPct val="100000"/>
              <a:buFont typeface="Wingdings" panose="05000000000000000000" pitchFamily="2" charset="2"/>
              <a:buChar char="§"/>
            </a:pPr>
            <a:r>
              <a:rPr lang="en-US" sz="2400" dirty="0"/>
              <a:t>Increased agricultural diversity improves household dietary diversity (Sraboni et al. 2014)</a:t>
            </a:r>
          </a:p>
          <a:p>
            <a:pPr>
              <a:buClr>
                <a:schemeClr val="accent6"/>
              </a:buClr>
              <a:buSzPct val="100000"/>
              <a:buFont typeface="Wingdings" panose="05000000000000000000" pitchFamily="2" charset="2"/>
              <a:buChar char="§"/>
            </a:pPr>
            <a:r>
              <a:rPr lang="en-US" sz="2400" dirty="0"/>
              <a:t>Increased women’s empowerment in agriculture (measured by WEAI) helps </a:t>
            </a:r>
          </a:p>
          <a:p>
            <a:pPr lvl="1">
              <a:buClr>
                <a:schemeClr val="accent6"/>
              </a:buClr>
              <a:buSzPct val="80000"/>
              <a:buFont typeface="Wingdings" panose="05000000000000000000" pitchFamily="2" charset="2"/>
              <a:buChar char="Ø"/>
            </a:pPr>
            <a:r>
              <a:rPr lang="en-US" sz="2400" dirty="0"/>
              <a:t>Improve household, child, and maternal dietary diversity; (Sraboni et al. 2014) </a:t>
            </a:r>
          </a:p>
          <a:p>
            <a:pPr lvl="1">
              <a:buClr>
                <a:schemeClr val="accent6"/>
              </a:buClr>
              <a:buSzPct val="80000"/>
              <a:buFont typeface="Wingdings" panose="05000000000000000000" pitchFamily="2" charset="2"/>
              <a:buChar char="Ø"/>
            </a:pPr>
            <a:r>
              <a:rPr lang="en-US" sz="2400" dirty="0"/>
              <a:t>Increase agricultural diversity (Ahmed</a:t>
            </a:r>
            <a:r>
              <a:rPr lang="en-US" dirty="0"/>
              <a:t> &amp; </a:t>
            </a:r>
            <a:r>
              <a:rPr lang="en-US" dirty="0" err="1"/>
              <a:t>Sraboni</a:t>
            </a:r>
            <a:r>
              <a:rPr lang="en-US" dirty="0"/>
              <a:t> 2014)</a:t>
            </a:r>
          </a:p>
          <a:p>
            <a:pPr>
              <a:buClr>
                <a:schemeClr val="accent6"/>
              </a:buClr>
              <a:buSzPct val="100000"/>
              <a:buFont typeface="Wingdings" panose="05000000000000000000" pitchFamily="2" charset="2"/>
              <a:buChar char="§"/>
            </a:pPr>
            <a:r>
              <a:rPr lang="en-US" sz="2400" dirty="0"/>
              <a:t>Nutrition behavior change communication (BCC) training for women and men improves household diet quality, child nutrition and complementary feeding practices (TMRI: Ahmed et al. 2016; A&amp;T: Menon et al. 2016).</a:t>
            </a:r>
          </a:p>
          <a:p>
            <a:endParaRPr lang="en-US" sz="2400" dirty="0"/>
          </a:p>
        </p:txBody>
      </p:sp>
      <p:sp>
        <p:nvSpPr>
          <p:cNvPr id="5" name="Slide Number Placeholder 4">
            <a:extLst>
              <a:ext uri="{FF2B5EF4-FFF2-40B4-BE49-F238E27FC236}">
                <a16:creationId xmlns:a16="http://schemas.microsoft.com/office/drawing/2014/main" id="{F7C20CD2-1594-418A-973D-882BA8FC09A5}"/>
              </a:ext>
            </a:extLst>
          </p:cNvPr>
          <p:cNvSpPr>
            <a:spLocks noGrp="1"/>
          </p:cNvSpPr>
          <p:nvPr>
            <p:ph type="sldNum" sz="quarter" idx="12"/>
          </p:nvPr>
        </p:nvSpPr>
        <p:spPr/>
        <p:txBody>
          <a:bodyPr/>
          <a:lstStyle/>
          <a:p>
            <a:fld id="{48F63A3B-78C7-47BE-AE5E-E10140E04643}" type="slidenum">
              <a:rPr lang="en-US" smtClean="0"/>
              <a:t>36</a:t>
            </a:fld>
            <a:endParaRPr lang="en-US" dirty="0"/>
          </a:p>
        </p:txBody>
      </p:sp>
    </p:spTree>
    <p:extLst>
      <p:ext uri="{BB962C8B-B14F-4D97-AF65-F5344CB8AC3E}">
        <p14:creationId xmlns:p14="http://schemas.microsoft.com/office/powerpoint/2010/main" val="8511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0175"/>
            <a:ext cx="7886700" cy="1219200"/>
          </a:xfrm>
        </p:spPr>
        <p:txBody>
          <a:bodyPr>
            <a:normAutofit/>
          </a:bodyPr>
          <a:lstStyle/>
          <a:p>
            <a:r>
              <a:rPr lang="en-US" sz="3200" b="1" dirty="0">
                <a:solidFill>
                  <a:srgbClr val="439E2E"/>
                </a:solidFill>
                <a:latin typeface="+mn-lt"/>
                <a:ea typeface="+mn-ea"/>
                <a:cs typeface="+mn-cs"/>
              </a:rPr>
              <a:t>Agriculture, Nutrition, and Gender Linkages (ANGeL) Project: Background</a:t>
            </a:r>
          </a:p>
        </p:txBody>
      </p:sp>
      <p:sp>
        <p:nvSpPr>
          <p:cNvPr id="4" name="Content Placeholder 2"/>
          <p:cNvSpPr>
            <a:spLocks noGrp="1"/>
          </p:cNvSpPr>
          <p:nvPr>
            <p:ph idx="1"/>
          </p:nvPr>
        </p:nvSpPr>
        <p:spPr>
          <a:xfrm>
            <a:off x="628650" y="1503783"/>
            <a:ext cx="7886700" cy="5257800"/>
          </a:xfrm>
        </p:spPr>
        <p:txBody>
          <a:bodyPr>
            <a:noAutofit/>
          </a:bodyPr>
          <a:lstStyle/>
          <a:p>
            <a:pPr>
              <a:buClr>
                <a:schemeClr val="accent6"/>
              </a:buClr>
              <a:buFont typeface="Wingdings" panose="05000000000000000000" pitchFamily="2" charset="2"/>
              <a:buChar char="§"/>
            </a:pPr>
            <a:r>
              <a:rPr lang="en-US" sz="2400" dirty="0"/>
              <a:t>Motivated </a:t>
            </a:r>
            <a:r>
              <a:rPr lang="en-GB" sz="2400" dirty="0"/>
              <a:t>by IFPRI research findings, IFPRI researchers developed a concept note for the Ministry of Agriculture to strengthen the agriculture-nutrition-gender nexus in June 2014.</a:t>
            </a:r>
          </a:p>
          <a:p>
            <a:pPr>
              <a:buClr>
                <a:schemeClr val="accent6"/>
              </a:buClr>
              <a:buFont typeface="Wingdings" panose="05000000000000000000" pitchFamily="2" charset="2"/>
              <a:buChar char="§"/>
            </a:pPr>
            <a:r>
              <a:rPr lang="en-GB" sz="2400" dirty="0"/>
              <a:t>Government approved </a:t>
            </a:r>
            <a:r>
              <a:rPr lang="en-GB" sz="2400" dirty="0" err="1"/>
              <a:t>ANGeL</a:t>
            </a:r>
            <a:r>
              <a:rPr lang="en-GB" sz="2400" dirty="0"/>
              <a:t> project in September 2015 for implementation by Ministry of Agriculture. </a:t>
            </a:r>
          </a:p>
          <a:p>
            <a:pPr>
              <a:buClr>
                <a:schemeClr val="accent6"/>
              </a:buClr>
              <a:buFont typeface="Wingdings" panose="05000000000000000000" pitchFamily="2" charset="2"/>
              <a:buChar char="§"/>
            </a:pPr>
            <a:r>
              <a:rPr lang="en-GB" sz="2400" dirty="0"/>
              <a:t>On October 29, 2015, </a:t>
            </a:r>
            <a:r>
              <a:rPr lang="en-GB" sz="2400" dirty="0" err="1"/>
              <a:t>Honorable</a:t>
            </a:r>
            <a:r>
              <a:rPr lang="en-GB" sz="2400" dirty="0"/>
              <a:t> Minister of Agriculture launched the </a:t>
            </a:r>
            <a:r>
              <a:rPr lang="en-GB" sz="2400" dirty="0" err="1"/>
              <a:t>ANGeL</a:t>
            </a:r>
            <a:r>
              <a:rPr lang="en-GB" sz="2400" dirty="0"/>
              <a:t> project. </a:t>
            </a:r>
          </a:p>
          <a:p>
            <a:pPr>
              <a:buClr>
                <a:schemeClr val="accent6"/>
              </a:buClr>
              <a:buFont typeface="Wingdings" panose="05000000000000000000" pitchFamily="2" charset="2"/>
              <a:buChar char="§"/>
            </a:pPr>
            <a:r>
              <a:rPr lang="en-US" sz="2400" dirty="0" err="1"/>
              <a:t>ANGeL</a:t>
            </a:r>
            <a:r>
              <a:rPr lang="en-US" sz="2400" dirty="0"/>
              <a:t> draws on the government’s nationwide agricultural extension network, ‘topping-up’ their portfolio with nutrition activities and messages. </a:t>
            </a:r>
          </a:p>
          <a:p>
            <a:pPr>
              <a:buClr>
                <a:schemeClr val="accent6"/>
              </a:buClr>
              <a:buFont typeface="Wingdings" panose="05000000000000000000" pitchFamily="2" charset="2"/>
              <a:buChar char="§"/>
            </a:pPr>
            <a:endParaRPr lang="en-US" sz="2400" dirty="0"/>
          </a:p>
          <a:p>
            <a:endParaRPr lang="en-GB" sz="1969" dirty="0"/>
          </a:p>
        </p:txBody>
      </p:sp>
      <p:sp>
        <p:nvSpPr>
          <p:cNvPr id="3" name="Slide Number Placeholder 2">
            <a:extLst>
              <a:ext uri="{FF2B5EF4-FFF2-40B4-BE49-F238E27FC236}">
                <a16:creationId xmlns:a16="http://schemas.microsoft.com/office/drawing/2014/main" id="{38BC9A70-3866-411E-B0D9-CE2AE79EA14A}"/>
              </a:ext>
            </a:extLst>
          </p:cNvPr>
          <p:cNvSpPr>
            <a:spLocks noGrp="1"/>
          </p:cNvSpPr>
          <p:nvPr>
            <p:ph type="sldNum" sz="quarter" idx="12"/>
          </p:nvPr>
        </p:nvSpPr>
        <p:spPr/>
        <p:txBody>
          <a:bodyPr/>
          <a:lstStyle/>
          <a:p>
            <a:fld id="{48F63A3B-78C7-47BE-AE5E-E10140E04643}" type="slidenum">
              <a:rPr lang="en-US" smtClean="0"/>
              <a:t>37</a:t>
            </a:fld>
            <a:endParaRPr lang="en-US" dirty="0"/>
          </a:p>
        </p:txBody>
      </p:sp>
    </p:spTree>
    <p:extLst>
      <p:ext uri="{BB962C8B-B14F-4D97-AF65-F5344CB8AC3E}">
        <p14:creationId xmlns:p14="http://schemas.microsoft.com/office/powerpoint/2010/main" val="335543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2" y="167951"/>
            <a:ext cx="8229600" cy="838200"/>
          </a:xfrm>
        </p:spPr>
        <p:txBody>
          <a:bodyPr>
            <a:normAutofit/>
          </a:bodyPr>
          <a:lstStyle/>
          <a:p>
            <a:r>
              <a:rPr lang="en-US" sz="3200" b="1" dirty="0">
                <a:solidFill>
                  <a:srgbClr val="439E2E"/>
                </a:solidFill>
                <a:latin typeface="+mn-lt"/>
                <a:ea typeface="+mn-ea"/>
                <a:cs typeface="+mn-cs"/>
              </a:rPr>
              <a:t>ANGeL Project Design</a:t>
            </a:r>
          </a:p>
        </p:txBody>
      </p:sp>
      <p:sp>
        <p:nvSpPr>
          <p:cNvPr id="3" name="Content Placeholder 2"/>
          <p:cNvSpPr>
            <a:spLocks noGrp="1"/>
          </p:cNvSpPr>
          <p:nvPr>
            <p:ph idx="1"/>
          </p:nvPr>
        </p:nvSpPr>
        <p:spPr>
          <a:xfrm>
            <a:off x="457200" y="1107232"/>
            <a:ext cx="8229600" cy="5943599"/>
          </a:xfrm>
        </p:spPr>
        <p:txBody>
          <a:bodyPr>
            <a:normAutofit/>
          </a:bodyPr>
          <a:lstStyle/>
          <a:p>
            <a:pPr>
              <a:buClr>
                <a:schemeClr val="accent6"/>
              </a:buClr>
              <a:buFont typeface="Wingdings" panose="05000000000000000000" pitchFamily="2" charset="2"/>
              <a:buChar char="§"/>
            </a:pPr>
            <a:r>
              <a:rPr lang="en-US" sz="2400" dirty="0"/>
              <a:t>ANGeL is a research project implemented by the Ministry of Agriculture in 16 of 64 districts in Bangladesh.</a:t>
            </a:r>
          </a:p>
          <a:p>
            <a:pPr>
              <a:buClr>
                <a:schemeClr val="accent6"/>
              </a:buClr>
              <a:buFont typeface="Wingdings" panose="05000000000000000000" pitchFamily="2" charset="2"/>
              <a:buChar char="§"/>
            </a:pPr>
            <a:r>
              <a:rPr lang="en-US" sz="2400" dirty="0"/>
              <a:t>IFPRI evaluated impacts of 3 interventions and their 5 combinations using clustered randomized controlled trial (RCT) method. Interventions are:  </a:t>
            </a:r>
          </a:p>
          <a:p>
            <a:pPr marL="818816" lvl="1" indent="-361639">
              <a:buClr>
                <a:srgbClr val="439E2E"/>
              </a:buClr>
              <a:buSzPct val="100000"/>
              <a:buFont typeface="+mj-lt"/>
              <a:buAutoNum type="arabicPeriod"/>
            </a:pPr>
            <a:r>
              <a:rPr lang="en-US" sz="2400" b="1" dirty="0"/>
              <a:t>Agriculture Production</a:t>
            </a:r>
            <a:r>
              <a:rPr lang="en-US" sz="2400" dirty="0"/>
              <a:t>: Facilitating the production of the high-value food commodities rich in essential nutrients. The focus is on diversifying agricultural production (fruits and vegetables, pulses, oilseeds, poultry, dairy, fish, livestock) </a:t>
            </a:r>
          </a:p>
          <a:p>
            <a:pPr marL="818816" lvl="1" indent="-361639">
              <a:buClr>
                <a:srgbClr val="439E2E"/>
              </a:buClr>
              <a:buSzPct val="100000"/>
              <a:buFont typeface="+mj-lt"/>
              <a:buAutoNum type="arabicPeriod"/>
            </a:pPr>
            <a:r>
              <a:rPr lang="en-US" sz="2400" b="1" dirty="0"/>
              <a:t>Nutrition BCC</a:t>
            </a:r>
            <a:r>
              <a:rPr lang="en-US" sz="2400" dirty="0">
                <a:solidFill>
                  <a:schemeClr val="accent5">
                    <a:lumMod val="75000"/>
                  </a:schemeClr>
                </a:solidFill>
              </a:rPr>
              <a:t>:</a:t>
            </a:r>
            <a:r>
              <a:rPr lang="en-US" sz="2400" dirty="0"/>
              <a:t> Imparting high-quality behavior change communication (BCC) to farmers to improve nutrition.</a:t>
            </a:r>
          </a:p>
          <a:p>
            <a:pPr marL="818816" lvl="1" indent="-361639">
              <a:buClr>
                <a:srgbClr val="439E2E"/>
              </a:buClr>
              <a:buSzPct val="100000"/>
              <a:buFont typeface="+mj-lt"/>
              <a:buAutoNum type="arabicPeriod"/>
            </a:pPr>
            <a:r>
              <a:rPr lang="en-US" sz="2400" b="1" dirty="0"/>
              <a:t>Gender Sensitization</a:t>
            </a:r>
            <a:r>
              <a:rPr lang="en-US" sz="2400" dirty="0">
                <a:solidFill>
                  <a:schemeClr val="accent5">
                    <a:lumMod val="75000"/>
                  </a:schemeClr>
                </a:solidFill>
              </a:rPr>
              <a:t>: </a:t>
            </a:r>
            <a:r>
              <a:rPr lang="en-US" sz="2400" dirty="0"/>
              <a:t>Undertaking activities to improve status of women, and gender parity between women and men. </a:t>
            </a:r>
          </a:p>
          <a:p>
            <a:pPr marL="457177" lvl="1" indent="0">
              <a:buClr>
                <a:srgbClr val="C00000"/>
              </a:buClr>
              <a:buSzPct val="80000"/>
              <a:buNone/>
            </a:pPr>
            <a:endParaRPr lang="en-US" sz="1969" dirty="0"/>
          </a:p>
        </p:txBody>
      </p:sp>
      <p:sp>
        <p:nvSpPr>
          <p:cNvPr id="5" name="Slide Number Placeholder 4">
            <a:extLst>
              <a:ext uri="{FF2B5EF4-FFF2-40B4-BE49-F238E27FC236}">
                <a16:creationId xmlns:a16="http://schemas.microsoft.com/office/drawing/2014/main" id="{8C95607E-6639-464D-84BE-13A4D0A33B20}"/>
              </a:ext>
            </a:extLst>
          </p:cNvPr>
          <p:cNvSpPr>
            <a:spLocks noGrp="1"/>
          </p:cNvSpPr>
          <p:nvPr>
            <p:ph type="sldNum" sz="quarter" idx="12"/>
          </p:nvPr>
        </p:nvSpPr>
        <p:spPr/>
        <p:txBody>
          <a:bodyPr/>
          <a:lstStyle/>
          <a:p>
            <a:fld id="{48F63A3B-78C7-47BE-AE5E-E10140E04643}" type="slidenum">
              <a:rPr lang="en-US" smtClean="0"/>
              <a:t>38</a:t>
            </a:fld>
            <a:endParaRPr lang="en-US" dirty="0"/>
          </a:p>
        </p:txBody>
      </p:sp>
    </p:spTree>
    <p:extLst>
      <p:ext uri="{BB962C8B-B14F-4D97-AF65-F5344CB8AC3E}">
        <p14:creationId xmlns:p14="http://schemas.microsoft.com/office/powerpoint/2010/main" val="72485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55002"/>
            <a:ext cx="8031480" cy="1161826"/>
          </a:xfrm>
        </p:spPr>
        <p:txBody>
          <a:bodyPr>
            <a:noAutofit/>
          </a:bodyPr>
          <a:lstStyle/>
          <a:p>
            <a:r>
              <a:rPr lang="en-US" sz="3200" b="1" dirty="0">
                <a:solidFill>
                  <a:schemeClr val="accent6"/>
                </a:solidFill>
                <a:latin typeface="+mn-lt"/>
              </a:rPr>
              <a:t>Impacts of ANGeL</a:t>
            </a:r>
            <a:br>
              <a:rPr lang="en-US" sz="3200" dirty="0"/>
            </a:br>
            <a:endParaRPr lang="en-US" sz="3200" b="1" dirty="0">
              <a:solidFill>
                <a:schemeClr val="accent6"/>
              </a:solidFill>
              <a:latin typeface="+mn-lt"/>
            </a:endParaRPr>
          </a:p>
        </p:txBody>
      </p:sp>
      <p:sp>
        <p:nvSpPr>
          <p:cNvPr id="3" name="Content Placeholder 2"/>
          <p:cNvSpPr>
            <a:spLocks noGrp="1"/>
          </p:cNvSpPr>
          <p:nvPr>
            <p:ph idx="1"/>
          </p:nvPr>
        </p:nvSpPr>
        <p:spPr>
          <a:xfrm>
            <a:off x="533400" y="1366220"/>
            <a:ext cx="8229600" cy="5263179"/>
          </a:xfrm>
        </p:spPr>
        <p:txBody>
          <a:bodyPr>
            <a:noAutofit/>
          </a:bodyPr>
          <a:lstStyle/>
          <a:p>
            <a:pPr>
              <a:buClr>
                <a:schemeClr val="accent6"/>
              </a:buClr>
              <a:buSzPct val="100000"/>
              <a:buFont typeface="Wingdings" panose="05000000000000000000" pitchFamily="2" charset="2"/>
              <a:buChar char="§"/>
            </a:pPr>
            <a:r>
              <a:rPr lang="en-US" sz="2400" dirty="0"/>
              <a:t>IFPRI-PRSSP evaluation of ANGeL found a number of positive impacts across the three target domains:</a:t>
            </a:r>
          </a:p>
          <a:p>
            <a:pPr lvl="0">
              <a:buClr>
                <a:schemeClr val="accent6"/>
              </a:buClr>
              <a:buFont typeface="Wingdings" panose="05000000000000000000" pitchFamily="2" charset="2"/>
              <a:buChar char="§"/>
            </a:pPr>
            <a:r>
              <a:rPr lang="en-US" sz="2400" b="1" i="1" dirty="0"/>
              <a:t>Agriculture:</a:t>
            </a:r>
            <a:r>
              <a:rPr lang="en-US" sz="2400" dirty="0"/>
              <a:t> Improved knowledge of improved practices, especially among women, and increased crop diversity and production of non-staple crops</a:t>
            </a:r>
          </a:p>
          <a:p>
            <a:pPr>
              <a:buClr>
                <a:schemeClr val="accent6"/>
              </a:buClr>
              <a:buFont typeface="Wingdings" panose="05000000000000000000" pitchFamily="2" charset="2"/>
              <a:buChar char="§"/>
            </a:pPr>
            <a:r>
              <a:rPr lang="en-US" sz="2400" b="1" i="1" dirty="0"/>
              <a:t>Income: </a:t>
            </a:r>
            <a:r>
              <a:rPr lang="en-US" sz="2400" dirty="0"/>
              <a:t>Increased farm income from production of non-staple crops. </a:t>
            </a:r>
          </a:p>
          <a:p>
            <a:pPr>
              <a:buClr>
                <a:schemeClr val="accent6"/>
              </a:buClr>
              <a:buFont typeface="Wingdings" panose="05000000000000000000" pitchFamily="2" charset="2"/>
              <a:buChar char="§"/>
            </a:pPr>
            <a:r>
              <a:rPr lang="en-US" sz="2400" b="1" i="1" dirty="0"/>
              <a:t>Nutrition: </a:t>
            </a:r>
            <a:r>
              <a:rPr lang="en-US" sz="2400" dirty="0"/>
              <a:t>Improved knowledge, especially among women, and increased household diet quality and child diet diversity</a:t>
            </a:r>
          </a:p>
          <a:p>
            <a:pPr lvl="0">
              <a:buClr>
                <a:schemeClr val="accent6"/>
              </a:buClr>
              <a:buFont typeface="Wingdings" panose="05000000000000000000" pitchFamily="2" charset="2"/>
              <a:buChar char="§"/>
            </a:pPr>
            <a:r>
              <a:rPr lang="en-US" sz="2400" b="1" i="1" dirty="0"/>
              <a:t>Women’s empowerment: </a:t>
            </a:r>
            <a:r>
              <a:rPr lang="en-US" sz="2400" dirty="0"/>
              <a:t>Women became more empowered in asset ownership and income decisions, men became more empowered in production and income decisions in select interventions. </a:t>
            </a:r>
          </a:p>
        </p:txBody>
      </p:sp>
    </p:spTree>
    <p:extLst>
      <p:ext uri="{BB962C8B-B14F-4D97-AF65-F5344CB8AC3E}">
        <p14:creationId xmlns:p14="http://schemas.microsoft.com/office/powerpoint/2010/main" val="289409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2814-19C7-4034-81A6-306F4010AC2E}"/>
              </a:ext>
            </a:extLst>
          </p:cNvPr>
          <p:cNvSpPr>
            <a:spLocks noGrp="1"/>
          </p:cNvSpPr>
          <p:nvPr>
            <p:ph type="title"/>
          </p:nvPr>
        </p:nvSpPr>
        <p:spPr/>
        <p:txBody>
          <a:bodyPr/>
          <a:lstStyle/>
          <a:p>
            <a:r>
              <a:rPr lang="en-US" sz="3200" b="1" dirty="0">
                <a:solidFill>
                  <a:srgbClr val="439E2E"/>
                </a:solidFill>
                <a:latin typeface="+mn-lt"/>
              </a:rPr>
              <a:t>Conceptual Framework</a:t>
            </a:r>
          </a:p>
        </p:txBody>
      </p:sp>
      <p:sp>
        <p:nvSpPr>
          <p:cNvPr id="4" name="Slide Number Placeholder 3">
            <a:extLst>
              <a:ext uri="{FF2B5EF4-FFF2-40B4-BE49-F238E27FC236}">
                <a16:creationId xmlns:a16="http://schemas.microsoft.com/office/drawing/2014/main" id="{D4812A50-F480-4ECB-A5CB-D9E517255CEF}"/>
              </a:ext>
            </a:extLst>
          </p:cNvPr>
          <p:cNvSpPr>
            <a:spLocks noGrp="1"/>
          </p:cNvSpPr>
          <p:nvPr>
            <p:ph type="sldNum" sz="quarter" idx="12"/>
          </p:nvPr>
        </p:nvSpPr>
        <p:spPr/>
        <p:txBody>
          <a:bodyPr/>
          <a:lstStyle/>
          <a:p>
            <a:fld id="{48F63A3B-78C7-47BE-AE5E-E10140E04643}" type="slidenum">
              <a:rPr lang="en-US" smtClean="0"/>
              <a:pPr/>
              <a:t>4</a:t>
            </a:fld>
            <a:endParaRPr lang="en-US" dirty="0"/>
          </a:p>
        </p:txBody>
      </p:sp>
      <p:graphicFrame>
        <p:nvGraphicFramePr>
          <p:cNvPr id="5" name="Diagram 4">
            <a:extLst>
              <a:ext uri="{FF2B5EF4-FFF2-40B4-BE49-F238E27FC236}">
                <a16:creationId xmlns:a16="http://schemas.microsoft.com/office/drawing/2014/main" id="{ADDA328D-9AED-4056-81EB-963C61073ADB}"/>
              </a:ext>
            </a:extLst>
          </p:cNvPr>
          <p:cNvGraphicFramePr/>
          <p:nvPr>
            <p:extLst>
              <p:ext uri="{D42A27DB-BD31-4B8C-83A1-F6EECF244321}">
                <p14:modId xmlns:p14="http://schemas.microsoft.com/office/powerpoint/2010/main" val="2795790377"/>
              </p:ext>
            </p:extLst>
          </p:nvPr>
        </p:nvGraphicFramePr>
        <p:xfrm>
          <a:off x="993774" y="295568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Arrow Connector 6">
            <a:extLst>
              <a:ext uri="{FF2B5EF4-FFF2-40B4-BE49-F238E27FC236}">
                <a16:creationId xmlns:a16="http://schemas.microsoft.com/office/drawing/2014/main" id="{185CE80F-C7A8-4B23-A875-422948B03071}"/>
              </a:ext>
            </a:extLst>
          </p:cNvPr>
          <p:cNvCxnSpPr>
            <a:cxnSpLocks/>
          </p:cNvCxnSpPr>
          <p:nvPr/>
        </p:nvCxnSpPr>
        <p:spPr>
          <a:xfrm flipV="1">
            <a:off x="1876425" y="3454524"/>
            <a:ext cx="0" cy="5143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30A7179-233C-4F05-9DAA-A026F0912350}"/>
              </a:ext>
            </a:extLst>
          </p:cNvPr>
          <p:cNvCxnSpPr>
            <a:cxnSpLocks/>
          </p:cNvCxnSpPr>
          <p:nvPr/>
        </p:nvCxnSpPr>
        <p:spPr>
          <a:xfrm flipV="1">
            <a:off x="3317875" y="3454524"/>
            <a:ext cx="0" cy="5143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DB6F018-B348-4132-9319-4511080D897F}"/>
              </a:ext>
            </a:extLst>
          </p:cNvPr>
          <p:cNvCxnSpPr>
            <a:cxnSpLocks/>
          </p:cNvCxnSpPr>
          <p:nvPr/>
        </p:nvCxnSpPr>
        <p:spPr>
          <a:xfrm flipV="1">
            <a:off x="4759325" y="3454524"/>
            <a:ext cx="0" cy="5143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3A9956A-50D4-45D0-92C9-F0F93E9D68B5}"/>
              </a:ext>
            </a:extLst>
          </p:cNvPr>
          <p:cNvCxnSpPr>
            <a:cxnSpLocks/>
          </p:cNvCxnSpPr>
          <p:nvPr/>
        </p:nvCxnSpPr>
        <p:spPr>
          <a:xfrm flipV="1">
            <a:off x="6200775" y="3454524"/>
            <a:ext cx="0" cy="5143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0FCF256-F269-436C-9F99-353BFA889B60}"/>
              </a:ext>
            </a:extLst>
          </p:cNvPr>
          <p:cNvSpPr/>
          <p:nvPr/>
        </p:nvSpPr>
        <p:spPr>
          <a:xfrm>
            <a:off x="1228725" y="2657356"/>
            <a:ext cx="5429250" cy="61716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solidFill>
                  <a:schemeClr val="tx1"/>
                </a:solidFill>
              </a:rPr>
              <a:t>Food/Nutrient Intake		Health</a:t>
            </a:r>
          </a:p>
        </p:txBody>
      </p:sp>
      <p:sp>
        <p:nvSpPr>
          <p:cNvPr id="12" name="Rectangle: Rounded Corners 11">
            <a:extLst>
              <a:ext uri="{FF2B5EF4-FFF2-40B4-BE49-F238E27FC236}">
                <a16:creationId xmlns:a16="http://schemas.microsoft.com/office/drawing/2014/main" id="{FE3A5DEF-EEAA-483E-A8B4-1504AF54544E}"/>
              </a:ext>
            </a:extLst>
          </p:cNvPr>
          <p:cNvSpPr/>
          <p:nvPr/>
        </p:nvSpPr>
        <p:spPr>
          <a:xfrm>
            <a:off x="2257425" y="1690689"/>
            <a:ext cx="3371850" cy="6572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t>Child Nutrition</a:t>
            </a:r>
          </a:p>
        </p:txBody>
      </p:sp>
      <p:sp>
        <p:nvSpPr>
          <p:cNvPr id="18" name="Right Brace 17">
            <a:extLst>
              <a:ext uri="{FF2B5EF4-FFF2-40B4-BE49-F238E27FC236}">
                <a16:creationId xmlns:a16="http://schemas.microsoft.com/office/drawing/2014/main" id="{EED5F298-5727-4734-8A7D-E741179013C6}"/>
              </a:ext>
            </a:extLst>
          </p:cNvPr>
          <p:cNvSpPr/>
          <p:nvPr/>
        </p:nvSpPr>
        <p:spPr>
          <a:xfrm>
            <a:off x="7089774" y="4319466"/>
            <a:ext cx="590550" cy="1670225"/>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9" name="Right Brace 18">
            <a:extLst>
              <a:ext uri="{FF2B5EF4-FFF2-40B4-BE49-F238E27FC236}">
                <a16:creationId xmlns:a16="http://schemas.microsoft.com/office/drawing/2014/main" id="{E8408BA2-5D82-4C59-89C7-0C941C212E5B}"/>
              </a:ext>
            </a:extLst>
          </p:cNvPr>
          <p:cNvSpPr/>
          <p:nvPr/>
        </p:nvSpPr>
        <p:spPr>
          <a:xfrm>
            <a:off x="7089774" y="2347913"/>
            <a:ext cx="590550" cy="1363785"/>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2B148C7E-9877-4A62-871A-130EB85FC722}"/>
              </a:ext>
            </a:extLst>
          </p:cNvPr>
          <p:cNvSpPr txBox="1"/>
          <p:nvPr/>
        </p:nvSpPr>
        <p:spPr>
          <a:xfrm>
            <a:off x="562947" y="6396335"/>
            <a:ext cx="6651848" cy="261610"/>
          </a:xfrm>
          <a:prstGeom prst="rect">
            <a:avLst/>
          </a:prstGeom>
          <a:noFill/>
        </p:spPr>
        <p:txBody>
          <a:bodyPr wrap="square" rtlCol="0">
            <a:spAutoFit/>
          </a:bodyPr>
          <a:lstStyle/>
          <a:p>
            <a:r>
              <a:rPr lang="en-US" sz="1050" b="1" dirty="0"/>
              <a:t>Source: </a:t>
            </a:r>
            <a:r>
              <a:rPr lang="en-US" sz="1050" dirty="0"/>
              <a:t>Adapted from UNICEF 1990</a:t>
            </a:r>
          </a:p>
        </p:txBody>
      </p:sp>
      <p:sp>
        <p:nvSpPr>
          <p:cNvPr id="22" name="TextBox 21">
            <a:extLst>
              <a:ext uri="{FF2B5EF4-FFF2-40B4-BE49-F238E27FC236}">
                <a16:creationId xmlns:a16="http://schemas.microsoft.com/office/drawing/2014/main" id="{1D62DD44-78FD-4CC4-8CE7-546E3AAB51FB}"/>
              </a:ext>
            </a:extLst>
          </p:cNvPr>
          <p:cNvSpPr txBox="1"/>
          <p:nvPr/>
        </p:nvSpPr>
        <p:spPr>
          <a:xfrm>
            <a:off x="7881932" y="2706639"/>
            <a:ext cx="1463676" cy="646331"/>
          </a:xfrm>
          <a:prstGeom prst="rect">
            <a:avLst/>
          </a:prstGeom>
          <a:noFill/>
        </p:spPr>
        <p:txBody>
          <a:bodyPr wrap="square" rtlCol="0">
            <a:spAutoFit/>
          </a:bodyPr>
          <a:lstStyle/>
          <a:p>
            <a:r>
              <a:rPr lang="en-US" b="1" dirty="0"/>
              <a:t>Immediate Causes</a:t>
            </a:r>
          </a:p>
        </p:txBody>
      </p:sp>
      <p:sp>
        <p:nvSpPr>
          <p:cNvPr id="23" name="TextBox 22">
            <a:extLst>
              <a:ext uri="{FF2B5EF4-FFF2-40B4-BE49-F238E27FC236}">
                <a16:creationId xmlns:a16="http://schemas.microsoft.com/office/drawing/2014/main" id="{A8A2B6BB-3267-475E-8495-3D37A3E9B64A}"/>
              </a:ext>
            </a:extLst>
          </p:cNvPr>
          <p:cNvSpPr txBox="1"/>
          <p:nvPr/>
        </p:nvSpPr>
        <p:spPr>
          <a:xfrm>
            <a:off x="7837484" y="4834500"/>
            <a:ext cx="1463676" cy="646331"/>
          </a:xfrm>
          <a:prstGeom prst="rect">
            <a:avLst/>
          </a:prstGeom>
          <a:noFill/>
        </p:spPr>
        <p:txBody>
          <a:bodyPr wrap="square" rtlCol="0">
            <a:spAutoFit/>
          </a:bodyPr>
          <a:lstStyle/>
          <a:p>
            <a:r>
              <a:rPr lang="en-US" b="1" dirty="0"/>
              <a:t>Underlying Causes</a:t>
            </a:r>
          </a:p>
        </p:txBody>
      </p:sp>
    </p:spTree>
    <p:extLst>
      <p:ext uri="{BB962C8B-B14F-4D97-AF65-F5344CB8AC3E}">
        <p14:creationId xmlns:p14="http://schemas.microsoft.com/office/powerpoint/2010/main" val="371155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8" grpId="0" animBg="1"/>
      <p:bldP spid="19" grpId="0" animBg="1"/>
      <p:bldP spid="22"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55002"/>
            <a:ext cx="8031480" cy="1161826"/>
          </a:xfrm>
        </p:spPr>
        <p:txBody>
          <a:bodyPr>
            <a:noAutofit/>
          </a:bodyPr>
          <a:lstStyle/>
          <a:p>
            <a:r>
              <a:rPr lang="en-US" sz="3200" b="1" dirty="0">
                <a:solidFill>
                  <a:schemeClr val="accent6"/>
                </a:solidFill>
                <a:latin typeface="+mn-lt"/>
              </a:rPr>
              <a:t>ANGeL Policy Uptake</a:t>
            </a:r>
            <a:br>
              <a:rPr lang="en-US" sz="3200" dirty="0"/>
            </a:br>
            <a:endParaRPr lang="en-US" sz="3200" b="1" dirty="0">
              <a:solidFill>
                <a:schemeClr val="accent6"/>
              </a:solidFill>
              <a:latin typeface="+mn-lt"/>
            </a:endParaRPr>
          </a:p>
        </p:txBody>
      </p:sp>
      <p:sp>
        <p:nvSpPr>
          <p:cNvPr id="3" name="Content Placeholder 2"/>
          <p:cNvSpPr>
            <a:spLocks noGrp="1"/>
          </p:cNvSpPr>
          <p:nvPr>
            <p:ph idx="1"/>
          </p:nvPr>
        </p:nvSpPr>
        <p:spPr>
          <a:xfrm>
            <a:off x="533400" y="1366220"/>
            <a:ext cx="8229600" cy="5263179"/>
          </a:xfrm>
        </p:spPr>
        <p:txBody>
          <a:bodyPr>
            <a:noAutofit/>
          </a:bodyPr>
          <a:lstStyle/>
          <a:p>
            <a:pPr>
              <a:buClr>
                <a:schemeClr val="accent6"/>
              </a:buClr>
              <a:buFont typeface="Wingdings" panose="05000000000000000000" pitchFamily="2" charset="2"/>
              <a:buChar char="§"/>
            </a:pPr>
            <a:r>
              <a:rPr lang="en-US" sz="2400" dirty="0"/>
              <a:t>The ANGeL project is the first ministry-led initiative in Bangladesh that used a rigorous impact evaluation to develop an evidence base for designing and implementing a national program. </a:t>
            </a:r>
          </a:p>
          <a:p>
            <a:pPr>
              <a:buClr>
                <a:schemeClr val="accent6"/>
              </a:buClr>
              <a:buFont typeface="Wingdings" panose="05000000000000000000" pitchFamily="2" charset="2"/>
              <a:buChar char="§"/>
            </a:pPr>
            <a:r>
              <a:rPr lang="en-US" sz="2400" dirty="0"/>
              <a:t>IFPRI presented the findings of ANGeL the evaluation in Dhaka in June 2018 in a dissemination seminar. </a:t>
            </a:r>
          </a:p>
          <a:p>
            <a:pPr>
              <a:buClr>
                <a:schemeClr val="accent6"/>
              </a:buClr>
              <a:buFont typeface="Wingdings" panose="05000000000000000000" pitchFamily="2" charset="2"/>
              <a:buChar char="§"/>
            </a:pPr>
            <a:r>
              <a:rPr lang="en-US" sz="2400" dirty="0"/>
              <a:t>In January 2019, the Ministry of Agriculture approved expanding ANGeL nationally – in particular, rolling out the combination of interventions that were found to be most effective under ANGeL: trainings to men and women in farm households on improved agricultural production practices for high-nutritive-value crops, nutrition, and gender sensitization. </a:t>
            </a:r>
          </a:p>
          <a:p>
            <a:pPr>
              <a:buClr>
                <a:schemeClr val="accent6"/>
              </a:buClr>
              <a:buFont typeface="Wingdings" panose="05000000000000000000" pitchFamily="2" charset="2"/>
              <a:buChar char="§"/>
            </a:pPr>
            <a:r>
              <a:rPr lang="en-US" sz="2400" dirty="0"/>
              <a:t>The workplan for scaling up ANGeL is being developed by the Ministry in consultation with IFPRI-PRSSP.</a:t>
            </a:r>
          </a:p>
        </p:txBody>
      </p:sp>
    </p:spTree>
    <p:extLst>
      <p:ext uri="{BB962C8B-B14F-4D97-AF65-F5344CB8AC3E}">
        <p14:creationId xmlns:p14="http://schemas.microsoft.com/office/powerpoint/2010/main" val="342708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55002"/>
            <a:ext cx="8031480" cy="1226372"/>
          </a:xfrm>
        </p:spPr>
        <p:txBody>
          <a:bodyPr>
            <a:noAutofit/>
          </a:bodyPr>
          <a:lstStyle/>
          <a:p>
            <a:r>
              <a:rPr lang="en-US" sz="3200" b="1" dirty="0">
                <a:solidFill>
                  <a:schemeClr val="accent6"/>
                </a:solidFill>
                <a:latin typeface="+mn-lt"/>
              </a:rPr>
              <a:t>Nutrition-Sensitive Social Protection:</a:t>
            </a:r>
            <a:br>
              <a:rPr lang="en-US" sz="3200" b="1" dirty="0">
                <a:solidFill>
                  <a:schemeClr val="accent6"/>
                </a:solidFill>
                <a:latin typeface="+mn-lt"/>
              </a:rPr>
            </a:br>
            <a:r>
              <a:rPr lang="en-US" sz="3200" b="1" dirty="0">
                <a:solidFill>
                  <a:schemeClr val="accent6"/>
                </a:solidFill>
                <a:latin typeface="+mn-lt"/>
              </a:rPr>
              <a:t>Transfer Modality Research Initiative (TMRI) </a:t>
            </a:r>
            <a:br>
              <a:rPr lang="en-US" sz="3200" b="1" dirty="0">
                <a:solidFill>
                  <a:schemeClr val="accent6"/>
                </a:solidFill>
                <a:latin typeface="+mn-lt"/>
              </a:rPr>
            </a:br>
            <a:endParaRPr lang="en-US" sz="3200" b="1" dirty="0">
              <a:solidFill>
                <a:schemeClr val="accent6"/>
              </a:solidFill>
              <a:latin typeface="+mn-lt"/>
            </a:endParaRPr>
          </a:p>
        </p:txBody>
      </p:sp>
      <p:sp>
        <p:nvSpPr>
          <p:cNvPr id="3" name="Content Placeholder 2"/>
          <p:cNvSpPr>
            <a:spLocks noGrp="1"/>
          </p:cNvSpPr>
          <p:nvPr>
            <p:ph idx="1"/>
          </p:nvPr>
        </p:nvSpPr>
        <p:spPr>
          <a:xfrm>
            <a:off x="533400" y="1688951"/>
            <a:ext cx="8229600" cy="4940448"/>
          </a:xfrm>
        </p:spPr>
        <p:txBody>
          <a:bodyPr>
            <a:noAutofit/>
          </a:bodyPr>
          <a:lstStyle/>
          <a:p>
            <a:pPr marL="342900" indent="-342900">
              <a:buClr>
                <a:schemeClr val="accent6"/>
              </a:buClr>
              <a:buSzPct val="80000"/>
              <a:buFont typeface="Wingdings" panose="05000000000000000000" pitchFamily="2" charset="2"/>
              <a:buChar char="§"/>
            </a:pPr>
            <a:r>
              <a:rPr lang="en-US" sz="2400" dirty="0"/>
              <a:t>TMRI, designed by IFPRI and implemented by WFP from 2012-2014, generated definitive evidence on which safety net transfer modalities work best for the ultra-poor in rural Bangladesh: food or cash transfers – with or without intensive nutrition behavior change communication (BCC). </a:t>
            </a:r>
          </a:p>
          <a:p>
            <a:pPr marL="342900" indent="-342900">
              <a:buClr>
                <a:schemeClr val="accent6"/>
              </a:buClr>
              <a:buFont typeface="Wingdings" panose="05000000000000000000" pitchFamily="2" charset="2"/>
              <a:buChar char="§"/>
            </a:pPr>
            <a:r>
              <a:rPr lang="en-US" sz="2400" dirty="0"/>
              <a:t>Results show combining cash income transfer </a:t>
            </a:r>
            <a:r>
              <a:rPr lang="en-US" sz="2400" i="1" dirty="0"/>
              <a:t>and</a:t>
            </a:r>
            <a:r>
              <a:rPr lang="en-US" sz="2400" dirty="0"/>
              <a:t> high quality nutrition knowledge is most effective at improving child nutrition:</a:t>
            </a:r>
          </a:p>
          <a:p>
            <a:pPr marL="800100" lvl="1" indent="-342900">
              <a:buClr>
                <a:schemeClr val="accent6"/>
              </a:buClr>
              <a:buFont typeface="Wingdings" panose="05000000000000000000" pitchFamily="2" charset="2"/>
              <a:buChar char="§"/>
            </a:pPr>
            <a:r>
              <a:rPr lang="en-US" dirty="0"/>
              <a:t>Cash + nutrition BCC led to a 7.3 percentage points decrease in child stunting over the project period—three times greater than national aver­age decline in stunting.</a:t>
            </a:r>
          </a:p>
          <a:p>
            <a:pPr marL="800100" lvl="1" indent="-342900">
              <a:buClr>
                <a:schemeClr val="accent6"/>
              </a:buClr>
              <a:buFont typeface="Wingdings" panose="05000000000000000000" pitchFamily="2" charset="2"/>
              <a:buChar char="§"/>
            </a:pPr>
            <a:r>
              <a:rPr lang="en-US" dirty="0"/>
              <a:t>Cash + BCC reduced intimate partner violence by 26%.</a:t>
            </a:r>
          </a:p>
          <a:p>
            <a:pPr marL="257175" indent="-257175">
              <a:buClr>
                <a:srgbClr val="C00000"/>
              </a:buClr>
              <a:buSzPct val="80000"/>
              <a:buFont typeface="Wingdings" panose="05000000000000000000" pitchFamily="2" charset="2"/>
              <a:buChar char="v"/>
            </a:pPr>
            <a:endParaRPr lang="en-US" dirty="0"/>
          </a:p>
        </p:txBody>
      </p:sp>
    </p:spTree>
    <p:extLst>
      <p:ext uri="{BB962C8B-B14F-4D97-AF65-F5344CB8AC3E}">
        <p14:creationId xmlns:p14="http://schemas.microsoft.com/office/powerpoint/2010/main" val="312755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2401"/>
            <a:ext cx="8515350" cy="1371600"/>
          </a:xfrm>
        </p:spPr>
        <p:txBody>
          <a:bodyPr>
            <a:noAutofit/>
          </a:bodyPr>
          <a:lstStyle/>
          <a:p>
            <a:r>
              <a:rPr lang="en-US" sz="3000" b="1" dirty="0">
                <a:solidFill>
                  <a:schemeClr val="accent6"/>
                </a:solidFill>
                <a:latin typeface="+mn-lt"/>
                <a:cs typeface="Arial" panose="020B0604020202020204" pitchFamily="34" charset="0"/>
              </a:rPr>
              <a:t>Adding BCC increases the frequency of several food groups consumed by children &lt;42 months: North </a:t>
            </a:r>
            <a:r>
              <a:rPr lang="en-US" sz="2400" b="1" dirty="0">
                <a:solidFill>
                  <a:srgbClr val="0070C0"/>
                </a:solidFill>
                <a:latin typeface="+mn-lt"/>
                <a:cs typeface="Arial" panose="020B0604020202020204" pitchFamily="34" charset="0"/>
              </a:rPr>
              <a:t>TMRI results</a:t>
            </a:r>
            <a:endParaRPr lang="en-US" sz="2400" dirty="0">
              <a:solidFill>
                <a:srgbClr val="0070C0"/>
              </a:solidFill>
              <a:latin typeface="+mn-lt"/>
              <a:cs typeface="Arial" charset="0"/>
            </a:endParaRPr>
          </a:p>
        </p:txBody>
      </p:sp>
      <p:graphicFrame>
        <p:nvGraphicFramePr>
          <p:cNvPr id="6" name="Content Placeholder 5"/>
          <p:cNvGraphicFramePr>
            <a:graphicFrameLocks noGrp="1"/>
          </p:cNvGraphicFramePr>
          <p:nvPr>
            <p:ph idx="1"/>
            <p:extLst/>
          </p:nvPr>
        </p:nvGraphicFramePr>
        <p:xfrm>
          <a:off x="870086" y="1524002"/>
          <a:ext cx="7645264" cy="469146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D2ACD61F-77FF-4A5C-8503-75C94C40FD07}"/>
              </a:ext>
            </a:extLst>
          </p:cNvPr>
          <p:cNvSpPr>
            <a:spLocks noGrp="1"/>
          </p:cNvSpPr>
          <p:nvPr>
            <p:ph type="sldNum" sz="quarter" idx="12"/>
          </p:nvPr>
        </p:nvSpPr>
        <p:spPr/>
        <p:txBody>
          <a:bodyPr/>
          <a:lstStyle/>
          <a:p>
            <a:fld id="{48F63A3B-78C7-47BE-AE5E-E10140E04643}" type="slidenum">
              <a:rPr lang="en-US" smtClean="0"/>
              <a:t>42</a:t>
            </a:fld>
            <a:endParaRPr lang="en-US" dirty="0"/>
          </a:p>
        </p:txBody>
      </p:sp>
    </p:spTree>
    <p:extLst>
      <p:ext uri="{BB962C8B-B14F-4D97-AF65-F5344CB8AC3E}">
        <p14:creationId xmlns:p14="http://schemas.microsoft.com/office/powerpoint/2010/main" val="5918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chart seriesIdx="-4" categoryIdx="5" bldStep="category"/>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chart seriesIdx="-4" categoryIdx="6" bldStep="category"/>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chart seriesIdx="-4" categoryIdx="7" bldStep="category"/>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chart seriesIdx="-4" categoryIdx="8"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A3A0921-54CB-45A5-8901-8DBBC92E1275}"/>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6151" r="2" b="4686"/>
          <a:stretch/>
        </p:blipFill>
        <p:spPr>
          <a:xfrm>
            <a:off x="4940497" y="1315659"/>
            <a:ext cx="4203503"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6" name="Picture 5">
            <a:extLst>
              <a:ext uri="{FF2B5EF4-FFF2-40B4-BE49-F238E27FC236}">
                <a16:creationId xmlns:a16="http://schemas.microsoft.com/office/drawing/2014/main" id="{303EF729-DC9B-4BCE-906C-3E726B4EB5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4" r="2" b="32140"/>
          <a:stretch/>
        </p:blipFill>
        <p:spPr>
          <a:xfrm>
            <a:off x="3593306" y="4104309"/>
            <a:ext cx="5550694"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 name="Title 1">
            <a:extLst>
              <a:ext uri="{FF2B5EF4-FFF2-40B4-BE49-F238E27FC236}">
                <a16:creationId xmlns:a16="http://schemas.microsoft.com/office/drawing/2014/main" id="{033C970C-1548-4C93-9DEA-71D816B5944A}"/>
              </a:ext>
            </a:extLst>
          </p:cNvPr>
          <p:cNvSpPr>
            <a:spLocks noGrp="1"/>
          </p:cNvSpPr>
          <p:nvPr>
            <p:ph type="title"/>
          </p:nvPr>
        </p:nvSpPr>
        <p:spPr>
          <a:xfrm>
            <a:off x="628650" y="252807"/>
            <a:ext cx="7886700" cy="898261"/>
          </a:xfrm>
        </p:spPr>
        <p:txBody>
          <a:bodyPr vert="horz" lIns="91440" tIns="45720" rIns="91440" bIns="45720" rtlCol="0" anchor="ctr">
            <a:normAutofit/>
          </a:bodyPr>
          <a:lstStyle/>
          <a:p>
            <a:r>
              <a:rPr lang="en-US" sz="3200" b="1" dirty="0">
                <a:solidFill>
                  <a:schemeClr val="accent6"/>
                </a:solidFill>
                <a:latin typeface="+mn-lt"/>
                <a:ea typeface="+mn-ea"/>
                <a:cs typeface="Arial" panose="020B0604020202020204" pitchFamily="34" charset="0"/>
              </a:rPr>
              <a:t>Policy Influence of TMRI</a:t>
            </a:r>
          </a:p>
        </p:txBody>
      </p:sp>
      <p:sp>
        <p:nvSpPr>
          <p:cNvPr id="3" name="Content Placeholder 2">
            <a:extLst>
              <a:ext uri="{FF2B5EF4-FFF2-40B4-BE49-F238E27FC236}">
                <a16:creationId xmlns:a16="http://schemas.microsoft.com/office/drawing/2014/main" id="{E33F3012-7716-4EC4-B641-0F5E898D57B4}"/>
              </a:ext>
            </a:extLst>
          </p:cNvPr>
          <p:cNvSpPr>
            <a:spLocks noGrp="1"/>
          </p:cNvSpPr>
          <p:nvPr>
            <p:ph sz="half" idx="1"/>
          </p:nvPr>
        </p:nvSpPr>
        <p:spPr>
          <a:xfrm>
            <a:off x="628650" y="1315659"/>
            <a:ext cx="3823334" cy="5289535"/>
          </a:xfrm>
        </p:spPr>
        <p:txBody>
          <a:bodyPr vert="horz" lIns="91440" tIns="45720" rIns="91440" bIns="45720" rtlCol="0" anchor="t">
            <a:normAutofit lnSpcReduction="10000"/>
          </a:bodyPr>
          <a:lstStyle/>
          <a:p>
            <a:pPr>
              <a:buClr>
                <a:schemeClr val="accent6"/>
              </a:buClr>
              <a:buFont typeface="Wingdings" panose="05000000000000000000" pitchFamily="2" charset="2"/>
              <a:buChar char="§"/>
            </a:pPr>
            <a:r>
              <a:rPr lang="en-US" sz="2400" dirty="0">
                <a:cs typeface="Arial" panose="020B0604020202020204" pitchFamily="34" charset="0"/>
              </a:rPr>
              <a:t>TMRI evidence is prompting the Bangladesh government and development partners to consider adding nutrition BCC into social protection programs.</a:t>
            </a:r>
          </a:p>
          <a:p>
            <a:pPr>
              <a:buClr>
                <a:schemeClr val="accent6"/>
              </a:buClr>
              <a:buFont typeface="Wingdings" panose="05000000000000000000" pitchFamily="2" charset="2"/>
              <a:buChar char="§"/>
            </a:pPr>
            <a:r>
              <a:rPr lang="en-GB" sz="2400" dirty="0">
                <a:cs typeface="Arial" panose="020B0604020202020204" pitchFamily="34" charset="0"/>
              </a:rPr>
              <a:t>For example, encouraged by TMRI results, the Ministry of Women and Children Affairs (</a:t>
            </a:r>
            <a:r>
              <a:rPr lang="en-GB" sz="2400" dirty="0" err="1">
                <a:cs typeface="Arial" panose="020B0604020202020204" pitchFamily="34" charset="0"/>
              </a:rPr>
              <a:t>MoWCA</a:t>
            </a:r>
            <a:r>
              <a:rPr lang="en-GB" sz="2400" dirty="0">
                <a:cs typeface="Arial" panose="020B0604020202020204" pitchFamily="34" charset="0"/>
              </a:rPr>
              <a:t>) added </a:t>
            </a:r>
            <a:r>
              <a:rPr lang="en-US" sz="2400" dirty="0">
                <a:cs typeface="Arial" panose="020B0604020202020204" pitchFamily="34" charset="0"/>
              </a:rPr>
              <a:t>nutrition BCC</a:t>
            </a:r>
            <a:r>
              <a:rPr lang="en-GB" sz="2400" dirty="0">
                <a:cs typeface="Arial" panose="020B0604020202020204" pitchFamily="34" charset="0"/>
              </a:rPr>
              <a:t> to the Investment Component for Vulnerable Group Development (ICVGD) program for destitute women.</a:t>
            </a:r>
            <a:endParaRPr lang="en-US" sz="1700" dirty="0"/>
          </a:p>
        </p:txBody>
      </p:sp>
      <p:sp>
        <p:nvSpPr>
          <p:cNvPr id="5" name="Slide Number Placeholder 4">
            <a:extLst>
              <a:ext uri="{FF2B5EF4-FFF2-40B4-BE49-F238E27FC236}">
                <a16:creationId xmlns:a16="http://schemas.microsoft.com/office/drawing/2014/main" id="{9C98B156-C9D6-4E0C-8457-0EC158FDA4B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43</a:t>
            </a:fld>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94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2CC28-4666-4159-9254-54276CA7D84F}"/>
              </a:ext>
            </a:extLst>
          </p:cNvPr>
          <p:cNvSpPr>
            <a:spLocks noGrp="1"/>
          </p:cNvSpPr>
          <p:nvPr>
            <p:ph type="title"/>
          </p:nvPr>
        </p:nvSpPr>
        <p:spPr>
          <a:xfrm>
            <a:off x="430306" y="141655"/>
            <a:ext cx="8294146" cy="1246080"/>
          </a:xfrm>
        </p:spPr>
        <p:txBody>
          <a:bodyPr>
            <a:normAutofit/>
          </a:bodyPr>
          <a:lstStyle/>
          <a:p>
            <a:pPr marL="457200" lvl="1"/>
            <a:r>
              <a:rPr lang="en-US" sz="3200" b="1" kern="1200" dirty="0">
                <a:solidFill>
                  <a:schemeClr val="accent6"/>
                </a:solidFill>
                <a:latin typeface="+mn-lt"/>
                <a:ea typeface="+mj-ea"/>
                <a:cs typeface="Arial" panose="020B0604020202020204" pitchFamily="34" charset="0"/>
              </a:rPr>
              <a:t>Joint Interventions for Birth Outcomes on Nutrition (</a:t>
            </a:r>
            <a:r>
              <a:rPr lang="en-US" sz="3200" b="1" i="1" kern="1200" dirty="0">
                <a:solidFill>
                  <a:schemeClr val="accent6"/>
                </a:solidFill>
                <a:latin typeface="+mn-lt"/>
                <a:ea typeface="+mj-ea"/>
                <a:cs typeface="Arial" panose="020B0604020202020204" pitchFamily="34" charset="0"/>
              </a:rPr>
              <a:t>Jibon</a:t>
            </a:r>
            <a:r>
              <a:rPr lang="en-US" sz="3200" b="1" kern="1200" dirty="0">
                <a:solidFill>
                  <a:schemeClr val="accent6"/>
                </a:solidFill>
                <a:latin typeface="+mn-lt"/>
                <a:ea typeface="+mj-ea"/>
                <a:cs typeface="Arial" panose="020B0604020202020204" pitchFamily="34" charset="0"/>
              </a:rPr>
              <a:t>) Study</a:t>
            </a:r>
          </a:p>
        </p:txBody>
      </p:sp>
      <p:sp>
        <p:nvSpPr>
          <p:cNvPr id="3" name="Content Placeholder 2">
            <a:extLst>
              <a:ext uri="{FF2B5EF4-FFF2-40B4-BE49-F238E27FC236}">
                <a16:creationId xmlns:a16="http://schemas.microsoft.com/office/drawing/2014/main" id="{2BB7AD4C-6100-4C00-9C7C-C7A033345F3E}"/>
              </a:ext>
            </a:extLst>
          </p:cNvPr>
          <p:cNvSpPr>
            <a:spLocks noGrp="1"/>
          </p:cNvSpPr>
          <p:nvPr>
            <p:ph idx="1"/>
          </p:nvPr>
        </p:nvSpPr>
        <p:spPr>
          <a:xfrm>
            <a:off x="628650" y="1387737"/>
            <a:ext cx="7886700" cy="5328607"/>
          </a:xfrm>
        </p:spPr>
        <p:txBody>
          <a:bodyPr>
            <a:normAutofit fontScale="92500" lnSpcReduction="10000"/>
          </a:bodyPr>
          <a:lstStyle/>
          <a:p>
            <a:pPr>
              <a:buClr>
                <a:schemeClr val="accent6"/>
              </a:buClr>
              <a:buFont typeface="Wingdings" panose="05000000000000000000" pitchFamily="2" charset="2"/>
              <a:buChar char="§"/>
            </a:pPr>
            <a:r>
              <a:rPr lang="en-US" sz="2600" dirty="0"/>
              <a:t>TMRI research in Bangladesh shows that cash transfer and high-quality nutrition behavior change communication (BCC) greatly improve </a:t>
            </a:r>
            <a:r>
              <a:rPr lang="en-US" sz="2600" i="1" dirty="0"/>
              <a:t>child </a:t>
            </a:r>
            <a:r>
              <a:rPr lang="en-US" sz="2600" dirty="0"/>
              <a:t>nutrition.</a:t>
            </a:r>
          </a:p>
          <a:p>
            <a:pPr>
              <a:buClr>
                <a:schemeClr val="accent6"/>
              </a:buClr>
              <a:buFont typeface="Wingdings" panose="05000000000000000000" pitchFamily="2" charset="2"/>
              <a:buChar char="§"/>
            </a:pPr>
            <a:r>
              <a:rPr lang="en-US" sz="2600" dirty="0"/>
              <a:t>Yet a better understanding is needed on the effectiveness of different transfer packages and BCC towards improving </a:t>
            </a:r>
            <a:r>
              <a:rPr lang="en-US" sz="2600" i="1" dirty="0"/>
              <a:t>maternal and newborn </a:t>
            </a:r>
            <a:r>
              <a:rPr lang="en-US" sz="2600" dirty="0"/>
              <a:t>outcomes.</a:t>
            </a:r>
          </a:p>
          <a:p>
            <a:pPr>
              <a:buClr>
                <a:schemeClr val="accent6"/>
              </a:buClr>
              <a:buFont typeface="Wingdings" panose="05000000000000000000" pitchFamily="2" charset="2"/>
              <a:buChar char="§"/>
            </a:pPr>
            <a:r>
              <a:rPr lang="en-US" sz="2600" dirty="0"/>
              <a:t>IFPRI has designed a randomized controlled trial for the Government’s Improved Maternity and Lactating Mother Allowance program (now termed </a:t>
            </a:r>
            <a:r>
              <a:rPr lang="en-US" sz="2600" i="1" dirty="0" err="1"/>
              <a:t>Jibon</a:t>
            </a:r>
            <a:r>
              <a:rPr lang="en-US" sz="2600" dirty="0"/>
              <a:t>) to assess how to best improve </a:t>
            </a:r>
            <a:r>
              <a:rPr lang="en-US" sz="2600" i="1" dirty="0"/>
              <a:t>maternal and newborn </a:t>
            </a:r>
            <a:r>
              <a:rPr lang="en-US" sz="2600" dirty="0"/>
              <a:t>outcomes.</a:t>
            </a:r>
          </a:p>
          <a:p>
            <a:pPr>
              <a:buClr>
                <a:schemeClr val="accent6"/>
              </a:buClr>
              <a:buFont typeface="Wingdings" panose="05000000000000000000" pitchFamily="2" charset="2"/>
              <a:buChar char="§"/>
            </a:pPr>
            <a:r>
              <a:rPr lang="en-US" sz="2600" dirty="0"/>
              <a:t>Together with the Ministry of Women and Children Affairs (MOWCA) and WFP, IFPRI conducts the </a:t>
            </a:r>
            <a:r>
              <a:rPr lang="en-US" sz="2600" i="1" dirty="0"/>
              <a:t>Jibon </a:t>
            </a:r>
            <a:r>
              <a:rPr lang="en-US" sz="2600" dirty="0"/>
              <a:t>study targeting poor pregnant women in 7 rural upazilas (subdistricts). </a:t>
            </a:r>
          </a:p>
          <a:p>
            <a:pPr>
              <a:buClr>
                <a:schemeClr val="accent6"/>
              </a:buClr>
              <a:buFont typeface="Wingdings" panose="05000000000000000000" pitchFamily="2" charset="2"/>
              <a:buChar char="§"/>
            </a:pPr>
            <a:r>
              <a:rPr lang="en-US" sz="2600" dirty="0"/>
              <a:t>Results may inform MOWCA on which design can most (cost-) effectively improve maternal and child health and nutrition in Bangladesh at scale.</a:t>
            </a:r>
          </a:p>
          <a:p>
            <a:pPr>
              <a:buClr>
                <a:schemeClr val="accent6"/>
              </a:buClr>
              <a:buFont typeface="Wingdings" panose="05000000000000000000" pitchFamily="2" charset="2"/>
              <a:buChar char="§"/>
            </a:pPr>
            <a:endParaRPr lang="en-US" dirty="0"/>
          </a:p>
        </p:txBody>
      </p:sp>
    </p:spTree>
    <p:extLst>
      <p:ext uri="{BB962C8B-B14F-4D97-AF65-F5344CB8AC3E}">
        <p14:creationId xmlns:p14="http://schemas.microsoft.com/office/powerpoint/2010/main" val="2368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08A9-4D87-42F8-8DDA-B893E5B70A63}"/>
              </a:ext>
            </a:extLst>
          </p:cNvPr>
          <p:cNvSpPr>
            <a:spLocks noGrp="1"/>
          </p:cNvSpPr>
          <p:nvPr>
            <p:ph type="title"/>
          </p:nvPr>
        </p:nvSpPr>
        <p:spPr>
          <a:xfrm>
            <a:off x="628650" y="205829"/>
            <a:ext cx="7886700" cy="854408"/>
          </a:xfrm>
        </p:spPr>
        <p:txBody>
          <a:bodyPr/>
          <a:lstStyle/>
          <a:p>
            <a:r>
              <a:rPr lang="en-US" sz="3200" b="1" i="1" dirty="0" err="1">
                <a:solidFill>
                  <a:schemeClr val="accent6"/>
                </a:solidFill>
                <a:latin typeface="+mn-lt"/>
                <a:cs typeface="Arial" panose="020B0604020202020204" pitchFamily="34" charset="0"/>
              </a:rPr>
              <a:t>Jibon</a:t>
            </a:r>
            <a:r>
              <a:rPr lang="en-US" sz="3200" b="1" dirty="0">
                <a:solidFill>
                  <a:schemeClr val="accent6"/>
                </a:solidFill>
                <a:latin typeface="+mn-lt"/>
                <a:cs typeface="Arial" panose="020B0604020202020204" pitchFamily="34" charset="0"/>
              </a:rPr>
              <a:t> Study Interventions</a:t>
            </a:r>
          </a:p>
        </p:txBody>
      </p:sp>
      <p:sp>
        <p:nvSpPr>
          <p:cNvPr id="19" name="Content Placeholder 18">
            <a:extLst>
              <a:ext uri="{FF2B5EF4-FFF2-40B4-BE49-F238E27FC236}">
                <a16:creationId xmlns:a16="http://schemas.microsoft.com/office/drawing/2014/main" id="{992D59B3-BDB5-4A75-8391-90869B585D38}"/>
              </a:ext>
            </a:extLst>
          </p:cNvPr>
          <p:cNvSpPr>
            <a:spLocks noGrp="1"/>
          </p:cNvSpPr>
          <p:nvPr>
            <p:ph idx="1"/>
          </p:nvPr>
        </p:nvSpPr>
        <p:spPr>
          <a:xfrm>
            <a:off x="628650" y="1865097"/>
            <a:ext cx="7886700" cy="4759637"/>
          </a:xfrm>
        </p:spPr>
        <p:txBody>
          <a:bodyPr>
            <a:normAutofit lnSpcReduction="10000"/>
          </a:bodyPr>
          <a:lstStyle/>
          <a:p>
            <a:r>
              <a:rPr lang="en-US" u="sng" dirty="0"/>
              <a:t>Intervention 1</a:t>
            </a:r>
            <a:r>
              <a:rPr lang="en-US" dirty="0"/>
              <a:t>:</a:t>
            </a:r>
          </a:p>
          <a:p>
            <a:pPr marL="0" indent="0">
              <a:buNone/>
            </a:pPr>
            <a:endParaRPr lang="en-US" dirty="0"/>
          </a:p>
          <a:p>
            <a:pPr marL="0" indent="0">
              <a:buNone/>
            </a:pPr>
            <a:endParaRPr lang="en-US" dirty="0"/>
          </a:p>
          <a:p>
            <a:r>
              <a:rPr lang="en-US" u="sng" dirty="0"/>
              <a:t>Intervention 2</a:t>
            </a:r>
            <a:r>
              <a:rPr lang="en-US" dirty="0"/>
              <a:t>:</a:t>
            </a:r>
          </a:p>
          <a:p>
            <a:pPr marL="0" indent="0">
              <a:buNone/>
            </a:pPr>
            <a:endParaRPr lang="en-US" dirty="0"/>
          </a:p>
          <a:p>
            <a:pPr marL="0" indent="0">
              <a:buNone/>
            </a:pPr>
            <a:endParaRPr lang="en-US" dirty="0"/>
          </a:p>
          <a:p>
            <a:r>
              <a:rPr lang="en-US" u="sng" dirty="0"/>
              <a:t>Intervention 3</a:t>
            </a:r>
            <a:r>
              <a:rPr lang="en-US" dirty="0"/>
              <a:t>:</a:t>
            </a:r>
          </a:p>
          <a:p>
            <a:pPr marL="0" indent="0">
              <a:buNone/>
            </a:pPr>
            <a:endParaRPr lang="en-US" dirty="0"/>
          </a:p>
          <a:p>
            <a:pPr marL="0" indent="0">
              <a:buNone/>
            </a:pPr>
            <a:endParaRPr lang="en-US" dirty="0"/>
          </a:p>
          <a:p>
            <a:r>
              <a:rPr lang="en-US" u="sng" dirty="0"/>
              <a:t>Intervention 4</a:t>
            </a:r>
            <a:r>
              <a:rPr lang="en-US" dirty="0"/>
              <a:t>:</a:t>
            </a:r>
          </a:p>
        </p:txBody>
      </p:sp>
      <p:grpSp>
        <p:nvGrpSpPr>
          <p:cNvPr id="4" name="Group 3">
            <a:extLst>
              <a:ext uri="{FF2B5EF4-FFF2-40B4-BE49-F238E27FC236}">
                <a16:creationId xmlns:a16="http://schemas.microsoft.com/office/drawing/2014/main" id="{948F8C1C-A2A0-4880-85F6-3AFC26DBA538}"/>
              </a:ext>
            </a:extLst>
          </p:cNvPr>
          <p:cNvGrpSpPr/>
          <p:nvPr/>
        </p:nvGrpSpPr>
        <p:grpSpPr>
          <a:xfrm>
            <a:off x="3041443" y="1176736"/>
            <a:ext cx="2603946" cy="1711127"/>
            <a:chOff x="3028665" y="1291707"/>
            <a:chExt cx="2603946" cy="1711127"/>
          </a:xfrm>
        </p:grpSpPr>
        <p:pic>
          <p:nvPicPr>
            <p:cNvPr id="8" name="Picture 7" descr="A close up of a logo&#10;&#10;Description generated with very high confidence">
              <a:extLst>
                <a:ext uri="{FF2B5EF4-FFF2-40B4-BE49-F238E27FC236}">
                  <a16:creationId xmlns:a16="http://schemas.microsoft.com/office/drawing/2014/main" id="{1F587C4E-D7DD-49D2-800D-5AFB7AE564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789"/>
            <a:stretch/>
          </p:blipFill>
          <p:spPr>
            <a:xfrm>
              <a:off x="4822815" y="1684210"/>
              <a:ext cx="809796" cy="706230"/>
            </a:xfrm>
            <a:prstGeom prst="rect">
              <a:avLst/>
            </a:prstGeom>
          </p:spPr>
        </p:pic>
        <p:sp>
          <p:nvSpPr>
            <p:cNvPr id="3" name="TextBox 2">
              <a:extLst>
                <a:ext uri="{FF2B5EF4-FFF2-40B4-BE49-F238E27FC236}">
                  <a16:creationId xmlns:a16="http://schemas.microsoft.com/office/drawing/2014/main" id="{5138ACAF-84EE-4B0D-B1E2-446733BF4874}"/>
                </a:ext>
              </a:extLst>
            </p:cNvPr>
            <p:cNvSpPr txBox="1"/>
            <p:nvPr/>
          </p:nvSpPr>
          <p:spPr>
            <a:xfrm>
              <a:off x="3249272" y="2356503"/>
              <a:ext cx="1489689" cy="646331"/>
            </a:xfrm>
            <a:prstGeom prst="rect">
              <a:avLst/>
            </a:prstGeom>
            <a:noFill/>
          </p:spPr>
          <p:txBody>
            <a:bodyPr wrap="square" rtlCol="0">
              <a:spAutoFit/>
            </a:bodyPr>
            <a:lstStyle/>
            <a:p>
              <a:pPr algn="ctr"/>
              <a:r>
                <a:rPr lang="en-US" b="1" dirty="0"/>
                <a:t>Cash Tk800/month</a:t>
              </a:r>
            </a:p>
          </p:txBody>
        </p:sp>
        <p:sp>
          <p:nvSpPr>
            <p:cNvPr id="33" name="TextBox 32">
              <a:extLst>
                <a:ext uri="{FF2B5EF4-FFF2-40B4-BE49-F238E27FC236}">
                  <a16:creationId xmlns:a16="http://schemas.microsoft.com/office/drawing/2014/main" id="{5F803BDA-E85D-4D4D-A609-E28C76109062}"/>
                </a:ext>
              </a:extLst>
            </p:cNvPr>
            <p:cNvSpPr txBox="1"/>
            <p:nvPr/>
          </p:nvSpPr>
          <p:spPr>
            <a:xfrm>
              <a:off x="4822815" y="2390440"/>
              <a:ext cx="809796" cy="369332"/>
            </a:xfrm>
            <a:prstGeom prst="rect">
              <a:avLst/>
            </a:prstGeom>
            <a:noFill/>
          </p:spPr>
          <p:txBody>
            <a:bodyPr wrap="square" rtlCol="0">
              <a:spAutoFit/>
            </a:bodyPr>
            <a:lstStyle/>
            <a:p>
              <a:pPr algn="ctr"/>
              <a:r>
                <a:rPr lang="en-US" b="1" dirty="0"/>
                <a:t>MMS</a:t>
              </a:r>
            </a:p>
          </p:txBody>
        </p:sp>
        <p:pic>
          <p:nvPicPr>
            <p:cNvPr id="42" name="Picture 41" descr="A close up of a sign&#10;&#10;Description generated with high confidence">
              <a:extLst>
                <a:ext uri="{FF2B5EF4-FFF2-40B4-BE49-F238E27FC236}">
                  <a16:creationId xmlns:a16="http://schemas.microsoft.com/office/drawing/2014/main" id="{ED026155-FFC1-43C9-833C-132DC975D7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4711"/>
            <a:stretch/>
          </p:blipFill>
          <p:spPr>
            <a:xfrm>
              <a:off x="3028665" y="1291707"/>
              <a:ext cx="1493439" cy="975050"/>
            </a:xfrm>
            <a:prstGeom prst="rect">
              <a:avLst/>
            </a:prstGeom>
          </p:spPr>
        </p:pic>
      </p:grpSp>
      <p:grpSp>
        <p:nvGrpSpPr>
          <p:cNvPr id="5" name="Group 4">
            <a:extLst>
              <a:ext uri="{FF2B5EF4-FFF2-40B4-BE49-F238E27FC236}">
                <a16:creationId xmlns:a16="http://schemas.microsoft.com/office/drawing/2014/main" id="{0143613F-77D4-4AFE-BBD6-71B298051344}"/>
              </a:ext>
            </a:extLst>
          </p:cNvPr>
          <p:cNvGrpSpPr/>
          <p:nvPr/>
        </p:nvGrpSpPr>
        <p:grpSpPr>
          <a:xfrm>
            <a:off x="3041443" y="2601476"/>
            <a:ext cx="4239650" cy="1553755"/>
            <a:chOff x="3028665" y="2716447"/>
            <a:chExt cx="4239650" cy="1553755"/>
          </a:xfrm>
        </p:grpSpPr>
        <p:pic>
          <p:nvPicPr>
            <p:cNvPr id="21" name="Picture 20" descr="A close up of a logo&#10;&#10;Description generated with very high confidence">
              <a:extLst>
                <a:ext uri="{FF2B5EF4-FFF2-40B4-BE49-F238E27FC236}">
                  <a16:creationId xmlns:a16="http://schemas.microsoft.com/office/drawing/2014/main" id="{C681B1D4-0BB2-490A-A02E-5CC68B0E4A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789"/>
            <a:stretch/>
          </p:blipFill>
          <p:spPr>
            <a:xfrm>
              <a:off x="4822815" y="2964910"/>
              <a:ext cx="809796" cy="706230"/>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B0E6BAC1-436D-4769-8840-C83E01AA95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0440" y="2796169"/>
              <a:ext cx="1021415" cy="1021415"/>
            </a:xfrm>
            <a:prstGeom prst="rect">
              <a:avLst/>
            </a:prstGeom>
          </p:spPr>
        </p:pic>
        <p:sp>
          <p:nvSpPr>
            <p:cNvPr id="34" name="TextBox 33">
              <a:extLst>
                <a:ext uri="{FF2B5EF4-FFF2-40B4-BE49-F238E27FC236}">
                  <a16:creationId xmlns:a16="http://schemas.microsoft.com/office/drawing/2014/main" id="{22B1BECB-2A05-46DA-A0B5-2F47F1B33275}"/>
                </a:ext>
              </a:extLst>
            </p:cNvPr>
            <p:cNvSpPr txBox="1"/>
            <p:nvPr/>
          </p:nvSpPr>
          <p:spPr>
            <a:xfrm>
              <a:off x="4822815" y="3687357"/>
              <a:ext cx="809796" cy="369332"/>
            </a:xfrm>
            <a:prstGeom prst="rect">
              <a:avLst/>
            </a:prstGeom>
            <a:noFill/>
          </p:spPr>
          <p:txBody>
            <a:bodyPr wrap="square" rtlCol="0">
              <a:spAutoFit/>
            </a:bodyPr>
            <a:lstStyle/>
            <a:p>
              <a:pPr algn="ctr"/>
              <a:r>
                <a:rPr lang="en-US" b="1" dirty="0"/>
                <a:t>MMS</a:t>
              </a:r>
            </a:p>
          </p:txBody>
        </p:sp>
        <p:sp>
          <p:nvSpPr>
            <p:cNvPr id="37" name="TextBox 36">
              <a:extLst>
                <a:ext uri="{FF2B5EF4-FFF2-40B4-BE49-F238E27FC236}">
                  <a16:creationId xmlns:a16="http://schemas.microsoft.com/office/drawing/2014/main" id="{D6C64819-FE36-448C-9081-22542811F58A}"/>
                </a:ext>
              </a:extLst>
            </p:cNvPr>
            <p:cNvSpPr txBox="1"/>
            <p:nvPr/>
          </p:nvSpPr>
          <p:spPr>
            <a:xfrm>
              <a:off x="6458519" y="3628702"/>
              <a:ext cx="809796" cy="369332"/>
            </a:xfrm>
            <a:prstGeom prst="rect">
              <a:avLst/>
            </a:prstGeom>
            <a:noFill/>
          </p:spPr>
          <p:txBody>
            <a:bodyPr wrap="square" rtlCol="0">
              <a:spAutoFit/>
            </a:bodyPr>
            <a:lstStyle/>
            <a:p>
              <a:pPr algn="ctr"/>
              <a:r>
                <a:rPr lang="en-US" b="1" dirty="0"/>
                <a:t>BCC</a:t>
              </a:r>
            </a:p>
          </p:txBody>
        </p:sp>
        <p:pic>
          <p:nvPicPr>
            <p:cNvPr id="43" name="Picture 42" descr="A close up of a sign&#10;&#10;Description generated with high confidence">
              <a:extLst>
                <a:ext uri="{FF2B5EF4-FFF2-40B4-BE49-F238E27FC236}">
                  <a16:creationId xmlns:a16="http://schemas.microsoft.com/office/drawing/2014/main" id="{A55676D0-78D7-475C-B428-F169173C65C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4711"/>
            <a:stretch/>
          </p:blipFill>
          <p:spPr>
            <a:xfrm>
              <a:off x="3028665" y="2716447"/>
              <a:ext cx="1493439" cy="975050"/>
            </a:xfrm>
            <a:prstGeom prst="rect">
              <a:avLst/>
            </a:prstGeom>
          </p:spPr>
        </p:pic>
        <p:sp>
          <p:nvSpPr>
            <p:cNvPr id="46" name="TextBox 45">
              <a:extLst>
                <a:ext uri="{FF2B5EF4-FFF2-40B4-BE49-F238E27FC236}">
                  <a16:creationId xmlns:a16="http://schemas.microsoft.com/office/drawing/2014/main" id="{39EEEAAF-F8B8-4C3F-BAE7-BA932BE76838}"/>
                </a:ext>
              </a:extLst>
            </p:cNvPr>
            <p:cNvSpPr txBox="1"/>
            <p:nvPr/>
          </p:nvSpPr>
          <p:spPr>
            <a:xfrm>
              <a:off x="3200191" y="3623871"/>
              <a:ext cx="1581010" cy="646331"/>
            </a:xfrm>
            <a:prstGeom prst="rect">
              <a:avLst/>
            </a:prstGeom>
            <a:noFill/>
          </p:spPr>
          <p:txBody>
            <a:bodyPr wrap="square" rtlCol="0">
              <a:spAutoFit/>
            </a:bodyPr>
            <a:lstStyle/>
            <a:p>
              <a:pPr algn="ctr"/>
              <a:r>
                <a:rPr lang="en-US" b="1" dirty="0"/>
                <a:t>Cash Tk800/month</a:t>
              </a:r>
            </a:p>
          </p:txBody>
        </p:sp>
      </p:grpSp>
      <p:grpSp>
        <p:nvGrpSpPr>
          <p:cNvPr id="6" name="Group 5">
            <a:extLst>
              <a:ext uri="{FF2B5EF4-FFF2-40B4-BE49-F238E27FC236}">
                <a16:creationId xmlns:a16="http://schemas.microsoft.com/office/drawing/2014/main" id="{B38E7044-84A5-4FEF-8D06-5003FBBAA4D1}"/>
              </a:ext>
            </a:extLst>
          </p:cNvPr>
          <p:cNvGrpSpPr/>
          <p:nvPr/>
        </p:nvGrpSpPr>
        <p:grpSpPr>
          <a:xfrm>
            <a:off x="3041443" y="4013397"/>
            <a:ext cx="5832446" cy="1593025"/>
            <a:chOff x="3028665" y="4128368"/>
            <a:chExt cx="5832446" cy="1593025"/>
          </a:xfrm>
        </p:grpSpPr>
        <p:pic>
          <p:nvPicPr>
            <p:cNvPr id="24" name="Picture 23" descr="A close up of a logo&#10;&#10;Description generated with very high confidence">
              <a:extLst>
                <a:ext uri="{FF2B5EF4-FFF2-40B4-BE49-F238E27FC236}">
                  <a16:creationId xmlns:a16="http://schemas.microsoft.com/office/drawing/2014/main" id="{60C1B618-9D9C-4BDD-9434-0E518A2144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789"/>
            <a:stretch/>
          </p:blipFill>
          <p:spPr>
            <a:xfrm>
              <a:off x="4822815" y="4297895"/>
              <a:ext cx="809796" cy="706230"/>
            </a:xfrm>
            <a:prstGeom prst="rect">
              <a:avLst/>
            </a:prstGeom>
          </p:spPr>
        </p:pic>
        <p:pic>
          <p:nvPicPr>
            <p:cNvPr id="25" name="Picture 24" descr="A close up of a logo&#10;&#10;Description generated with very high confidence">
              <a:extLst>
                <a:ext uri="{FF2B5EF4-FFF2-40B4-BE49-F238E27FC236}">
                  <a16:creationId xmlns:a16="http://schemas.microsoft.com/office/drawing/2014/main" id="{E66D42DC-89F8-4B2B-90E3-5442B86B74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6900" y="4129708"/>
              <a:ext cx="1021415" cy="1021415"/>
            </a:xfrm>
            <a:prstGeom prst="rect">
              <a:avLst/>
            </a:prstGeom>
          </p:spPr>
        </p:pic>
        <p:pic>
          <p:nvPicPr>
            <p:cNvPr id="26" name="Picture 25" descr="A close up of a logo&#10;&#10;Description generated with very high confidence">
              <a:extLst>
                <a:ext uri="{FF2B5EF4-FFF2-40B4-BE49-F238E27FC236}">
                  <a16:creationId xmlns:a16="http://schemas.microsoft.com/office/drawing/2014/main" id="{8C00FCFE-A3DE-4320-AD1E-2CFCE85FC9F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7823"/>
            <a:stretch/>
          </p:blipFill>
          <p:spPr>
            <a:xfrm>
              <a:off x="7673851" y="4128368"/>
              <a:ext cx="1021416" cy="839367"/>
            </a:xfrm>
            <a:prstGeom prst="rect">
              <a:avLst/>
            </a:prstGeom>
          </p:spPr>
        </p:pic>
        <p:sp>
          <p:nvSpPr>
            <p:cNvPr id="35" name="TextBox 34">
              <a:extLst>
                <a:ext uri="{FF2B5EF4-FFF2-40B4-BE49-F238E27FC236}">
                  <a16:creationId xmlns:a16="http://schemas.microsoft.com/office/drawing/2014/main" id="{72BC853A-9D37-44B3-910D-F86B6F92B6F9}"/>
                </a:ext>
              </a:extLst>
            </p:cNvPr>
            <p:cNvSpPr txBox="1"/>
            <p:nvPr/>
          </p:nvSpPr>
          <p:spPr>
            <a:xfrm>
              <a:off x="4831976" y="5006964"/>
              <a:ext cx="809796" cy="369332"/>
            </a:xfrm>
            <a:prstGeom prst="rect">
              <a:avLst/>
            </a:prstGeom>
            <a:noFill/>
          </p:spPr>
          <p:txBody>
            <a:bodyPr wrap="square" rtlCol="0">
              <a:spAutoFit/>
            </a:bodyPr>
            <a:lstStyle/>
            <a:p>
              <a:pPr algn="ctr"/>
              <a:r>
                <a:rPr lang="en-US" b="1" dirty="0"/>
                <a:t>MMS</a:t>
              </a:r>
            </a:p>
          </p:txBody>
        </p:sp>
        <p:sp>
          <p:nvSpPr>
            <p:cNvPr id="38" name="TextBox 37">
              <a:extLst>
                <a:ext uri="{FF2B5EF4-FFF2-40B4-BE49-F238E27FC236}">
                  <a16:creationId xmlns:a16="http://schemas.microsoft.com/office/drawing/2014/main" id="{9CE91FED-51F6-400E-81A8-C068FAE939F4}"/>
                </a:ext>
              </a:extLst>
            </p:cNvPr>
            <p:cNvSpPr txBox="1"/>
            <p:nvPr/>
          </p:nvSpPr>
          <p:spPr>
            <a:xfrm>
              <a:off x="6458519" y="4938368"/>
              <a:ext cx="809796" cy="369332"/>
            </a:xfrm>
            <a:prstGeom prst="rect">
              <a:avLst/>
            </a:prstGeom>
            <a:noFill/>
          </p:spPr>
          <p:txBody>
            <a:bodyPr wrap="square" rtlCol="0">
              <a:spAutoFit/>
            </a:bodyPr>
            <a:lstStyle/>
            <a:p>
              <a:pPr algn="ctr"/>
              <a:r>
                <a:rPr lang="en-US" b="1" dirty="0"/>
                <a:t>BCC</a:t>
              </a:r>
            </a:p>
          </p:txBody>
        </p:sp>
        <p:sp>
          <p:nvSpPr>
            <p:cNvPr id="40" name="TextBox 39">
              <a:extLst>
                <a:ext uri="{FF2B5EF4-FFF2-40B4-BE49-F238E27FC236}">
                  <a16:creationId xmlns:a16="http://schemas.microsoft.com/office/drawing/2014/main" id="{27410918-4AFF-4C7F-9B1E-3AC8262FCAA7}"/>
                </a:ext>
              </a:extLst>
            </p:cNvPr>
            <p:cNvSpPr txBox="1"/>
            <p:nvPr/>
          </p:nvSpPr>
          <p:spPr>
            <a:xfrm>
              <a:off x="7527413" y="4938368"/>
              <a:ext cx="1333698" cy="369332"/>
            </a:xfrm>
            <a:prstGeom prst="rect">
              <a:avLst/>
            </a:prstGeom>
            <a:noFill/>
          </p:spPr>
          <p:txBody>
            <a:bodyPr wrap="square" rtlCol="0">
              <a:spAutoFit/>
            </a:bodyPr>
            <a:lstStyle/>
            <a:p>
              <a:pPr algn="ctr"/>
              <a:r>
                <a:rPr lang="en-US" b="1" dirty="0"/>
                <a:t>Food Basket</a:t>
              </a:r>
            </a:p>
          </p:txBody>
        </p:sp>
        <p:pic>
          <p:nvPicPr>
            <p:cNvPr id="44" name="Picture 43" descr="A close up of a sign&#10;&#10;Description generated with high confidence">
              <a:extLst>
                <a:ext uri="{FF2B5EF4-FFF2-40B4-BE49-F238E27FC236}">
                  <a16:creationId xmlns:a16="http://schemas.microsoft.com/office/drawing/2014/main" id="{7A7E9C2C-8D92-4B46-9918-0708E1B736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4711"/>
            <a:stretch/>
          </p:blipFill>
          <p:spPr>
            <a:xfrm>
              <a:off x="3028665" y="4135833"/>
              <a:ext cx="1493439" cy="975050"/>
            </a:xfrm>
            <a:prstGeom prst="rect">
              <a:avLst/>
            </a:prstGeom>
          </p:spPr>
        </p:pic>
        <p:sp>
          <p:nvSpPr>
            <p:cNvPr id="47" name="TextBox 46">
              <a:extLst>
                <a:ext uri="{FF2B5EF4-FFF2-40B4-BE49-F238E27FC236}">
                  <a16:creationId xmlns:a16="http://schemas.microsoft.com/office/drawing/2014/main" id="{5116C123-DB5D-413A-9247-3072ACD439DE}"/>
                </a:ext>
              </a:extLst>
            </p:cNvPr>
            <p:cNvSpPr txBox="1"/>
            <p:nvPr/>
          </p:nvSpPr>
          <p:spPr>
            <a:xfrm>
              <a:off x="3170620" y="5075062"/>
              <a:ext cx="1610581" cy="646331"/>
            </a:xfrm>
            <a:prstGeom prst="rect">
              <a:avLst/>
            </a:prstGeom>
            <a:noFill/>
          </p:spPr>
          <p:txBody>
            <a:bodyPr wrap="square" rtlCol="0">
              <a:spAutoFit/>
            </a:bodyPr>
            <a:lstStyle/>
            <a:p>
              <a:pPr algn="ctr"/>
              <a:r>
                <a:rPr lang="en-US" b="1" dirty="0"/>
                <a:t>Cash Tk800/month</a:t>
              </a:r>
            </a:p>
          </p:txBody>
        </p:sp>
      </p:grpSp>
      <p:grpSp>
        <p:nvGrpSpPr>
          <p:cNvPr id="7" name="Group 6">
            <a:extLst>
              <a:ext uri="{FF2B5EF4-FFF2-40B4-BE49-F238E27FC236}">
                <a16:creationId xmlns:a16="http://schemas.microsoft.com/office/drawing/2014/main" id="{BF39424C-2A21-4F0B-81CC-B8E68AA846AD}"/>
              </a:ext>
            </a:extLst>
          </p:cNvPr>
          <p:cNvGrpSpPr/>
          <p:nvPr/>
        </p:nvGrpSpPr>
        <p:grpSpPr>
          <a:xfrm>
            <a:off x="3041443" y="5211207"/>
            <a:ext cx="6102557" cy="1646793"/>
            <a:chOff x="3028665" y="5326178"/>
            <a:chExt cx="6102557" cy="1646793"/>
          </a:xfrm>
        </p:grpSpPr>
        <p:grpSp>
          <p:nvGrpSpPr>
            <p:cNvPr id="17" name="Group 16">
              <a:extLst>
                <a:ext uri="{FF2B5EF4-FFF2-40B4-BE49-F238E27FC236}">
                  <a16:creationId xmlns:a16="http://schemas.microsoft.com/office/drawing/2014/main" id="{B5CB8766-310A-4AF0-A7DF-6EC842BE5011}"/>
                </a:ext>
              </a:extLst>
            </p:cNvPr>
            <p:cNvGrpSpPr/>
            <p:nvPr/>
          </p:nvGrpSpPr>
          <p:grpSpPr>
            <a:xfrm>
              <a:off x="7639134" y="5326178"/>
              <a:ext cx="1056133" cy="980873"/>
              <a:chOff x="7107416" y="2699045"/>
              <a:chExt cx="1569702" cy="1281081"/>
            </a:xfrm>
          </p:grpSpPr>
          <p:pic>
            <p:nvPicPr>
              <p:cNvPr id="14" name="Picture 13" descr="A black sign with white text&#10;&#10;Description generated with very high confidence">
                <a:extLst>
                  <a:ext uri="{FF2B5EF4-FFF2-40B4-BE49-F238E27FC236}">
                    <a16:creationId xmlns:a16="http://schemas.microsoft.com/office/drawing/2014/main" id="{7AEC854A-D21E-47B6-A8B8-2F0BDC69DEE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8027"/>
              <a:stretch/>
            </p:blipFill>
            <p:spPr>
              <a:xfrm>
                <a:off x="7107416" y="2966797"/>
                <a:ext cx="1407934" cy="1013329"/>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265B7F3A-1F46-436E-A03C-23B684B3FE7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22449"/>
              <a:stretch/>
            </p:blipFill>
            <p:spPr>
              <a:xfrm>
                <a:off x="7949684" y="2699045"/>
                <a:ext cx="727434" cy="564133"/>
              </a:xfrm>
              <a:prstGeom prst="rect">
                <a:avLst/>
              </a:prstGeom>
            </p:spPr>
          </p:pic>
        </p:grpSp>
        <p:pic>
          <p:nvPicPr>
            <p:cNvPr id="28" name="Picture 27" descr="A close up of a logo&#10;&#10;Description generated with very high confidence">
              <a:extLst>
                <a:ext uri="{FF2B5EF4-FFF2-40B4-BE49-F238E27FC236}">
                  <a16:creationId xmlns:a16="http://schemas.microsoft.com/office/drawing/2014/main" id="{C18D5777-4B52-4597-9881-A5998BB14D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789"/>
            <a:stretch/>
          </p:blipFill>
          <p:spPr>
            <a:xfrm>
              <a:off x="4822815" y="5581434"/>
              <a:ext cx="809796" cy="706230"/>
            </a:xfrm>
            <a:prstGeom prst="rect">
              <a:avLst/>
            </a:prstGeom>
          </p:spPr>
        </p:pic>
        <p:pic>
          <p:nvPicPr>
            <p:cNvPr id="30" name="Picture 29" descr="A close up of a logo&#10;&#10;Description generated with very high confidence">
              <a:extLst>
                <a:ext uri="{FF2B5EF4-FFF2-40B4-BE49-F238E27FC236}">
                  <a16:creationId xmlns:a16="http://schemas.microsoft.com/office/drawing/2014/main" id="{BF1A7C80-9EA8-4E7E-968D-22F16FEC50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0440" y="5531185"/>
              <a:ext cx="1021415" cy="1021415"/>
            </a:xfrm>
            <a:prstGeom prst="rect">
              <a:avLst/>
            </a:prstGeom>
          </p:spPr>
        </p:pic>
        <p:sp>
          <p:nvSpPr>
            <p:cNvPr id="36" name="TextBox 35">
              <a:extLst>
                <a:ext uri="{FF2B5EF4-FFF2-40B4-BE49-F238E27FC236}">
                  <a16:creationId xmlns:a16="http://schemas.microsoft.com/office/drawing/2014/main" id="{EA414615-0E68-4B53-91A1-F112A85017F0}"/>
                </a:ext>
              </a:extLst>
            </p:cNvPr>
            <p:cNvSpPr txBox="1"/>
            <p:nvPr/>
          </p:nvSpPr>
          <p:spPr>
            <a:xfrm>
              <a:off x="4824266" y="6326640"/>
              <a:ext cx="809796" cy="369332"/>
            </a:xfrm>
            <a:prstGeom prst="rect">
              <a:avLst/>
            </a:prstGeom>
            <a:noFill/>
          </p:spPr>
          <p:txBody>
            <a:bodyPr wrap="square" rtlCol="0">
              <a:spAutoFit/>
            </a:bodyPr>
            <a:lstStyle/>
            <a:p>
              <a:pPr algn="ctr"/>
              <a:r>
                <a:rPr lang="en-US" b="1" dirty="0"/>
                <a:t>MMS</a:t>
              </a:r>
            </a:p>
          </p:txBody>
        </p:sp>
        <p:sp>
          <p:nvSpPr>
            <p:cNvPr id="39" name="TextBox 38">
              <a:extLst>
                <a:ext uri="{FF2B5EF4-FFF2-40B4-BE49-F238E27FC236}">
                  <a16:creationId xmlns:a16="http://schemas.microsoft.com/office/drawing/2014/main" id="{17D1CD95-EF1D-49FA-BAB1-0DA0D367AD83}"/>
                </a:ext>
              </a:extLst>
            </p:cNvPr>
            <p:cNvSpPr txBox="1"/>
            <p:nvPr/>
          </p:nvSpPr>
          <p:spPr>
            <a:xfrm>
              <a:off x="6355097" y="6357679"/>
              <a:ext cx="809796" cy="369332"/>
            </a:xfrm>
            <a:prstGeom prst="rect">
              <a:avLst/>
            </a:prstGeom>
            <a:noFill/>
          </p:spPr>
          <p:txBody>
            <a:bodyPr wrap="square" rtlCol="0">
              <a:spAutoFit/>
            </a:bodyPr>
            <a:lstStyle/>
            <a:p>
              <a:pPr algn="ctr"/>
              <a:r>
                <a:rPr lang="en-US" b="1" dirty="0"/>
                <a:t>BCC</a:t>
              </a:r>
            </a:p>
          </p:txBody>
        </p:sp>
        <p:sp>
          <p:nvSpPr>
            <p:cNvPr id="41" name="TextBox 40">
              <a:extLst>
                <a:ext uri="{FF2B5EF4-FFF2-40B4-BE49-F238E27FC236}">
                  <a16:creationId xmlns:a16="http://schemas.microsoft.com/office/drawing/2014/main" id="{BE061A30-4D0A-4A92-B463-AE84DD0C4C57}"/>
                </a:ext>
              </a:extLst>
            </p:cNvPr>
            <p:cNvSpPr txBox="1"/>
            <p:nvPr/>
          </p:nvSpPr>
          <p:spPr>
            <a:xfrm>
              <a:off x="7280442" y="6326640"/>
              <a:ext cx="1850780" cy="369332"/>
            </a:xfrm>
            <a:prstGeom prst="rect">
              <a:avLst/>
            </a:prstGeom>
            <a:noFill/>
          </p:spPr>
          <p:txBody>
            <a:bodyPr wrap="square" rtlCol="0">
              <a:spAutoFit/>
            </a:bodyPr>
            <a:lstStyle/>
            <a:p>
              <a:pPr algn="ctr"/>
              <a:r>
                <a:rPr lang="en-US" b="1" dirty="0"/>
                <a:t>Extra Cash Tk800</a:t>
              </a:r>
            </a:p>
          </p:txBody>
        </p:sp>
        <p:pic>
          <p:nvPicPr>
            <p:cNvPr id="45" name="Picture 44" descr="A close up of a sign&#10;&#10;Description generated with high confidence">
              <a:extLst>
                <a:ext uri="{FF2B5EF4-FFF2-40B4-BE49-F238E27FC236}">
                  <a16:creationId xmlns:a16="http://schemas.microsoft.com/office/drawing/2014/main" id="{88A89882-0BD5-4CD6-A9C4-D1F29D3E3D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4711"/>
            <a:stretch/>
          </p:blipFill>
          <p:spPr>
            <a:xfrm>
              <a:off x="3028665" y="5339694"/>
              <a:ext cx="1493439" cy="975050"/>
            </a:xfrm>
            <a:prstGeom prst="rect">
              <a:avLst/>
            </a:prstGeom>
          </p:spPr>
        </p:pic>
        <p:sp>
          <p:nvSpPr>
            <p:cNvPr id="48" name="TextBox 47">
              <a:extLst>
                <a:ext uri="{FF2B5EF4-FFF2-40B4-BE49-F238E27FC236}">
                  <a16:creationId xmlns:a16="http://schemas.microsoft.com/office/drawing/2014/main" id="{1E0249D1-197C-46B1-BD4C-B1D342CE52D6}"/>
                </a:ext>
              </a:extLst>
            </p:cNvPr>
            <p:cNvSpPr txBox="1"/>
            <p:nvPr/>
          </p:nvSpPr>
          <p:spPr>
            <a:xfrm>
              <a:off x="3169019" y="6326640"/>
              <a:ext cx="1569942" cy="646331"/>
            </a:xfrm>
            <a:prstGeom prst="rect">
              <a:avLst/>
            </a:prstGeom>
            <a:noFill/>
          </p:spPr>
          <p:txBody>
            <a:bodyPr wrap="square" rtlCol="0">
              <a:spAutoFit/>
            </a:bodyPr>
            <a:lstStyle/>
            <a:p>
              <a:pPr algn="ctr"/>
              <a:r>
                <a:rPr lang="en-US" b="1" dirty="0"/>
                <a:t>Cash Tk800/month</a:t>
              </a:r>
            </a:p>
          </p:txBody>
        </p:sp>
      </p:grpSp>
    </p:spTree>
    <p:extLst>
      <p:ext uri="{BB962C8B-B14F-4D97-AF65-F5344CB8AC3E}">
        <p14:creationId xmlns:p14="http://schemas.microsoft.com/office/powerpoint/2010/main" val="59747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77D049-BACD-4C20-A4B8-EF6AF6EC6056}"/>
              </a:ext>
            </a:extLst>
          </p:cNvPr>
          <p:cNvSpPr>
            <a:spLocks noGrp="1"/>
          </p:cNvSpPr>
          <p:nvPr>
            <p:ph type="sldNum" sz="quarter" idx="4294967295"/>
          </p:nvPr>
        </p:nvSpPr>
        <p:spPr>
          <a:xfrm>
            <a:off x="0" y="6351588"/>
            <a:ext cx="2057400" cy="365125"/>
          </a:xfrm>
        </p:spPr>
        <p:txBody>
          <a:bodyPr/>
          <a:lstStyle/>
          <a:p>
            <a:fld id="{48F63A3B-78C7-47BE-AE5E-E10140E04643}" type="slidenum">
              <a:rPr lang="en-US" smtClean="0"/>
              <a:pPr/>
              <a:t>46</a:t>
            </a:fld>
            <a:endParaRPr lang="en-US" dirty="0"/>
          </a:p>
        </p:txBody>
      </p:sp>
      <p:sp>
        <p:nvSpPr>
          <p:cNvPr id="5" name="TextBox 4">
            <a:extLst>
              <a:ext uri="{FF2B5EF4-FFF2-40B4-BE49-F238E27FC236}">
                <a16:creationId xmlns:a16="http://schemas.microsoft.com/office/drawing/2014/main" id="{3D39241B-553A-4621-A372-D7F4935C3D00}"/>
              </a:ext>
            </a:extLst>
          </p:cNvPr>
          <p:cNvSpPr txBox="1"/>
          <p:nvPr/>
        </p:nvSpPr>
        <p:spPr>
          <a:xfrm>
            <a:off x="1791478" y="2369976"/>
            <a:ext cx="6941975" cy="1323439"/>
          </a:xfrm>
          <a:prstGeom prst="rect">
            <a:avLst/>
          </a:prstGeom>
          <a:noFill/>
        </p:spPr>
        <p:txBody>
          <a:bodyPr wrap="square" rtlCol="0">
            <a:spAutoFit/>
          </a:bodyPr>
          <a:lstStyle/>
          <a:p>
            <a:r>
              <a:rPr lang="en-US" sz="4000" b="1" dirty="0"/>
              <a:t>Policy Considerations for Improving Nutrition Security</a:t>
            </a:r>
            <a:endParaRPr lang="en-US" sz="4000" b="1" i="1" dirty="0"/>
          </a:p>
        </p:txBody>
      </p:sp>
    </p:spTree>
    <p:extLst>
      <p:ext uri="{BB962C8B-B14F-4D97-AF65-F5344CB8AC3E}">
        <p14:creationId xmlns:p14="http://schemas.microsoft.com/office/powerpoint/2010/main" val="524916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1A26D-C95F-45C7-BE08-ECA6D52D3375}"/>
              </a:ext>
            </a:extLst>
          </p:cNvPr>
          <p:cNvSpPr>
            <a:spLocks noGrp="1"/>
          </p:cNvSpPr>
          <p:nvPr>
            <p:ph type="title"/>
          </p:nvPr>
        </p:nvSpPr>
        <p:spPr/>
        <p:txBody>
          <a:bodyPr>
            <a:normAutofit/>
          </a:bodyPr>
          <a:lstStyle/>
          <a:p>
            <a:r>
              <a:rPr lang="en-US" sz="3200" b="1" dirty="0">
                <a:solidFill>
                  <a:srgbClr val="439E2E"/>
                </a:solidFill>
                <a:latin typeface="+mn-lt"/>
                <a:cs typeface="Arial" charset="0"/>
              </a:rPr>
              <a:t>Policy Considerations: Reduce Child Stunting</a:t>
            </a:r>
          </a:p>
        </p:txBody>
      </p:sp>
      <p:sp>
        <p:nvSpPr>
          <p:cNvPr id="3" name="Content Placeholder 2">
            <a:extLst>
              <a:ext uri="{FF2B5EF4-FFF2-40B4-BE49-F238E27FC236}">
                <a16:creationId xmlns:a16="http://schemas.microsoft.com/office/drawing/2014/main" id="{41AD009B-C7AC-46A4-AAD7-C4F104AF1B96}"/>
              </a:ext>
            </a:extLst>
          </p:cNvPr>
          <p:cNvSpPr>
            <a:spLocks noGrp="1"/>
          </p:cNvSpPr>
          <p:nvPr>
            <p:ph idx="1"/>
          </p:nvPr>
        </p:nvSpPr>
        <p:spPr/>
        <p:txBody>
          <a:bodyPr>
            <a:normAutofit/>
          </a:bodyPr>
          <a:lstStyle/>
          <a:p>
            <a:pPr>
              <a:buClr>
                <a:srgbClr val="439E2E"/>
              </a:buClr>
              <a:buFont typeface="Wingdings" panose="05000000000000000000" pitchFamily="2" charset="2"/>
              <a:buChar char="§"/>
            </a:pPr>
            <a:r>
              <a:rPr lang="en-US" sz="2400" dirty="0"/>
              <a:t>Child stunting in Bangladesh has dropped, but remains high at 31%.</a:t>
            </a:r>
          </a:p>
          <a:p>
            <a:pPr>
              <a:buClr>
                <a:srgbClr val="439E2E"/>
              </a:buClr>
              <a:buFont typeface="Wingdings" panose="05000000000000000000" pitchFamily="2" charset="2"/>
              <a:buChar char="§"/>
            </a:pPr>
            <a:r>
              <a:rPr lang="en-US" sz="2400" dirty="0"/>
              <a:t>Major causes of stunting in Bangladesh:</a:t>
            </a:r>
          </a:p>
          <a:p>
            <a:pPr lvl="1">
              <a:buClr>
                <a:srgbClr val="439E2E"/>
              </a:buClr>
              <a:buFont typeface="Wingdings" panose="05000000000000000000" pitchFamily="2" charset="2"/>
              <a:buChar char="§"/>
            </a:pPr>
            <a:r>
              <a:rPr lang="en-US" dirty="0"/>
              <a:t>Inadequate maternal nutrition during pregnancy. </a:t>
            </a:r>
          </a:p>
          <a:p>
            <a:pPr lvl="1">
              <a:buClr>
                <a:srgbClr val="439E2E"/>
              </a:buClr>
              <a:buFont typeface="Wingdings" panose="05000000000000000000" pitchFamily="2" charset="2"/>
              <a:buChar char="§"/>
            </a:pPr>
            <a:r>
              <a:rPr lang="en-US" dirty="0"/>
              <a:t>Inadequate infant and young child dietary intake. </a:t>
            </a:r>
          </a:p>
          <a:p>
            <a:pPr>
              <a:buClr>
                <a:srgbClr val="439E2E"/>
              </a:buClr>
              <a:buFont typeface="Wingdings" panose="05000000000000000000" pitchFamily="2" charset="2"/>
              <a:buChar char="§"/>
            </a:pPr>
            <a:r>
              <a:rPr lang="en-US" sz="2400" dirty="0"/>
              <a:t>To reduce child undernutrition, focus on:</a:t>
            </a:r>
          </a:p>
          <a:p>
            <a:pPr lvl="1">
              <a:buClr>
                <a:srgbClr val="439E2E"/>
              </a:buClr>
              <a:buFont typeface="Wingdings" panose="05000000000000000000" pitchFamily="2" charset="2"/>
              <a:buChar char="§"/>
            </a:pPr>
            <a:r>
              <a:rPr lang="en-US" dirty="0"/>
              <a:t>Improving maternal nutrition </a:t>
            </a:r>
            <a:r>
              <a:rPr lang="en-US" u="sng" dirty="0"/>
              <a:t>during pregnancy </a:t>
            </a:r>
          </a:p>
          <a:p>
            <a:pPr lvl="1">
              <a:buClr>
                <a:srgbClr val="439E2E"/>
              </a:buClr>
              <a:buFont typeface="Wingdings" panose="05000000000000000000" pitchFamily="2" charset="2"/>
              <a:buChar char="§"/>
            </a:pPr>
            <a:r>
              <a:rPr lang="en-US" dirty="0"/>
              <a:t>Improving child nutrition </a:t>
            </a:r>
            <a:r>
              <a:rPr lang="en-US" u="sng" dirty="0"/>
              <a:t>postnatally</a:t>
            </a:r>
            <a:r>
              <a:rPr lang="en-US" dirty="0"/>
              <a:t> </a:t>
            </a:r>
          </a:p>
          <a:p>
            <a:endParaRPr lang="en-US" dirty="0"/>
          </a:p>
        </p:txBody>
      </p:sp>
    </p:spTree>
    <p:extLst>
      <p:ext uri="{BB962C8B-B14F-4D97-AF65-F5344CB8AC3E}">
        <p14:creationId xmlns:p14="http://schemas.microsoft.com/office/powerpoint/2010/main" val="252377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362" y="210235"/>
            <a:ext cx="8229600" cy="868362"/>
          </a:xfrm>
        </p:spPr>
        <p:txBody>
          <a:bodyPr>
            <a:noAutofit/>
          </a:bodyPr>
          <a:lstStyle/>
          <a:p>
            <a:r>
              <a:rPr lang="en-US" sz="3200" b="1" dirty="0">
                <a:solidFill>
                  <a:srgbClr val="439E2E"/>
                </a:solidFill>
                <a:latin typeface="+mn-lt"/>
                <a:cs typeface="Arial" charset="0"/>
              </a:rPr>
              <a:t>Policy Considerations: Promote Nutrition-Sensitive Agriculture (1 of 3)</a:t>
            </a:r>
          </a:p>
        </p:txBody>
      </p:sp>
      <p:sp>
        <p:nvSpPr>
          <p:cNvPr id="3" name="Content Placeholder 2"/>
          <p:cNvSpPr>
            <a:spLocks noGrp="1"/>
          </p:cNvSpPr>
          <p:nvPr>
            <p:ph idx="1"/>
          </p:nvPr>
        </p:nvSpPr>
        <p:spPr>
          <a:xfrm>
            <a:off x="731362" y="1288945"/>
            <a:ext cx="8041849" cy="5359138"/>
          </a:xfrm>
        </p:spPr>
        <p:txBody>
          <a:bodyPr>
            <a:normAutofit/>
          </a:bodyPr>
          <a:lstStyle/>
          <a:p>
            <a:pPr>
              <a:buClr>
                <a:schemeClr val="accent6"/>
              </a:buClr>
              <a:buFont typeface="Wingdings" panose="05000000000000000000" pitchFamily="2" charset="2"/>
              <a:buChar char="§"/>
            </a:pPr>
            <a:r>
              <a:rPr lang="en-US" sz="2400" b="1" dirty="0"/>
              <a:t>Promote agricultural diversity: </a:t>
            </a:r>
          </a:p>
          <a:p>
            <a:pPr lvl="1">
              <a:buClr>
                <a:schemeClr val="accent6"/>
              </a:buClr>
              <a:buFont typeface="Wingdings" panose="05000000000000000000" pitchFamily="2" charset="2"/>
              <a:buChar char="§"/>
            </a:pPr>
            <a:r>
              <a:rPr lang="en-US" sz="2400" b="1" dirty="0"/>
              <a:t>Reduce risk </a:t>
            </a:r>
            <a:r>
              <a:rPr lang="en-US" sz="2400" dirty="0"/>
              <a:t>of high-value, high nutritive value food production via contract farming, agricultural credit, etc. </a:t>
            </a:r>
          </a:p>
          <a:p>
            <a:pPr lvl="1">
              <a:buClr>
                <a:schemeClr val="accent6"/>
              </a:buClr>
              <a:buFont typeface="Wingdings" panose="05000000000000000000" pitchFamily="2" charset="2"/>
              <a:buChar char="§"/>
            </a:pPr>
            <a:r>
              <a:rPr lang="en-US" sz="2400" dirty="0"/>
              <a:t>Create an </a:t>
            </a:r>
            <a:r>
              <a:rPr lang="en-US" sz="2400" b="1" dirty="0"/>
              <a:t>enabling policy environment </a:t>
            </a:r>
            <a:r>
              <a:rPr lang="en-US" sz="2400" dirty="0"/>
              <a:t>for the private sector for agricultural value chains development.</a:t>
            </a:r>
          </a:p>
          <a:p>
            <a:pPr lvl="1">
              <a:buClr>
                <a:schemeClr val="accent6"/>
              </a:buClr>
              <a:buFont typeface="Wingdings" panose="05000000000000000000" pitchFamily="2" charset="2"/>
              <a:buChar char="§"/>
            </a:pPr>
            <a:r>
              <a:rPr lang="en-US" sz="2400" b="1" dirty="0"/>
              <a:t>Invest in research </a:t>
            </a:r>
            <a:r>
              <a:rPr lang="en-US" sz="2400" dirty="0"/>
              <a:t>on productivity of rice, non-rice crops, livestock, and fisheries.</a:t>
            </a:r>
          </a:p>
          <a:p>
            <a:pPr lvl="1">
              <a:buClr>
                <a:schemeClr val="accent6"/>
              </a:buClr>
              <a:buFont typeface="Wingdings" panose="05000000000000000000" pitchFamily="2" charset="2"/>
              <a:buChar char="§"/>
            </a:pPr>
            <a:r>
              <a:rPr lang="en-US" sz="2400" dirty="0"/>
              <a:t>Promote </a:t>
            </a:r>
            <a:r>
              <a:rPr lang="en-US" sz="2400" b="1" dirty="0"/>
              <a:t>rice intensification and agricultural diversification </a:t>
            </a:r>
            <a:r>
              <a:rPr lang="en-US" sz="2400" dirty="0"/>
              <a:t>via agricultural extension.</a:t>
            </a:r>
          </a:p>
          <a:p>
            <a:pPr lvl="1">
              <a:buClr>
                <a:schemeClr val="accent6"/>
              </a:buClr>
              <a:buFont typeface="Wingdings" panose="05000000000000000000" pitchFamily="2" charset="2"/>
              <a:buChar char="§"/>
            </a:pPr>
            <a:endParaRPr lang="en-US" sz="2400" dirty="0"/>
          </a:p>
          <a:p>
            <a:pPr lvl="1">
              <a:buClr>
                <a:schemeClr val="accent6"/>
              </a:buClr>
              <a:buFont typeface="Wingdings" panose="05000000000000000000" pitchFamily="2" charset="2"/>
              <a:buChar char="§"/>
            </a:pPr>
            <a:endParaRPr lang="en-US" sz="2400" dirty="0"/>
          </a:p>
          <a:p>
            <a:pPr lvl="2">
              <a:buClr>
                <a:schemeClr val="accent6"/>
              </a:buClr>
              <a:buFont typeface="Wingdings" panose="05000000000000000000" pitchFamily="2" charset="2"/>
              <a:buChar char="§"/>
            </a:pPr>
            <a:endParaRPr lang="en-US" dirty="0"/>
          </a:p>
          <a:p>
            <a:pPr lvl="2">
              <a:buClr>
                <a:schemeClr val="accent6"/>
              </a:buClr>
              <a:buFont typeface="Wingdings" panose="05000000000000000000" pitchFamily="2" charset="2"/>
              <a:buChar char="§"/>
            </a:pPr>
            <a:endParaRPr lang="en-US" sz="1800" dirty="0"/>
          </a:p>
          <a:p>
            <a:pPr lvl="2">
              <a:buClr>
                <a:srgbClr val="C00000"/>
              </a:buClr>
              <a:buFont typeface="Wingdings" panose="05000000000000000000" pitchFamily="2" charset="2"/>
              <a:buChar char="v"/>
            </a:pPr>
            <a:endParaRPr lang="en-US" sz="1800" dirty="0"/>
          </a:p>
          <a:p>
            <a:pPr>
              <a:buClr>
                <a:srgbClr val="C00000"/>
              </a:buClr>
              <a:buFont typeface="Wingdings" panose="05000000000000000000" pitchFamily="2" charset="2"/>
              <a:buChar char="v"/>
            </a:pPr>
            <a:endParaRPr lang="en-US" sz="2600" dirty="0"/>
          </a:p>
          <a:p>
            <a:endParaRPr lang="en-US" dirty="0"/>
          </a:p>
        </p:txBody>
      </p:sp>
      <p:sp>
        <p:nvSpPr>
          <p:cNvPr id="4" name="Slide Number Placeholder 3">
            <a:extLst>
              <a:ext uri="{FF2B5EF4-FFF2-40B4-BE49-F238E27FC236}">
                <a16:creationId xmlns:a16="http://schemas.microsoft.com/office/drawing/2014/main" id="{2B43C004-9A01-422E-B8A8-2641DA4FADF3}"/>
              </a:ext>
            </a:extLst>
          </p:cNvPr>
          <p:cNvSpPr>
            <a:spLocks noGrp="1"/>
          </p:cNvSpPr>
          <p:nvPr>
            <p:ph type="sldNum" sz="quarter" idx="12"/>
          </p:nvPr>
        </p:nvSpPr>
        <p:spPr/>
        <p:txBody>
          <a:bodyPr/>
          <a:lstStyle/>
          <a:p>
            <a:fld id="{48F63A3B-78C7-47BE-AE5E-E10140E04643}" type="slidenum">
              <a:rPr lang="en-US" smtClean="0"/>
              <a:t>48</a:t>
            </a:fld>
            <a:endParaRPr lang="en-US" dirty="0"/>
          </a:p>
        </p:txBody>
      </p:sp>
    </p:spTree>
    <p:extLst>
      <p:ext uri="{BB962C8B-B14F-4D97-AF65-F5344CB8AC3E}">
        <p14:creationId xmlns:p14="http://schemas.microsoft.com/office/powerpoint/2010/main" val="395250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362" y="210235"/>
            <a:ext cx="8229600" cy="868362"/>
          </a:xfrm>
        </p:spPr>
        <p:txBody>
          <a:bodyPr>
            <a:noAutofit/>
          </a:bodyPr>
          <a:lstStyle/>
          <a:p>
            <a:r>
              <a:rPr lang="en-US" sz="3200" b="1" dirty="0">
                <a:solidFill>
                  <a:srgbClr val="439E2E"/>
                </a:solidFill>
                <a:latin typeface="+mn-lt"/>
                <a:cs typeface="Arial" charset="0"/>
              </a:rPr>
              <a:t>Policy Considerations: Promote Nutrition-Sensitive Agriculture (2 of 3)</a:t>
            </a:r>
          </a:p>
        </p:txBody>
      </p:sp>
      <p:sp>
        <p:nvSpPr>
          <p:cNvPr id="3" name="Content Placeholder 2"/>
          <p:cNvSpPr>
            <a:spLocks noGrp="1"/>
          </p:cNvSpPr>
          <p:nvPr>
            <p:ph idx="1"/>
          </p:nvPr>
        </p:nvSpPr>
        <p:spPr>
          <a:xfrm>
            <a:off x="731362" y="1294391"/>
            <a:ext cx="8229600" cy="5359138"/>
          </a:xfrm>
        </p:spPr>
        <p:txBody>
          <a:bodyPr>
            <a:noAutofit/>
          </a:bodyPr>
          <a:lstStyle/>
          <a:p>
            <a:pPr>
              <a:buClr>
                <a:schemeClr val="accent6"/>
              </a:buClr>
              <a:buFont typeface="Wingdings" panose="05000000000000000000" pitchFamily="2" charset="2"/>
              <a:buChar char="§"/>
            </a:pPr>
            <a:r>
              <a:rPr lang="en-US" sz="2400" b="1" dirty="0"/>
              <a:t>Promote biofortified crop production</a:t>
            </a:r>
          </a:p>
          <a:p>
            <a:pPr lvl="1">
              <a:buClr>
                <a:schemeClr val="accent6"/>
              </a:buClr>
              <a:buFont typeface="Wingdings" panose="05000000000000000000" pitchFamily="2" charset="2"/>
              <a:buChar char="§"/>
            </a:pPr>
            <a:r>
              <a:rPr lang="en-US" dirty="0"/>
              <a:t>HarvestPlus and BRRI developed 4 varieties of zinc-fortified rice.</a:t>
            </a:r>
          </a:p>
          <a:p>
            <a:pPr lvl="1">
              <a:buClr>
                <a:schemeClr val="accent6"/>
              </a:buClr>
              <a:buFont typeface="Wingdings" panose="05000000000000000000" pitchFamily="2" charset="2"/>
              <a:buChar char="§"/>
            </a:pPr>
            <a:r>
              <a:rPr lang="en-US" dirty="0"/>
              <a:t>HarvestPlus is also working with BARI on biofortified lentil and sweet potatoes. </a:t>
            </a:r>
          </a:p>
          <a:p>
            <a:pPr lvl="1">
              <a:buClr>
                <a:schemeClr val="accent6"/>
              </a:buClr>
              <a:buFont typeface="Wingdings" panose="05000000000000000000" pitchFamily="2" charset="2"/>
              <a:buChar char="§"/>
            </a:pPr>
            <a:r>
              <a:rPr lang="en-US" dirty="0"/>
              <a:t>Ministry of Food through its Public Food Distribution System (PFDS) can procure zinc-fortified rice from farmers at a premium price, which can incentivize farmers to grow biofortified rice.</a:t>
            </a:r>
          </a:p>
          <a:p>
            <a:pPr>
              <a:buClr>
                <a:schemeClr val="accent6"/>
              </a:buClr>
              <a:buFont typeface="Wingdings" panose="05000000000000000000" pitchFamily="2" charset="2"/>
              <a:buChar char="§"/>
            </a:pPr>
            <a:r>
              <a:rPr lang="en-US" sz="2400" b="1" dirty="0"/>
              <a:t>Promote distribution of biofortified crops in safety nets</a:t>
            </a:r>
          </a:p>
          <a:p>
            <a:pPr lvl="1">
              <a:buClr>
                <a:schemeClr val="accent6"/>
              </a:buClr>
              <a:buFont typeface="Wingdings" panose="05000000000000000000" pitchFamily="2" charset="2"/>
              <a:buChar char="§"/>
            </a:pPr>
            <a:r>
              <a:rPr lang="en-US" dirty="0"/>
              <a:t>PFDS can create institutional demand for biofortification by distributing zinc-fortified rice to safety net programs as PFDS outlets. </a:t>
            </a:r>
          </a:p>
          <a:p>
            <a:pPr lvl="2">
              <a:buClr>
                <a:schemeClr val="accent6"/>
              </a:buClr>
              <a:buFont typeface="Wingdings" panose="05000000000000000000" pitchFamily="2" charset="2"/>
              <a:buChar char="§"/>
            </a:pPr>
            <a:endParaRPr lang="en-US" sz="2300" dirty="0"/>
          </a:p>
          <a:p>
            <a:pPr lvl="2">
              <a:buClr>
                <a:schemeClr val="accent6"/>
              </a:buClr>
              <a:buFont typeface="Wingdings" panose="05000000000000000000" pitchFamily="2" charset="2"/>
              <a:buChar char="§"/>
            </a:pPr>
            <a:endParaRPr lang="en-US" sz="2300" dirty="0"/>
          </a:p>
          <a:p>
            <a:pPr lvl="2">
              <a:buClr>
                <a:srgbClr val="C00000"/>
              </a:buClr>
              <a:buFont typeface="Wingdings" panose="05000000000000000000" pitchFamily="2" charset="2"/>
              <a:buChar char="v"/>
            </a:pPr>
            <a:endParaRPr lang="en-US" sz="2300" dirty="0"/>
          </a:p>
          <a:p>
            <a:pPr>
              <a:buClr>
                <a:srgbClr val="C00000"/>
              </a:buClr>
              <a:buFont typeface="Wingdings" panose="05000000000000000000" pitchFamily="2" charset="2"/>
              <a:buChar char="v"/>
            </a:pPr>
            <a:endParaRPr lang="en-US" sz="2300" dirty="0"/>
          </a:p>
          <a:p>
            <a:endParaRPr lang="en-US" sz="2300" dirty="0"/>
          </a:p>
        </p:txBody>
      </p:sp>
      <p:sp>
        <p:nvSpPr>
          <p:cNvPr id="4" name="Slide Number Placeholder 3">
            <a:extLst>
              <a:ext uri="{FF2B5EF4-FFF2-40B4-BE49-F238E27FC236}">
                <a16:creationId xmlns:a16="http://schemas.microsoft.com/office/drawing/2014/main" id="{2B43C004-9A01-422E-B8A8-2641DA4FADF3}"/>
              </a:ext>
            </a:extLst>
          </p:cNvPr>
          <p:cNvSpPr>
            <a:spLocks noGrp="1"/>
          </p:cNvSpPr>
          <p:nvPr>
            <p:ph type="sldNum" sz="quarter" idx="12"/>
          </p:nvPr>
        </p:nvSpPr>
        <p:spPr/>
        <p:txBody>
          <a:bodyPr/>
          <a:lstStyle/>
          <a:p>
            <a:fld id="{48F63A3B-78C7-47BE-AE5E-E10140E04643}" type="slidenum">
              <a:rPr lang="en-US" smtClean="0"/>
              <a:t>49</a:t>
            </a:fld>
            <a:endParaRPr lang="en-US" dirty="0"/>
          </a:p>
        </p:txBody>
      </p:sp>
    </p:spTree>
    <p:extLst>
      <p:ext uri="{BB962C8B-B14F-4D97-AF65-F5344CB8AC3E}">
        <p14:creationId xmlns:p14="http://schemas.microsoft.com/office/powerpoint/2010/main" val="1572756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F3FC5B-1645-4C0B-8153-86FEFC531ACF}"/>
              </a:ext>
            </a:extLst>
          </p:cNvPr>
          <p:cNvSpPr>
            <a:spLocks noGrp="1"/>
          </p:cNvSpPr>
          <p:nvPr>
            <p:ph type="sldNum" sz="quarter" idx="4294967295"/>
          </p:nvPr>
        </p:nvSpPr>
        <p:spPr>
          <a:xfrm>
            <a:off x="0" y="6351588"/>
            <a:ext cx="2057400" cy="365125"/>
          </a:xfrm>
        </p:spPr>
        <p:txBody>
          <a:bodyPr/>
          <a:lstStyle/>
          <a:p>
            <a:fld id="{48F63A3B-78C7-47BE-AE5E-E10140E04643}" type="slidenum">
              <a:rPr lang="en-US" smtClean="0"/>
              <a:pPr/>
              <a:t>5</a:t>
            </a:fld>
            <a:endParaRPr lang="en-US" dirty="0"/>
          </a:p>
        </p:txBody>
      </p:sp>
      <p:sp>
        <p:nvSpPr>
          <p:cNvPr id="2" name="TextBox 1">
            <a:extLst>
              <a:ext uri="{FF2B5EF4-FFF2-40B4-BE49-F238E27FC236}">
                <a16:creationId xmlns:a16="http://schemas.microsoft.com/office/drawing/2014/main" id="{1120B327-B994-4F4E-9AF4-DFA0E1F1EC34}"/>
              </a:ext>
            </a:extLst>
          </p:cNvPr>
          <p:cNvSpPr txBox="1"/>
          <p:nvPr/>
        </p:nvSpPr>
        <p:spPr>
          <a:xfrm>
            <a:off x="1791478" y="2369976"/>
            <a:ext cx="6941975" cy="1938992"/>
          </a:xfrm>
          <a:prstGeom prst="rect">
            <a:avLst/>
          </a:prstGeom>
          <a:noFill/>
        </p:spPr>
        <p:txBody>
          <a:bodyPr wrap="square" rtlCol="0">
            <a:spAutoFit/>
          </a:bodyPr>
          <a:lstStyle/>
          <a:p>
            <a:r>
              <a:rPr lang="en-US" sz="4000" b="1" dirty="0"/>
              <a:t>Understanding Food Utilization:</a:t>
            </a:r>
          </a:p>
          <a:p>
            <a:r>
              <a:rPr lang="en-US" sz="4000" b="1" i="1" dirty="0"/>
              <a:t>Nutrition Scenario in Bangladesh</a:t>
            </a:r>
          </a:p>
        </p:txBody>
      </p:sp>
    </p:spTree>
    <p:extLst>
      <p:ext uri="{BB962C8B-B14F-4D97-AF65-F5344CB8AC3E}">
        <p14:creationId xmlns:p14="http://schemas.microsoft.com/office/powerpoint/2010/main" val="3162781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362" y="1495189"/>
            <a:ext cx="7982261" cy="5553311"/>
          </a:xfrm>
        </p:spPr>
        <p:txBody>
          <a:bodyPr>
            <a:normAutofit/>
          </a:bodyPr>
          <a:lstStyle/>
          <a:p>
            <a:pPr marL="0" indent="0">
              <a:buClr>
                <a:srgbClr val="C00000"/>
              </a:buClr>
              <a:buNone/>
            </a:pPr>
            <a:r>
              <a:rPr lang="en-US" sz="2400" dirty="0"/>
              <a:t>The</a:t>
            </a:r>
            <a:r>
              <a:rPr lang="en-US" sz="2400" b="1" dirty="0">
                <a:solidFill>
                  <a:schemeClr val="tx1"/>
                </a:solidFill>
              </a:rPr>
              <a:t> </a:t>
            </a:r>
            <a:r>
              <a:rPr lang="en-US" sz="2400" b="1" dirty="0" err="1">
                <a:solidFill>
                  <a:schemeClr val="tx1"/>
                </a:solidFill>
              </a:rPr>
              <a:t>ANGeL</a:t>
            </a:r>
            <a:r>
              <a:rPr lang="en-US" sz="2400" b="1" dirty="0">
                <a:solidFill>
                  <a:schemeClr val="tx1"/>
                </a:solidFill>
              </a:rPr>
              <a:t> project</a:t>
            </a:r>
            <a:r>
              <a:rPr lang="en-US" sz="2400" dirty="0">
                <a:solidFill>
                  <a:schemeClr val="tx1"/>
                </a:solidFill>
              </a:rPr>
              <a:t>, designed by IFPRI and implemented by the Ministry of Agriculture, is promoting nutrition-sensitive agriculture.</a:t>
            </a:r>
          </a:p>
          <a:p>
            <a:pPr marL="0" indent="0">
              <a:buClr>
                <a:srgbClr val="C00000"/>
              </a:buClr>
              <a:buNone/>
            </a:pPr>
            <a:r>
              <a:rPr lang="en-US" sz="2400" b="1" dirty="0">
                <a:solidFill>
                  <a:schemeClr val="tx1"/>
                </a:solidFill>
              </a:rPr>
              <a:t>Improve diet quality: </a:t>
            </a:r>
          </a:p>
          <a:p>
            <a:pPr lvl="1">
              <a:buClr>
                <a:schemeClr val="accent6"/>
              </a:buClr>
              <a:buFont typeface="Wingdings" panose="05000000000000000000" pitchFamily="2" charset="2"/>
              <a:buChar char="§"/>
            </a:pPr>
            <a:r>
              <a:rPr lang="en-US" sz="2400" dirty="0"/>
              <a:t>Develop </a:t>
            </a:r>
            <a:r>
              <a:rPr lang="en-US" sz="2400" b="1" dirty="0"/>
              <a:t>value chains for nutrient-dense foods</a:t>
            </a:r>
            <a:r>
              <a:rPr lang="en-US" sz="2400" dirty="0"/>
              <a:t>.</a:t>
            </a:r>
          </a:p>
          <a:p>
            <a:pPr lvl="1">
              <a:buClr>
                <a:schemeClr val="accent6"/>
              </a:buClr>
              <a:buFont typeface="Wingdings" panose="05000000000000000000" pitchFamily="2" charset="2"/>
              <a:buChar char="§"/>
            </a:pPr>
            <a:r>
              <a:rPr lang="en-US" sz="2400" dirty="0">
                <a:solidFill>
                  <a:schemeClr val="tx1"/>
                </a:solidFill>
              </a:rPr>
              <a:t>Promote </a:t>
            </a:r>
            <a:r>
              <a:rPr lang="en-US" sz="2400" b="1" dirty="0">
                <a:solidFill>
                  <a:schemeClr val="tx1"/>
                </a:solidFill>
              </a:rPr>
              <a:t>nutrition knowledge </a:t>
            </a:r>
            <a:r>
              <a:rPr lang="en-US" sz="2400" dirty="0">
                <a:solidFill>
                  <a:schemeClr val="tx1"/>
                </a:solidFill>
              </a:rPr>
              <a:t>among consumers, farmers, and women and men.</a:t>
            </a:r>
          </a:p>
          <a:p>
            <a:pPr marL="0" indent="0">
              <a:buClr>
                <a:srgbClr val="C00000"/>
              </a:buClr>
              <a:buNone/>
            </a:pPr>
            <a:r>
              <a:rPr lang="en-US" sz="2400" b="1" dirty="0"/>
              <a:t>Support women’s empowerment:</a:t>
            </a:r>
          </a:p>
          <a:p>
            <a:pPr lvl="1">
              <a:buClr>
                <a:schemeClr val="accent6"/>
              </a:buClr>
              <a:buFont typeface="Wingdings" panose="05000000000000000000" pitchFamily="2" charset="2"/>
              <a:buChar char="§"/>
            </a:pPr>
            <a:r>
              <a:rPr lang="en-US" sz="2400" dirty="0"/>
              <a:t>Women’s empowerment in agriculture improves dietary diversity, increases agricultural diversity, and helps households move out of poverty (IFPRI 2016). Therefore, </a:t>
            </a:r>
            <a:r>
              <a:rPr lang="en-US" sz="2400" b="1" dirty="0"/>
              <a:t>promoting women’s empowerment remains paramount </a:t>
            </a:r>
            <a:r>
              <a:rPr lang="en-US" sz="2400" dirty="0"/>
              <a:t>to attain complementary development goals. </a:t>
            </a:r>
          </a:p>
          <a:p>
            <a:pPr>
              <a:buClr>
                <a:srgbClr val="C00000"/>
              </a:buClr>
              <a:buFont typeface="Wingdings" panose="05000000000000000000" pitchFamily="2" charset="2"/>
              <a:buChar char="v"/>
            </a:pPr>
            <a:endParaRPr lang="en-US" sz="2400" dirty="0"/>
          </a:p>
          <a:p>
            <a:endParaRPr lang="en-US" dirty="0"/>
          </a:p>
        </p:txBody>
      </p:sp>
      <p:sp>
        <p:nvSpPr>
          <p:cNvPr id="4" name="Slide Number Placeholder 3"/>
          <p:cNvSpPr>
            <a:spLocks noGrp="1"/>
          </p:cNvSpPr>
          <p:nvPr>
            <p:ph type="sldNum" sz="quarter" idx="12"/>
          </p:nvPr>
        </p:nvSpPr>
        <p:spPr/>
        <p:txBody>
          <a:bodyPr/>
          <a:lstStyle/>
          <a:p>
            <a:fld id="{996A4E87-AC6F-40F4-ABB3-7BADD60952C2}" type="slidenum">
              <a:rPr lang="en-US" smtClean="0"/>
              <a:pPr/>
              <a:t>50</a:t>
            </a:fld>
            <a:endParaRPr lang="en-US"/>
          </a:p>
        </p:txBody>
      </p:sp>
      <p:sp>
        <p:nvSpPr>
          <p:cNvPr id="6" name="Title 1">
            <a:extLst>
              <a:ext uri="{FF2B5EF4-FFF2-40B4-BE49-F238E27FC236}">
                <a16:creationId xmlns:a16="http://schemas.microsoft.com/office/drawing/2014/main" id="{E23BDD58-A6F8-4398-87FD-C79DC88B16CF}"/>
              </a:ext>
            </a:extLst>
          </p:cNvPr>
          <p:cNvSpPr txBox="1">
            <a:spLocks/>
          </p:cNvSpPr>
          <p:nvPr/>
        </p:nvSpPr>
        <p:spPr>
          <a:xfrm>
            <a:off x="731362" y="410260"/>
            <a:ext cx="8229600" cy="8683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439E2E"/>
                </a:solidFill>
                <a:latin typeface="+mn-lt"/>
              </a:rPr>
              <a:t>Policy Considerations: Promote Nutrition-Sensitive Agriculture (3 of 3)</a:t>
            </a:r>
          </a:p>
        </p:txBody>
      </p:sp>
    </p:spTree>
    <p:extLst>
      <p:ext uri="{BB962C8B-B14F-4D97-AF65-F5344CB8AC3E}">
        <p14:creationId xmlns:p14="http://schemas.microsoft.com/office/powerpoint/2010/main" val="271423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D74D-9F3A-4BAE-A893-62F8C2AD373C}"/>
              </a:ext>
            </a:extLst>
          </p:cNvPr>
          <p:cNvSpPr>
            <a:spLocks noGrp="1"/>
          </p:cNvSpPr>
          <p:nvPr>
            <p:ph type="title"/>
          </p:nvPr>
        </p:nvSpPr>
        <p:spPr>
          <a:xfrm>
            <a:off x="628650" y="365126"/>
            <a:ext cx="8343900" cy="1325563"/>
          </a:xfrm>
        </p:spPr>
        <p:txBody>
          <a:bodyPr>
            <a:noAutofit/>
          </a:bodyPr>
          <a:lstStyle/>
          <a:p>
            <a:r>
              <a:rPr lang="en-US" sz="3200" b="1" dirty="0">
                <a:solidFill>
                  <a:srgbClr val="439E2E"/>
                </a:solidFill>
                <a:latin typeface="+mn-lt"/>
              </a:rPr>
              <a:t>Policy Considerations: Develop Nutrition-Sensitive Social Protection (1 of 2)</a:t>
            </a:r>
          </a:p>
        </p:txBody>
      </p:sp>
      <p:sp>
        <p:nvSpPr>
          <p:cNvPr id="3" name="Content Placeholder 2">
            <a:extLst>
              <a:ext uri="{FF2B5EF4-FFF2-40B4-BE49-F238E27FC236}">
                <a16:creationId xmlns:a16="http://schemas.microsoft.com/office/drawing/2014/main" id="{F9B9BA47-A4D2-4C13-A33A-4ACA1E09EACB}"/>
              </a:ext>
            </a:extLst>
          </p:cNvPr>
          <p:cNvSpPr>
            <a:spLocks noGrp="1"/>
          </p:cNvSpPr>
          <p:nvPr>
            <p:ph idx="1"/>
          </p:nvPr>
        </p:nvSpPr>
        <p:spPr>
          <a:xfrm>
            <a:off x="628650" y="1690689"/>
            <a:ext cx="8515350" cy="4351338"/>
          </a:xfrm>
        </p:spPr>
        <p:txBody>
          <a:bodyPr>
            <a:noAutofit/>
          </a:bodyPr>
          <a:lstStyle/>
          <a:p>
            <a:pPr>
              <a:buClr>
                <a:srgbClr val="439E2E"/>
              </a:buClr>
              <a:buFont typeface="Wingdings" panose="05000000000000000000" pitchFamily="2" charset="2"/>
              <a:buChar char="§"/>
            </a:pPr>
            <a:r>
              <a:rPr lang="en-US" sz="2400" b="1" dirty="0"/>
              <a:t>Revamp existing safety net programs: </a:t>
            </a:r>
          </a:p>
          <a:p>
            <a:pPr lvl="1">
              <a:buClr>
                <a:srgbClr val="439E2E"/>
              </a:buClr>
              <a:buFont typeface="Wingdings" panose="05000000000000000000" pitchFamily="2" charset="2"/>
              <a:buChar char="§"/>
            </a:pPr>
            <a:r>
              <a:rPr lang="en-US" dirty="0"/>
              <a:t>Add nutrition BCC to social protection, which covers</a:t>
            </a:r>
          </a:p>
          <a:p>
            <a:pPr lvl="1">
              <a:buClr>
                <a:srgbClr val="439E2E"/>
              </a:buClr>
              <a:buFont typeface="Wingdings" panose="05000000000000000000" pitchFamily="2" charset="2"/>
              <a:buChar char="§"/>
            </a:pPr>
            <a:r>
              <a:rPr lang="en-US" dirty="0"/>
              <a:t>Distribute fortified rice (</a:t>
            </a:r>
            <a:r>
              <a:rPr lang="en-US" i="1" dirty="0" err="1"/>
              <a:t>pushti</a:t>
            </a:r>
            <a:r>
              <a:rPr lang="en-US" i="1" dirty="0"/>
              <a:t> </a:t>
            </a:r>
            <a:r>
              <a:rPr lang="en-US" i="1" dirty="0" err="1"/>
              <a:t>chal</a:t>
            </a:r>
            <a:r>
              <a:rPr lang="en-US" dirty="0"/>
              <a:t>) through the Vulnerable Group Development (VGD) program and the </a:t>
            </a:r>
            <a:r>
              <a:rPr lang="en-US" i="1" dirty="0" err="1"/>
              <a:t>Khaddya</a:t>
            </a:r>
            <a:r>
              <a:rPr lang="en-US" i="1" dirty="0"/>
              <a:t> </a:t>
            </a:r>
            <a:r>
              <a:rPr lang="en-US" i="1" dirty="0" err="1"/>
              <a:t>Bandhob</a:t>
            </a:r>
            <a:r>
              <a:rPr lang="en-US" i="1" dirty="0"/>
              <a:t> </a:t>
            </a:r>
            <a:r>
              <a:rPr lang="en-US" dirty="0"/>
              <a:t>(Food Friendly) Program.</a:t>
            </a:r>
          </a:p>
          <a:p>
            <a:pPr lvl="1">
              <a:buClr>
                <a:srgbClr val="439E2E"/>
              </a:buClr>
              <a:buFont typeface="Wingdings" panose="05000000000000000000" pitchFamily="2" charset="2"/>
              <a:buChar char="§"/>
            </a:pPr>
            <a:endParaRPr lang="en-US" dirty="0"/>
          </a:p>
          <a:p>
            <a:pPr>
              <a:buClr>
                <a:srgbClr val="439E2E"/>
              </a:buClr>
              <a:buSzPct val="100000"/>
              <a:buFont typeface="Wingdings" panose="05000000000000000000" pitchFamily="2" charset="2"/>
              <a:buChar char="§"/>
            </a:pPr>
            <a:r>
              <a:rPr lang="en-US" sz="2400" b="1" dirty="0"/>
              <a:t>Introduce school feeding program in secondary schools:</a:t>
            </a:r>
          </a:p>
          <a:p>
            <a:pPr lvl="1">
              <a:buClr>
                <a:srgbClr val="439E2E"/>
              </a:buClr>
              <a:buSzPct val="100000"/>
              <a:buFont typeface="Wingdings" panose="05000000000000000000" pitchFamily="2" charset="2"/>
              <a:buChar char="§"/>
            </a:pPr>
            <a:r>
              <a:rPr lang="en-US" dirty="0"/>
              <a:t>School feeding program in Bangladesh currently operates only in primary schools.</a:t>
            </a:r>
          </a:p>
          <a:p>
            <a:pPr lvl="1">
              <a:buClr>
                <a:srgbClr val="439E2E"/>
              </a:buClr>
              <a:buSzPct val="100000"/>
              <a:buFont typeface="Wingdings" panose="05000000000000000000" pitchFamily="2" charset="2"/>
              <a:buChar char="§"/>
            </a:pPr>
            <a:r>
              <a:rPr lang="en-US" dirty="0"/>
              <a:t>Introducing school feeding program in secondary schools is a promising platform to target nutrition interventions to reach adolescents, particularly girls.</a:t>
            </a:r>
          </a:p>
          <a:p>
            <a:pPr lvl="1">
              <a:buClr>
                <a:srgbClr val="439E2E"/>
              </a:buCl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C7E4FCBA-3FAB-46EA-84BD-92911B59CCB3}"/>
              </a:ext>
            </a:extLst>
          </p:cNvPr>
          <p:cNvSpPr>
            <a:spLocks noGrp="1"/>
          </p:cNvSpPr>
          <p:nvPr>
            <p:ph type="sldNum" sz="quarter" idx="12"/>
          </p:nvPr>
        </p:nvSpPr>
        <p:spPr/>
        <p:txBody>
          <a:bodyPr/>
          <a:lstStyle/>
          <a:p>
            <a:fld id="{48F63A3B-78C7-47BE-AE5E-E10140E04643}" type="slidenum">
              <a:rPr lang="en-US" smtClean="0"/>
              <a:pPr/>
              <a:t>51</a:t>
            </a:fld>
            <a:endParaRPr lang="en-US" dirty="0"/>
          </a:p>
        </p:txBody>
      </p:sp>
    </p:spTree>
    <p:extLst>
      <p:ext uri="{BB962C8B-B14F-4D97-AF65-F5344CB8AC3E}">
        <p14:creationId xmlns:p14="http://schemas.microsoft.com/office/powerpoint/2010/main" val="19494671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D74D-9F3A-4BAE-A893-62F8C2AD373C}"/>
              </a:ext>
            </a:extLst>
          </p:cNvPr>
          <p:cNvSpPr>
            <a:spLocks noGrp="1"/>
          </p:cNvSpPr>
          <p:nvPr>
            <p:ph type="title"/>
          </p:nvPr>
        </p:nvSpPr>
        <p:spPr>
          <a:xfrm>
            <a:off x="628650" y="141655"/>
            <a:ext cx="8343900" cy="1250266"/>
          </a:xfrm>
        </p:spPr>
        <p:txBody>
          <a:bodyPr>
            <a:normAutofit/>
          </a:bodyPr>
          <a:lstStyle/>
          <a:p>
            <a:r>
              <a:rPr lang="en-US" sz="3200" b="1" dirty="0">
                <a:solidFill>
                  <a:srgbClr val="439E2E"/>
                </a:solidFill>
                <a:latin typeface="+mn-lt"/>
              </a:rPr>
              <a:t>Policy Considerations: Develop Nutrition-Sensitive Social Protection (2 of 2)</a:t>
            </a:r>
          </a:p>
        </p:txBody>
      </p:sp>
      <p:sp>
        <p:nvSpPr>
          <p:cNvPr id="3" name="Content Placeholder 2">
            <a:extLst>
              <a:ext uri="{FF2B5EF4-FFF2-40B4-BE49-F238E27FC236}">
                <a16:creationId xmlns:a16="http://schemas.microsoft.com/office/drawing/2014/main" id="{F9B9BA47-A4D2-4C13-A33A-4ACA1E09EACB}"/>
              </a:ext>
            </a:extLst>
          </p:cNvPr>
          <p:cNvSpPr>
            <a:spLocks noGrp="1"/>
          </p:cNvSpPr>
          <p:nvPr>
            <p:ph idx="1"/>
          </p:nvPr>
        </p:nvSpPr>
        <p:spPr>
          <a:xfrm>
            <a:off x="511629" y="1538289"/>
            <a:ext cx="8460921" cy="4351338"/>
          </a:xfrm>
        </p:spPr>
        <p:txBody>
          <a:bodyPr>
            <a:noAutofit/>
          </a:bodyPr>
          <a:lstStyle/>
          <a:p>
            <a:pPr>
              <a:buClr>
                <a:srgbClr val="439E2E"/>
              </a:buClr>
              <a:buFont typeface="Wingdings" panose="05000000000000000000" pitchFamily="2" charset="2"/>
              <a:buChar char="§"/>
            </a:pPr>
            <a:r>
              <a:rPr lang="en-US" sz="2400" b="1" dirty="0"/>
              <a:t>Improve targeting:</a:t>
            </a:r>
          </a:p>
          <a:p>
            <a:pPr lvl="1">
              <a:buClr>
                <a:srgbClr val="439E2E"/>
              </a:buClr>
              <a:buFont typeface="Wingdings" panose="05000000000000000000" pitchFamily="2" charset="2"/>
              <a:buChar char="§"/>
            </a:pPr>
            <a:r>
              <a:rPr lang="en-US" b="1" dirty="0"/>
              <a:t>Target the poor</a:t>
            </a:r>
          </a:p>
          <a:p>
            <a:pPr lvl="1">
              <a:buClr>
                <a:srgbClr val="439E2E"/>
              </a:buClr>
              <a:buFont typeface="Wingdings" panose="05000000000000000000" pitchFamily="2" charset="2"/>
              <a:buChar char="§"/>
            </a:pPr>
            <a:r>
              <a:rPr lang="en-US" b="1" dirty="0"/>
              <a:t>Target geographically: </a:t>
            </a:r>
            <a:r>
              <a:rPr lang="en-US" dirty="0"/>
              <a:t>coastal belts, urban slums, low income areas.</a:t>
            </a:r>
          </a:p>
          <a:p>
            <a:pPr lvl="1">
              <a:buClr>
                <a:srgbClr val="439E2E"/>
              </a:buClr>
              <a:buFont typeface="Wingdings" panose="05000000000000000000" pitchFamily="2" charset="2"/>
              <a:buChar char="§"/>
            </a:pPr>
            <a:r>
              <a:rPr lang="en-US" b="1" dirty="0"/>
              <a:t>Target vulnerable population groups:</a:t>
            </a:r>
            <a:r>
              <a:rPr lang="en-US" dirty="0"/>
              <a:t> using a lifecycle approach (adolescent girls, pregnant and lactating women).</a:t>
            </a:r>
            <a:endParaRPr lang="en-US" b="1" dirty="0"/>
          </a:p>
          <a:p>
            <a:pPr>
              <a:buClr>
                <a:srgbClr val="439E2E"/>
              </a:buClr>
              <a:buFont typeface="Wingdings" panose="05000000000000000000" pitchFamily="2" charset="2"/>
              <a:buChar char="§"/>
            </a:pPr>
            <a:r>
              <a:rPr lang="en-US" sz="2400" b="1" dirty="0"/>
              <a:t>Looking forward, design evidence-based safety nets to improve nutrition outcomes:</a:t>
            </a:r>
          </a:p>
          <a:p>
            <a:pPr lvl="1">
              <a:buClr>
                <a:srgbClr val="439E2E"/>
              </a:buClr>
              <a:buFont typeface="Wingdings" panose="05000000000000000000" pitchFamily="2" charset="2"/>
              <a:buChar char="§"/>
            </a:pPr>
            <a:r>
              <a:rPr lang="en-US" dirty="0" err="1"/>
              <a:t>GoB</a:t>
            </a:r>
            <a:r>
              <a:rPr lang="en-US" dirty="0"/>
              <a:t> has committed to introduce a national Child Benefit Program under the National Social Security Strategy (NSSS). IFPRI and WFP are currently discussing with the Government on the design, which may include high quality nutrition BCC and targeting adolescent girls, and pregnant and lactating women. </a:t>
            </a:r>
          </a:p>
        </p:txBody>
      </p:sp>
      <p:sp>
        <p:nvSpPr>
          <p:cNvPr id="4" name="Slide Number Placeholder 3">
            <a:extLst>
              <a:ext uri="{FF2B5EF4-FFF2-40B4-BE49-F238E27FC236}">
                <a16:creationId xmlns:a16="http://schemas.microsoft.com/office/drawing/2014/main" id="{C7E4FCBA-3FAB-46EA-84BD-92911B59CCB3}"/>
              </a:ext>
            </a:extLst>
          </p:cNvPr>
          <p:cNvSpPr>
            <a:spLocks noGrp="1"/>
          </p:cNvSpPr>
          <p:nvPr>
            <p:ph type="sldNum" sz="quarter" idx="12"/>
          </p:nvPr>
        </p:nvSpPr>
        <p:spPr/>
        <p:txBody>
          <a:bodyPr/>
          <a:lstStyle/>
          <a:p>
            <a:fld id="{48F63A3B-78C7-47BE-AE5E-E10140E04643}" type="slidenum">
              <a:rPr lang="en-US" smtClean="0"/>
              <a:pPr/>
              <a:t>52</a:t>
            </a:fld>
            <a:endParaRPr lang="en-US" dirty="0"/>
          </a:p>
        </p:txBody>
      </p:sp>
    </p:spTree>
    <p:extLst>
      <p:ext uri="{BB962C8B-B14F-4D97-AF65-F5344CB8AC3E}">
        <p14:creationId xmlns:p14="http://schemas.microsoft.com/office/powerpoint/2010/main" val="4206902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00" y="1266859"/>
            <a:ext cx="8521700" cy="5085273"/>
          </a:xfrm>
        </p:spPr>
        <p:txBody>
          <a:bodyPr>
            <a:noAutofit/>
          </a:bodyPr>
          <a:lstStyle/>
          <a:p>
            <a:pPr>
              <a:buClr>
                <a:srgbClr val="439E2E"/>
              </a:buClr>
              <a:buFont typeface="Wingdings" panose="05000000000000000000" pitchFamily="2" charset="2"/>
              <a:buChar char="§"/>
            </a:pPr>
            <a:r>
              <a:rPr lang="en-US" sz="2400" b="1" dirty="0">
                <a:solidFill>
                  <a:schemeClr val="tx1"/>
                </a:solidFill>
              </a:rPr>
              <a:t>Prevent early marriage of girls</a:t>
            </a:r>
          </a:p>
          <a:p>
            <a:pPr lvl="1">
              <a:buClr>
                <a:srgbClr val="439E2E"/>
              </a:buClr>
              <a:buFont typeface="Wingdings" panose="05000000000000000000" pitchFamily="2" charset="2"/>
              <a:buChar char="§"/>
            </a:pPr>
            <a:r>
              <a:rPr lang="en-US" dirty="0">
                <a:solidFill>
                  <a:schemeClr val="tx1"/>
                </a:solidFill>
              </a:rPr>
              <a:t>Pregnancy in girls who are still growing leads to competition between the mother and the fetus for access to nutrients, a battle which the fetus invariably loses</a:t>
            </a:r>
            <a:r>
              <a:rPr lang="en-US" dirty="0"/>
              <a:t>, which leads to low birthweight.</a:t>
            </a:r>
            <a:endParaRPr lang="en-US" dirty="0">
              <a:solidFill>
                <a:schemeClr val="tx1"/>
              </a:solidFill>
            </a:endParaRPr>
          </a:p>
          <a:p>
            <a:pPr lvl="1">
              <a:buClr>
                <a:srgbClr val="439E2E"/>
              </a:buClr>
              <a:buFont typeface="Wingdings" panose="05000000000000000000" pitchFamily="2" charset="2"/>
              <a:buChar char="§"/>
            </a:pPr>
            <a:r>
              <a:rPr lang="en-US" dirty="0"/>
              <a:t>Low birthweight is strongly associated with child stunting.</a:t>
            </a:r>
            <a:endParaRPr lang="en-US" dirty="0">
              <a:solidFill>
                <a:schemeClr val="tx1"/>
              </a:solidFill>
            </a:endParaRPr>
          </a:p>
          <a:p>
            <a:pPr lvl="1">
              <a:buClr>
                <a:srgbClr val="439E2E"/>
              </a:buClr>
              <a:buFont typeface="Wingdings" panose="05000000000000000000" pitchFamily="2" charset="2"/>
              <a:buChar char="§"/>
            </a:pPr>
            <a:r>
              <a:rPr lang="en-US" dirty="0">
                <a:solidFill>
                  <a:schemeClr val="tx1"/>
                </a:solidFill>
              </a:rPr>
              <a:t>IFPRI’s qualitative results found that girls marry early due to (1) harassment by male youth, and (2) avoid paying higher dowry.</a:t>
            </a:r>
          </a:p>
          <a:p>
            <a:pPr lvl="2">
              <a:buClr>
                <a:srgbClr val="439E2E"/>
              </a:buClr>
              <a:buFont typeface="Wingdings" panose="05000000000000000000" pitchFamily="2" charset="2"/>
              <a:buChar char="Ø"/>
            </a:pPr>
            <a:r>
              <a:rPr lang="en-GB" sz="2400" dirty="0"/>
              <a:t>A massive social campaign is needed to increase the age of marriage, as well as to postpone pregnancy of those girls who do marry early. </a:t>
            </a:r>
          </a:p>
          <a:p>
            <a:pPr lvl="2">
              <a:buClr>
                <a:srgbClr val="439E2E"/>
              </a:buClr>
              <a:buFont typeface="Wingdings" panose="05000000000000000000" pitchFamily="2" charset="2"/>
              <a:buChar char="Ø"/>
            </a:pPr>
            <a:r>
              <a:rPr lang="en-US" sz="2400" dirty="0">
                <a:solidFill>
                  <a:schemeClr val="tx1"/>
                </a:solidFill>
              </a:rPr>
              <a:t>To delay pregnancy after marriage, promote effective family planning.</a:t>
            </a:r>
          </a:p>
          <a:p>
            <a:pPr marL="0" indent="0">
              <a:buClr>
                <a:srgbClr val="C00000"/>
              </a:buClr>
              <a:buSzPct val="80000"/>
              <a:buNone/>
            </a:pPr>
            <a:endParaRPr lang="en-US" sz="2400" b="1" dirty="0">
              <a:solidFill>
                <a:schemeClr val="tx1"/>
              </a:solidFill>
            </a:endParaRPr>
          </a:p>
        </p:txBody>
      </p:sp>
      <p:sp>
        <p:nvSpPr>
          <p:cNvPr id="4" name="Slide Number Placeholder 3"/>
          <p:cNvSpPr>
            <a:spLocks noGrp="1"/>
          </p:cNvSpPr>
          <p:nvPr>
            <p:ph type="sldNum" sz="quarter" idx="12"/>
          </p:nvPr>
        </p:nvSpPr>
        <p:spPr/>
        <p:txBody>
          <a:bodyPr/>
          <a:lstStyle/>
          <a:p>
            <a:fld id="{996A4E87-AC6F-40F4-ABB3-7BADD60952C2}" type="slidenum">
              <a:rPr lang="en-US" smtClean="0"/>
              <a:pPr/>
              <a:t>53</a:t>
            </a:fld>
            <a:endParaRPr lang="en-US"/>
          </a:p>
        </p:txBody>
      </p:sp>
      <p:sp>
        <p:nvSpPr>
          <p:cNvPr id="5" name="Title 1">
            <a:extLst>
              <a:ext uri="{FF2B5EF4-FFF2-40B4-BE49-F238E27FC236}">
                <a16:creationId xmlns:a16="http://schemas.microsoft.com/office/drawing/2014/main" id="{283A2339-8216-4E74-A9F9-BD67BBC7428A}"/>
              </a:ext>
            </a:extLst>
          </p:cNvPr>
          <p:cNvSpPr txBox="1">
            <a:spLocks/>
          </p:cNvSpPr>
          <p:nvPr/>
        </p:nvSpPr>
        <p:spPr>
          <a:xfrm>
            <a:off x="731362" y="210235"/>
            <a:ext cx="8229600" cy="868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439E2E"/>
                </a:solidFill>
                <a:latin typeface="+mn-lt"/>
              </a:rPr>
              <a:t>Policy Considerations: Prevent Early Marriage</a:t>
            </a:r>
          </a:p>
        </p:txBody>
      </p:sp>
    </p:spTree>
    <p:extLst>
      <p:ext uri="{BB962C8B-B14F-4D97-AF65-F5344CB8AC3E}">
        <p14:creationId xmlns:p14="http://schemas.microsoft.com/office/powerpoint/2010/main" val="25365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362" y="1441525"/>
            <a:ext cx="8229600" cy="5264847"/>
          </a:xfrm>
        </p:spPr>
        <p:txBody>
          <a:bodyPr>
            <a:noAutofit/>
          </a:bodyPr>
          <a:lstStyle/>
          <a:p>
            <a:pPr>
              <a:buClr>
                <a:srgbClr val="439E2E"/>
              </a:buClr>
              <a:buFont typeface="Wingdings" panose="05000000000000000000" pitchFamily="2" charset="2"/>
              <a:buChar char="§"/>
            </a:pPr>
            <a:r>
              <a:rPr lang="en-US" sz="2400" b="1" dirty="0"/>
              <a:t>Improve water, sanitation, and hygiene (WASH) practices</a:t>
            </a:r>
            <a:endParaRPr lang="en-US" sz="2400" dirty="0"/>
          </a:p>
          <a:p>
            <a:pPr lvl="1">
              <a:buClr>
                <a:srgbClr val="439E2E"/>
              </a:buClr>
              <a:buFont typeface="Wingdings" panose="05000000000000000000" pitchFamily="2" charset="2"/>
              <a:buChar char="§"/>
            </a:pPr>
            <a:r>
              <a:rPr lang="en-US" dirty="0"/>
              <a:t>Nutrition is not just food consumption; it’s also the ability to </a:t>
            </a:r>
            <a:r>
              <a:rPr lang="en-US" i="1" dirty="0"/>
              <a:t>utilize </a:t>
            </a:r>
            <a:r>
              <a:rPr lang="en-US" dirty="0"/>
              <a:t>and absorb nutrients. Improved WASH reduces the likelihood of infection (e.g., diarrhea), so the body is able to utilize the food consumed. </a:t>
            </a:r>
          </a:p>
          <a:p>
            <a:pPr lvl="1">
              <a:buClr>
                <a:srgbClr val="439E2E"/>
              </a:buClr>
              <a:buFont typeface="Wingdings" panose="05000000000000000000" pitchFamily="2" charset="2"/>
              <a:buChar char="§"/>
            </a:pPr>
            <a:r>
              <a:rPr lang="en-US" dirty="0"/>
              <a:t>Access to WASH is linked to child stunting reduction. </a:t>
            </a:r>
          </a:p>
          <a:p>
            <a:pPr lvl="1">
              <a:buClr>
                <a:srgbClr val="439E2E"/>
              </a:buClr>
              <a:buFont typeface="Wingdings" panose="05000000000000000000" pitchFamily="2" charset="2"/>
              <a:buChar char="Ø"/>
            </a:pPr>
            <a:r>
              <a:rPr lang="en-US" dirty="0"/>
              <a:t>Messages on WASH practices can be incorporated into high quality BCC programs. </a:t>
            </a:r>
          </a:p>
          <a:p>
            <a:pPr lvl="1">
              <a:buClr>
                <a:srgbClr val="439E2E"/>
              </a:buClr>
              <a:buFont typeface="Wingdings" panose="05000000000000000000" pitchFamily="2" charset="2"/>
              <a:buChar char="Ø"/>
            </a:pPr>
            <a:endParaRPr lang="en-US" dirty="0"/>
          </a:p>
          <a:p>
            <a:pPr>
              <a:buClr>
                <a:srgbClr val="439E2E"/>
              </a:buClr>
              <a:buFont typeface="Wingdings" panose="05000000000000000000" pitchFamily="2" charset="2"/>
              <a:buChar char="§"/>
            </a:pPr>
            <a:r>
              <a:rPr lang="en-US" sz="2400" b="1" dirty="0"/>
              <a:t>Improve maternal and child care practices</a:t>
            </a:r>
            <a:r>
              <a:rPr lang="en-US" sz="2400" dirty="0"/>
              <a:t>, such as exclusive breastfeeding for 6 months, infant and young child feeding (IYCF), provide workplace childcare options (e.g., target RMG sector), etc. </a:t>
            </a:r>
          </a:p>
          <a:p>
            <a:pPr marL="0" indent="0">
              <a:buClr>
                <a:srgbClr val="C00000"/>
              </a:buClr>
              <a:buSzPct val="80000"/>
              <a:buNone/>
            </a:pPr>
            <a:endParaRPr lang="en-US" sz="2000" b="1" dirty="0">
              <a:solidFill>
                <a:schemeClr val="tx1"/>
              </a:solidFill>
            </a:endParaRPr>
          </a:p>
        </p:txBody>
      </p:sp>
      <p:sp>
        <p:nvSpPr>
          <p:cNvPr id="4" name="Slide Number Placeholder 3"/>
          <p:cNvSpPr>
            <a:spLocks noGrp="1"/>
          </p:cNvSpPr>
          <p:nvPr>
            <p:ph type="sldNum" sz="quarter" idx="12"/>
          </p:nvPr>
        </p:nvSpPr>
        <p:spPr/>
        <p:txBody>
          <a:bodyPr/>
          <a:lstStyle/>
          <a:p>
            <a:fld id="{996A4E87-AC6F-40F4-ABB3-7BADD60952C2}" type="slidenum">
              <a:rPr lang="en-US" smtClean="0"/>
              <a:pPr/>
              <a:t>54</a:t>
            </a:fld>
            <a:endParaRPr lang="en-US"/>
          </a:p>
        </p:txBody>
      </p:sp>
      <p:sp>
        <p:nvSpPr>
          <p:cNvPr id="5" name="Title 1">
            <a:extLst>
              <a:ext uri="{FF2B5EF4-FFF2-40B4-BE49-F238E27FC236}">
                <a16:creationId xmlns:a16="http://schemas.microsoft.com/office/drawing/2014/main" id="{283A2339-8216-4E74-A9F9-BD67BBC7428A}"/>
              </a:ext>
            </a:extLst>
          </p:cNvPr>
          <p:cNvSpPr txBox="1">
            <a:spLocks/>
          </p:cNvSpPr>
          <p:nvPr/>
        </p:nvSpPr>
        <p:spPr>
          <a:xfrm>
            <a:off x="731362" y="242893"/>
            <a:ext cx="8229600" cy="8683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439E2E"/>
                </a:solidFill>
                <a:latin typeface="+mn-lt"/>
              </a:rPr>
              <a:t>Policy Considerations: Improve WASH and Caring Practices</a:t>
            </a:r>
          </a:p>
        </p:txBody>
      </p:sp>
    </p:spTree>
    <p:extLst>
      <p:ext uri="{BB962C8B-B14F-4D97-AF65-F5344CB8AC3E}">
        <p14:creationId xmlns:p14="http://schemas.microsoft.com/office/powerpoint/2010/main" val="320015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Placeholder 2"/>
          <p:cNvSpPr>
            <a:spLocks noGrp="1"/>
          </p:cNvSpPr>
          <p:nvPr>
            <p:ph type="body" idx="1"/>
          </p:nvPr>
        </p:nvSpPr>
        <p:spPr>
          <a:xfrm>
            <a:off x="381000" y="1844824"/>
            <a:ext cx="8153400" cy="1500187"/>
          </a:xfrm>
        </p:spPr>
        <p:txBody>
          <a:bodyPr>
            <a:noAutofit/>
          </a:bodyPr>
          <a:lstStyle/>
          <a:p>
            <a:pPr algn="ctr"/>
            <a:r>
              <a:rPr lang="en-US" sz="2800" b="1" dirty="0">
                <a:solidFill>
                  <a:srgbClr val="439E2E"/>
                </a:solidFill>
              </a:rPr>
              <a:t>For more information, please contact: Akhter Ahmed</a:t>
            </a:r>
          </a:p>
          <a:p>
            <a:pPr algn="ctr"/>
            <a:r>
              <a:rPr lang="en-US" sz="2800" b="1" dirty="0">
                <a:solidFill>
                  <a:srgbClr val="C00000"/>
                </a:solidFill>
                <a:latin typeface="+mj-lt"/>
                <a:hlinkClick r:id="rId2"/>
              </a:rPr>
              <a:t>a.ahmed@cgiar.org</a:t>
            </a:r>
            <a:r>
              <a:rPr lang="en-US" sz="2800" b="1" dirty="0">
                <a:solidFill>
                  <a:srgbClr val="C00000"/>
                </a:solidFill>
                <a:latin typeface="+mj-lt"/>
              </a:rPr>
              <a:t> </a:t>
            </a:r>
            <a:r>
              <a:rPr lang="en-US" sz="2800" b="1" dirty="0">
                <a:solidFill>
                  <a:srgbClr val="439E2E"/>
                </a:solidFill>
              </a:rPr>
              <a:t>| 01760744486</a:t>
            </a:r>
          </a:p>
          <a:p>
            <a:pPr algn="ctr"/>
            <a:endParaRPr lang="en-US" sz="4400" b="1" dirty="0">
              <a:solidFill>
                <a:srgbClr val="C00000"/>
              </a:solidFill>
              <a:latin typeface="+mj-lt"/>
            </a:endParaRPr>
          </a:p>
          <a:p>
            <a:pPr algn="ctr"/>
            <a:r>
              <a:rPr lang="en-US" sz="4400" b="1" dirty="0">
                <a:solidFill>
                  <a:srgbClr val="439E2E"/>
                </a:solidFill>
              </a:rPr>
              <a:t>Thank you</a:t>
            </a:r>
          </a:p>
        </p:txBody>
      </p:sp>
      <p:sp>
        <p:nvSpPr>
          <p:cNvPr id="5" name="Slide Number Placeholder 4"/>
          <p:cNvSpPr>
            <a:spLocks noGrp="1"/>
          </p:cNvSpPr>
          <p:nvPr>
            <p:ph type="sldNum" sz="quarter" idx="12"/>
          </p:nvPr>
        </p:nvSpPr>
        <p:spPr/>
        <p:txBody>
          <a:bodyPr/>
          <a:lstStyle/>
          <a:p>
            <a:fld id="{963D0776-17E9-46B8-BE75-58D6F6625180}" type="slidenum">
              <a:rPr lang="en-US" smtClean="0"/>
              <a:pPr/>
              <a:t>55</a:t>
            </a:fld>
            <a:endParaRPr lang="en-US" dirty="0"/>
          </a:p>
        </p:txBody>
      </p:sp>
    </p:spTree>
    <p:extLst>
      <p:ext uri="{BB962C8B-B14F-4D97-AF65-F5344CB8AC3E}">
        <p14:creationId xmlns:p14="http://schemas.microsoft.com/office/powerpoint/2010/main" val="3816487145"/>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7902" y="247664"/>
            <a:ext cx="8587957" cy="719040"/>
          </a:xfrm>
        </p:spPr>
        <p:txBody>
          <a:bodyPr>
            <a:noAutofit/>
          </a:bodyPr>
          <a:lstStyle/>
          <a:p>
            <a:pPr lvl="0">
              <a:lnSpc>
                <a:spcPct val="90000"/>
              </a:lnSpc>
            </a:pPr>
            <a:r>
              <a:rPr lang="en-US" sz="3200" b="1" dirty="0">
                <a:solidFill>
                  <a:srgbClr val="439E2E"/>
                </a:solidFill>
                <a:latin typeface="+mn-lt"/>
              </a:rPr>
              <a:t>Investments in nutrition have high returns</a:t>
            </a:r>
            <a:br>
              <a:rPr lang="en-US" sz="3200" b="1" dirty="0">
                <a:solidFill>
                  <a:srgbClr val="439E2E"/>
                </a:solidFill>
                <a:latin typeface="+mn-lt"/>
              </a:rPr>
            </a:br>
            <a:endParaRPr lang="en-US" sz="3200" b="1" dirty="0">
              <a:solidFill>
                <a:srgbClr val="439E2E"/>
              </a:solidFill>
              <a:latin typeface="+mn-lt"/>
            </a:endParaRPr>
          </a:p>
        </p:txBody>
      </p:sp>
      <p:graphicFrame>
        <p:nvGraphicFramePr>
          <p:cNvPr id="62" name="Chart 61"/>
          <p:cNvGraphicFramePr>
            <a:graphicFrameLocks/>
          </p:cNvGraphicFramePr>
          <p:nvPr>
            <p:extLst>
              <p:ext uri="{D42A27DB-BD31-4B8C-83A1-F6EECF244321}">
                <p14:modId xmlns:p14="http://schemas.microsoft.com/office/powerpoint/2010/main" val="1446429148"/>
              </p:ext>
            </p:extLst>
          </p:nvPr>
        </p:nvGraphicFramePr>
        <p:xfrm>
          <a:off x="639147" y="1159644"/>
          <a:ext cx="7865706" cy="5191577"/>
        </p:xfrm>
        <a:graphic>
          <a:graphicData uri="http://schemas.openxmlformats.org/drawingml/2006/chart">
            <c:chart xmlns:c="http://schemas.openxmlformats.org/drawingml/2006/chart" xmlns:r="http://schemas.openxmlformats.org/officeDocument/2006/relationships" r:id="rId3"/>
          </a:graphicData>
        </a:graphic>
      </p:graphicFrame>
      <p:sp>
        <p:nvSpPr>
          <p:cNvPr id="63" name="TextBox 62"/>
          <p:cNvSpPr txBox="1"/>
          <p:nvPr/>
        </p:nvSpPr>
        <p:spPr>
          <a:xfrm>
            <a:off x="1441505" y="647572"/>
            <a:ext cx="6260990" cy="646331"/>
          </a:xfrm>
          <a:prstGeom prst="rect">
            <a:avLst/>
          </a:prstGeom>
          <a:noFill/>
        </p:spPr>
        <p:txBody>
          <a:bodyPr wrap="square" rtlCol="0">
            <a:spAutoFit/>
          </a:bodyPr>
          <a:lstStyle/>
          <a:p>
            <a:pPr algn="ctr" fontAlgn="base">
              <a:spcBef>
                <a:spcPct val="0"/>
              </a:spcBef>
              <a:spcAft>
                <a:spcPct val="0"/>
              </a:spcAft>
            </a:pPr>
            <a:r>
              <a:rPr lang="en-US" b="1" dirty="0">
                <a:cs typeface="Arial" pitchFamily="34" charset="0"/>
              </a:rPr>
              <a:t>Economic returns to US$ 1 invested in reducing stunting </a:t>
            </a:r>
          </a:p>
          <a:p>
            <a:pPr algn="ctr" fontAlgn="base">
              <a:spcBef>
                <a:spcPct val="0"/>
              </a:spcBef>
              <a:spcAft>
                <a:spcPct val="0"/>
              </a:spcAft>
            </a:pPr>
            <a:r>
              <a:rPr lang="en-US" b="1" dirty="0">
                <a:solidFill>
                  <a:srgbClr val="FF0000"/>
                </a:solidFill>
                <a:cs typeface="Arial" pitchFamily="34" charset="0"/>
              </a:rPr>
              <a:t>The return is $18.40 in Bangladesh</a:t>
            </a:r>
            <a:endParaRPr lang="en-US" dirty="0">
              <a:solidFill>
                <a:srgbClr val="FF0000"/>
              </a:solidFill>
              <a:cs typeface="Arial" pitchFamily="34" charset="0"/>
            </a:endParaRPr>
          </a:p>
        </p:txBody>
      </p:sp>
      <p:sp>
        <p:nvSpPr>
          <p:cNvPr id="2" name="Rounded Rectangle 1"/>
          <p:cNvSpPr/>
          <p:nvPr/>
        </p:nvSpPr>
        <p:spPr>
          <a:xfrm>
            <a:off x="2244599" y="3419671"/>
            <a:ext cx="2315349" cy="293139"/>
          </a:xfrm>
          <a:prstGeom prst="roundRect">
            <a:avLst/>
          </a:prstGeom>
          <a:noFill/>
          <a:ln>
            <a:solidFill>
              <a:srgbClr val="EE2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086642C-E76D-4CB3-82B9-D1C227ED4C35}"/>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9" name="TextBox 8">
            <a:extLst>
              <a:ext uri="{FF2B5EF4-FFF2-40B4-BE49-F238E27FC236}">
                <a16:creationId xmlns:a16="http://schemas.microsoft.com/office/drawing/2014/main" id="{502637AA-B650-4BF0-8D2A-4D008FCB523A}"/>
              </a:ext>
            </a:extLst>
          </p:cNvPr>
          <p:cNvSpPr txBox="1"/>
          <p:nvPr/>
        </p:nvSpPr>
        <p:spPr>
          <a:xfrm>
            <a:off x="562947" y="6452319"/>
            <a:ext cx="6651848" cy="261610"/>
          </a:xfrm>
          <a:prstGeom prst="rect">
            <a:avLst/>
          </a:prstGeom>
          <a:noFill/>
        </p:spPr>
        <p:txBody>
          <a:bodyPr wrap="square" rtlCol="0">
            <a:spAutoFit/>
          </a:bodyPr>
          <a:lstStyle/>
          <a:p>
            <a:r>
              <a:rPr lang="en-US" sz="1050" b="1" dirty="0"/>
              <a:t>Source</a:t>
            </a:r>
            <a:r>
              <a:rPr lang="en-US" sz="1050" dirty="0"/>
              <a:t>: Hoddinott et al. 2013, IFPRI; </a:t>
            </a:r>
            <a:r>
              <a:rPr lang="en-US" sz="1050" dirty="0" err="1"/>
              <a:t>Eggersdorfer</a:t>
            </a:r>
            <a:r>
              <a:rPr lang="en-US" sz="1050" dirty="0"/>
              <a:t> et al. 2013</a:t>
            </a:r>
          </a:p>
        </p:txBody>
      </p:sp>
    </p:spTree>
    <p:extLst>
      <p:ext uri="{BB962C8B-B14F-4D97-AF65-F5344CB8AC3E}">
        <p14:creationId xmlns:p14="http://schemas.microsoft.com/office/powerpoint/2010/main" val="308363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199" y="251928"/>
            <a:ext cx="8304245" cy="1078100"/>
          </a:xfrm>
        </p:spPr>
        <p:txBody>
          <a:bodyPr>
            <a:normAutofit/>
          </a:bodyPr>
          <a:lstStyle/>
          <a:p>
            <a:r>
              <a:rPr lang="en-US" sz="3200" b="1" dirty="0">
                <a:solidFill>
                  <a:srgbClr val="439E2E"/>
                </a:solidFill>
                <a:latin typeface="+mn-lt"/>
              </a:rPr>
              <a:t>Bangladesh has been one of the most successful countries at reducing preschooler stunting rates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599476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62947" y="6396335"/>
            <a:ext cx="6651848" cy="261610"/>
          </a:xfrm>
          <a:prstGeom prst="rect">
            <a:avLst/>
          </a:prstGeom>
          <a:noFill/>
        </p:spPr>
        <p:txBody>
          <a:bodyPr wrap="square" rtlCol="0">
            <a:spAutoFit/>
          </a:bodyPr>
          <a:lstStyle/>
          <a:p>
            <a:r>
              <a:rPr lang="en-US" sz="1050" b="1" dirty="0"/>
              <a:t>Source</a:t>
            </a:r>
            <a:r>
              <a:rPr lang="en-US" sz="1050" dirty="0"/>
              <a:t>: DHS, various years</a:t>
            </a:r>
          </a:p>
        </p:txBody>
      </p:sp>
      <p:sp>
        <p:nvSpPr>
          <p:cNvPr id="2" name="Slide Number Placeholder 1">
            <a:extLst>
              <a:ext uri="{FF2B5EF4-FFF2-40B4-BE49-F238E27FC236}">
                <a16:creationId xmlns:a16="http://schemas.microsoft.com/office/drawing/2014/main" id="{EA2DF00C-3155-4681-893B-920597E90D86}"/>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19591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chart seriesIdx="-4" categoryIdx="5"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chart seriesIdx="-4" categoryIdx="6"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439E2E"/>
                </a:solidFill>
                <a:latin typeface="+mn-lt"/>
                <a:cs typeface="Arial" charset="0"/>
              </a:rPr>
              <a:t>Regional differences in percentage of under-5 children who are stunted</a:t>
            </a:r>
            <a:endParaRPr lang="en-US" sz="2000" b="1" dirty="0">
              <a:solidFill>
                <a:srgbClr val="0070C0"/>
              </a:solidFill>
              <a:latin typeface="Arial" charset="0"/>
              <a:cs typeface="Arial" charset="0"/>
            </a:endParaRPr>
          </a:p>
        </p:txBody>
      </p:sp>
      <p:sp>
        <p:nvSpPr>
          <p:cNvPr id="7" name="TextBox 6">
            <a:extLst>
              <a:ext uri="{FF2B5EF4-FFF2-40B4-BE49-F238E27FC236}">
                <a16:creationId xmlns:a16="http://schemas.microsoft.com/office/drawing/2014/main" id="{D44FE85D-F86D-4E48-A5A8-66C8FAA089EE}"/>
              </a:ext>
            </a:extLst>
          </p:cNvPr>
          <p:cNvSpPr txBox="1"/>
          <p:nvPr/>
        </p:nvSpPr>
        <p:spPr>
          <a:xfrm>
            <a:off x="562947" y="6396335"/>
            <a:ext cx="665184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libri" panose="020F0502020204030204"/>
              </a:rPr>
              <a:t>Source: </a:t>
            </a:r>
            <a:r>
              <a:rPr lang="en-US" sz="1000" dirty="0">
                <a:solidFill>
                  <a:prstClr val="black"/>
                </a:solidFill>
                <a:latin typeface="Calibri" panose="020F0502020204030204"/>
              </a:rPr>
              <a:t>DHS 2011 and 2014</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52F5A74B-87C4-4F10-BC96-192200A9CF9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Content Placeholder 8">
            <a:extLst>
              <a:ext uri="{FF2B5EF4-FFF2-40B4-BE49-F238E27FC236}">
                <a16:creationId xmlns:a16="http://schemas.microsoft.com/office/drawing/2014/main" id="{EE5FC488-E87D-4A32-B9C7-4F3924AD358B}"/>
              </a:ext>
            </a:extLst>
          </p:cNvPr>
          <p:cNvGraphicFramePr>
            <a:graphicFrameLocks noGrp="1"/>
          </p:cNvGraphicFramePr>
          <p:nvPr>
            <p:ph idx="1"/>
            <p:extLst>
              <p:ext uri="{D42A27DB-BD31-4B8C-83A1-F6EECF244321}">
                <p14:modId xmlns:p14="http://schemas.microsoft.com/office/powerpoint/2010/main" val="39479344"/>
              </p:ext>
            </p:extLst>
          </p:nvPr>
        </p:nvGraphicFramePr>
        <p:xfrm>
          <a:off x="400050" y="1690689"/>
          <a:ext cx="8515350" cy="603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11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F3FC5B-1645-4C0B-8153-86FEFC531ACF}"/>
              </a:ext>
            </a:extLst>
          </p:cNvPr>
          <p:cNvSpPr>
            <a:spLocks noGrp="1"/>
          </p:cNvSpPr>
          <p:nvPr>
            <p:ph type="sldNum" sz="quarter" idx="4294967295"/>
          </p:nvPr>
        </p:nvSpPr>
        <p:spPr>
          <a:xfrm>
            <a:off x="0" y="6351588"/>
            <a:ext cx="2057400" cy="365125"/>
          </a:xfrm>
        </p:spPr>
        <p:txBody>
          <a:bodyPr/>
          <a:lstStyle/>
          <a:p>
            <a:fld id="{48F63A3B-78C7-47BE-AE5E-E10140E04643}" type="slidenum">
              <a:rPr lang="en-US" smtClean="0"/>
              <a:pPr/>
              <a:t>9</a:t>
            </a:fld>
            <a:endParaRPr lang="en-US" dirty="0"/>
          </a:p>
        </p:txBody>
      </p:sp>
      <p:sp>
        <p:nvSpPr>
          <p:cNvPr id="2" name="TextBox 1">
            <a:extLst>
              <a:ext uri="{FF2B5EF4-FFF2-40B4-BE49-F238E27FC236}">
                <a16:creationId xmlns:a16="http://schemas.microsoft.com/office/drawing/2014/main" id="{1120B327-B994-4F4E-9AF4-DFA0E1F1EC34}"/>
              </a:ext>
            </a:extLst>
          </p:cNvPr>
          <p:cNvSpPr txBox="1"/>
          <p:nvPr/>
        </p:nvSpPr>
        <p:spPr>
          <a:xfrm>
            <a:off x="1791478" y="2369976"/>
            <a:ext cx="6941975" cy="1938992"/>
          </a:xfrm>
          <a:prstGeom prst="rect">
            <a:avLst/>
          </a:prstGeom>
          <a:noFill/>
        </p:spPr>
        <p:txBody>
          <a:bodyPr wrap="square" rtlCol="0">
            <a:spAutoFit/>
          </a:bodyPr>
          <a:lstStyle/>
          <a:p>
            <a:r>
              <a:rPr lang="en-US" sz="4000" b="1" dirty="0"/>
              <a:t>Evidence from IFPRI’s Bangladesh Integrated Household Survey (BIHS) Data</a:t>
            </a:r>
            <a:endParaRPr lang="en-US" sz="4000" b="1" i="1" dirty="0"/>
          </a:p>
        </p:txBody>
      </p:sp>
    </p:spTree>
    <p:extLst>
      <p:ext uri="{BB962C8B-B14F-4D97-AF65-F5344CB8AC3E}">
        <p14:creationId xmlns:p14="http://schemas.microsoft.com/office/powerpoint/2010/main" val="1969483582"/>
      </p:ext>
    </p:extLst>
  </p:cSld>
  <p:clrMapOvr>
    <a:masterClrMapping/>
  </p:clrMapOvr>
</p:sld>
</file>

<file path=ppt/theme/theme1.xml><?xml version="1.0" encoding="utf-8"?>
<a:theme xmlns:a="http://schemas.openxmlformats.org/drawingml/2006/main" name="Custom Design">
  <a:themeElements>
    <a:clrScheme name="IFPRI 1">
      <a:dk1>
        <a:srgbClr val="000000"/>
      </a:dk1>
      <a:lt1>
        <a:srgbClr val="FFFFFF"/>
      </a:lt1>
      <a:dk2>
        <a:srgbClr val="44546A"/>
      </a:dk2>
      <a:lt2>
        <a:srgbClr val="E7E6E6"/>
      </a:lt2>
      <a:accent1>
        <a:srgbClr val="509E2F"/>
      </a:accent1>
      <a:accent2>
        <a:srgbClr val="F6B220"/>
      </a:accent2>
      <a:accent3>
        <a:srgbClr val="3E5463"/>
      </a:accent3>
      <a:accent4>
        <a:srgbClr val="ED283A"/>
      </a:accent4>
      <a:accent5>
        <a:srgbClr val="F38A00"/>
      </a:accent5>
      <a:accent6>
        <a:srgbClr val="0095BE"/>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IFPRI 1">
      <a:dk1>
        <a:srgbClr val="000000"/>
      </a:dk1>
      <a:lt1>
        <a:srgbClr val="FFFFFF"/>
      </a:lt1>
      <a:dk2>
        <a:srgbClr val="44546A"/>
      </a:dk2>
      <a:lt2>
        <a:srgbClr val="E7E6E6"/>
      </a:lt2>
      <a:accent1>
        <a:srgbClr val="509E2F"/>
      </a:accent1>
      <a:accent2>
        <a:srgbClr val="F6B220"/>
      </a:accent2>
      <a:accent3>
        <a:srgbClr val="3E5463"/>
      </a:accent3>
      <a:accent4>
        <a:srgbClr val="ED283A"/>
      </a:accent4>
      <a:accent5>
        <a:srgbClr val="F38A00"/>
      </a:accent5>
      <a:accent6>
        <a:srgbClr val="0095BE"/>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15211</TotalTime>
  <Words>3152</Words>
  <Application>Microsoft Office PowerPoint</Application>
  <PresentationFormat>On-screen Show (4:3)</PresentationFormat>
  <Paragraphs>444</Paragraphs>
  <Slides>55</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55</vt:i4>
      </vt:variant>
    </vt:vector>
  </HeadingPairs>
  <TitlesOfParts>
    <vt:vector size="64" baseType="lpstr">
      <vt:lpstr>Arial</vt:lpstr>
      <vt:lpstr>Calibri</vt:lpstr>
      <vt:lpstr>Calibri Light</vt:lpstr>
      <vt:lpstr>Courier New</vt:lpstr>
      <vt:lpstr>Times New Roman</vt:lpstr>
      <vt:lpstr>Wingdings</vt:lpstr>
      <vt:lpstr>Custom Design</vt:lpstr>
      <vt:lpstr>1_Custom Design</vt:lpstr>
      <vt:lpstr>2_Custom Design</vt:lpstr>
      <vt:lpstr>PowerPoint Presentation</vt:lpstr>
      <vt:lpstr>PowerPoint Presentation</vt:lpstr>
      <vt:lpstr>Why is nutrition an important component of food security?</vt:lpstr>
      <vt:lpstr>Conceptual Framework</vt:lpstr>
      <vt:lpstr>PowerPoint Presentation</vt:lpstr>
      <vt:lpstr>Investments in nutrition have high returns </vt:lpstr>
      <vt:lpstr>Bangladesh has been one of the most successful countries at reducing preschooler stunting rates </vt:lpstr>
      <vt:lpstr>Regional differences in percentage of under-5 children who are stunted</vt:lpstr>
      <vt:lpstr>PowerPoint Presentation</vt:lpstr>
      <vt:lpstr>IFPRI has created a comprehensive dataset for food policy analysis in Bangladesh  </vt:lpstr>
      <vt:lpstr>Most Bangladeshi farmers grow one crop – Rice </vt:lpstr>
      <vt:lpstr>Overwhelming rice dominance in Bangladeshi diet Share of rice in total nutrient intakes</vt:lpstr>
      <vt:lpstr>Nutrient intakes by income groups </vt:lpstr>
      <vt:lpstr>Stunting for under-5 children reduces as income increases, yet sizable number of children from rich households are stunted </vt:lpstr>
      <vt:lpstr>A paradox: stunting is highest in regions of lowest poverty, and vice versa</vt:lpstr>
      <vt:lpstr>Paradox is partly explained by regional difference in women’s empowerment</vt:lpstr>
      <vt:lpstr>High rate of adolescent pregnancies is associated with stunting in Bangladesh</vt:lpstr>
      <vt:lpstr>Dietary Diversity Measures</vt:lpstr>
      <vt:lpstr>Desirable Dietary Patterns and Actual Food Intakes Gaps reduced from 2011 to 2015</vt:lpstr>
      <vt:lpstr>Calculation of the WFP Food Consumption Score to Measure Diet Quality (# of days consumed of each food group in past 7 days, weighted by “nutritional importance”)</vt:lpstr>
      <vt:lpstr>Household Diet Quality Improved (Estimated WFP’s Food Consumption Score: 0-112)</vt:lpstr>
      <vt:lpstr>Household Diet Quality is Worse for the Poor, but Quality Improved for All  (using WFP’s Food Consumption Score: 0-112)</vt:lpstr>
      <vt:lpstr>Percentage of Households With Low Diet Quality Declined (using WFP’s Food Consumption Score: 0-112)</vt:lpstr>
      <vt:lpstr>Frequency of Food Groups Consumed in Past 7 Days Increased on Average</vt:lpstr>
      <vt:lpstr>Proportion of People Who Have Not Consumed Food Groups in Past 7 Days Declined Average food consumption frequency hides severity  </vt:lpstr>
      <vt:lpstr>What Factors Affect Diet Diversity?  Random-effects GLS Panel Regression Results Dependent variable: Food Consumption Score</vt:lpstr>
      <vt:lpstr>What Factors Affect Diet Diversity?</vt:lpstr>
      <vt:lpstr>PowerPoint Presentation</vt:lpstr>
      <vt:lpstr>PowerPoint Presentation</vt:lpstr>
      <vt:lpstr>PowerPoint Presentation</vt:lpstr>
      <vt:lpstr>PowerPoint Presentation</vt:lpstr>
      <vt:lpstr>PowerPoint Presentation</vt:lpstr>
      <vt:lpstr>PowerPoint Presentation</vt:lpstr>
      <vt:lpstr>Build Synergies Across 3 Components of Food Security</vt:lpstr>
      <vt:lpstr>What are the main food availability and food access issues for nutrition in Bangladesh?</vt:lpstr>
      <vt:lpstr>Influence of Agriculture on Diet Quality Evidence from IFPRI research in Bangladesh</vt:lpstr>
      <vt:lpstr>Agriculture, Nutrition, and Gender Linkages (ANGeL) Project: Background</vt:lpstr>
      <vt:lpstr>ANGeL Project Design</vt:lpstr>
      <vt:lpstr>Impacts of ANGeL </vt:lpstr>
      <vt:lpstr>ANGeL Policy Uptake </vt:lpstr>
      <vt:lpstr>Nutrition-Sensitive Social Protection: Transfer Modality Research Initiative (TMRI)  </vt:lpstr>
      <vt:lpstr>Adding BCC increases the frequency of several food groups consumed by children &lt;42 months: North TMRI results</vt:lpstr>
      <vt:lpstr>Policy Influence of TMRI</vt:lpstr>
      <vt:lpstr>Joint Interventions for Birth Outcomes on Nutrition (Jibon) Study</vt:lpstr>
      <vt:lpstr>Jibon Study Interventions</vt:lpstr>
      <vt:lpstr>PowerPoint Presentation</vt:lpstr>
      <vt:lpstr>Policy Considerations: Reduce Child Stunting</vt:lpstr>
      <vt:lpstr>Policy Considerations: Promote Nutrition-Sensitive Agriculture (1 of 3)</vt:lpstr>
      <vt:lpstr>Policy Considerations: Promote Nutrition-Sensitive Agriculture (2 of 3)</vt:lpstr>
      <vt:lpstr>PowerPoint Presentation</vt:lpstr>
      <vt:lpstr>Policy Considerations: Develop Nutrition-Sensitive Social Protection (1 of 2)</vt:lpstr>
      <vt:lpstr>Policy Considerations: Develop Nutrition-Sensitive Social Protection (2 of 2)</vt:lpstr>
      <vt:lpstr>PowerPoint Presentation</vt:lpstr>
      <vt:lpstr>PowerPoint Presentation</vt:lpstr>
      <vt:lpstr>PowerPoint Presentation</vt:lpstr>
    </vt:vector>
  </TitlesOfParts>
  <Company>IFPRI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Sample</dc:creator>
  <cp:lastModifiedBy>Akhter Ahmed</cp:lastModifiedBy>
  <cp:revision>921</cp:revision>
  <dcterms:created xsi:type="dcterms:W3CDTF">2015-10-27T18:58:36Z</dcterms:created>
  <dcterms:modified xsi:type="dcterms:W3CDTF">2019-02-28T16:26:06Z</dcterms:modified>
</cp:coreProperties>
</file>