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98" r:id="rId4"/>
    <p:sldMasterId id="2147483686" r:id="rId5"/>
    <p:sldMasterId id="2147483701" r:id="rId6"/>
    <p:sldMasterId id="2147483711" r:id="rId7"/>
  </p:sldMasterIdLst>
  <p:notesMasterIdLst>
    <p:notesMasterId r:id="rId20"/>
  </p:notesMasterIdLst>
  <p:handoutMasterIdLst>
    <p:handoutMasterId r:id="rId21"/>
  </p:handoutMasterIdLst>
  <p:sldIdLst>
    <p:sldId id="258" r:id="rId8"/>
    <p:sldId id="2521" r:id="rId9"/>
    <p:sldId id="2567" r:id="rId10"/>
    <p:sldId id="2568" r:id="rId11"/>
    <p:sldId id="2569" r:id="rId12"/>
    <p:sldId id="2539" r:id="rId13"/>
    <p:sldId id="2572" r:id="rId14"/>
    <p:sldId id="2573" r:id="rId15"/>
    <p:sldId id="2571" r:id="rId16"/>
    <p:sldId id="2570" r:id="rId17"/>
    <p:sldId id="2566" r:id="rId18"/>
    <p:sldId id="2541" r:id="rId19"/>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hrawat, Deepa (IFPRI)" initials="SD(" lastIdx="1" clrIdx="0">
    <p:extLst>
      <p:ext uri="{19B8F6BF-5375-455C-9EA6-DF929625EA0E}">
        <p15:presenceInfo xmlns:p15="http://schemas.microsoft.com/office/powerpoint/2012/main" userId="S::D.SAHRAWAT@cgiar.org::12feec17-167a-4b43-b128-45cdfb97f269" providerId="AD"/>
      </p:ext>
    </p:extLst>
  </p:cmAuthor>
  <p:cmAuthor id="2" name="Anonymous" initials="AN" lastIdx="1" clrIdx="1">
    <p:extLst>
      <p:ext uri="{19B8F6BF-5375-455C-9EA6-DF929625EA0E}">
        <p15:presenceInfo xmlns:p15="http://schemas.microsoft.com/office/powerpoint/2012/main" userId="Anonymo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7C9A"/>
    <a:srgbClr val="287C99"/>
    <a:srgbClr val="FFFDFF"/>
    <a:srgbClr val="C25700"/>
    <a:srgbClr val="403B33"/>
    <a:srgbClr val="518325"/>
    <a:srgbClr val="E6E7E8"/>
    <a:srgbClr val="D37D28"/>
    <a:srgbClr val="94A545"/>
    <a:srgbClr val="479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2" autoAdjust="0"/>
    <p:restoredTop sz="93593" autoAdjust="0"/>
  </p:normalViewPr>
  <p:slideViewPr>
    <p:cSldViewPr snapToGrid="0">
      <p:cViewPr varScale="1">
        <p:scale>
          <a:sx n="73" d="100"/>
          <a:sy n="73" d="100"/>
        </p:scale>
        <p:origin x="1108" y="3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7F5253C-9A75-AF46-ACEE-EAEE5B05D801}" type="datetimeFigureOut">
              <a:rPr lang="en-US" smtClean="0"/>
              <a:pPr/>
              <a:t>2/1/2024</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1A940B9-CD79-EF4A-961D-7F81D59A9659}" type="slidenum">
              <a:rPr lang="en-US" smtClean="0"/>
              <a:pPr/>
              <a:t>‹#›</a:t>
            </a:fld>
            <a:endParaRPr lang="en-US"/>
          </a:p>
        </p:txBody>
      </p:sp>
    </p:spTree>
    <p:extLst>
      <p:ext uri="{BB962C8B-B14F-4D97-AF65-F5344CB8AC3E}">
        <p14:creationId xmlns:p14="http://schemas.microsoft.com/office/powerpoint/2010/main" val="711619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B0B5A0C-4C94-FA4D-AE3B-06DAC0064AF4}" type="datetimeFigureOut">
              <a:rPr lang="en-US" smtClean="0"/>
              <a:pPr/>
              <a:t>2/1/2024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D154D62-D7A5-D248-8B93-7A8623E1000B}" type="slidenum">
              <a:rPr lang="en-US" smtClean="0"/>
              <a:pPr/>
              <a:t>‹#›</a:t>
            </a:fld>
            <a:endParaRPr lang="en-US"/>
          </a:p>
        </p:txBody>
      </p:sp>
    </p:spTree>
    <p:extLst>
      <p:ext uri="{BB962C8B-B14F-4D97-AF65-F5344CB8AC3E}">
        <p14:creationId xmlns:p14="http://schemas.microsoft.com/office/powerpoint/2010/main" val="14233173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1</a:t>
            </a:fld>
            <a:endParaRPr lang="en-US"/>
          </a:p>
        </p:txBody>
      </p:sp>
    </p:spTree>
    <p:extLst>
      <p:ext uri="{BB962C8B-B14F-4D97-AF65-F5344CB8AC3E}">
        <p14:creationId xmlns:p14="http://schemas.microsoft.com/office/powerpoint/2010/main" val="143744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2</a:t>
            </a:fld>
            <a:endParaRPr lang="en-US"/>
          </a:p>
        </p:txBody>
      </p:sp>
    </p:spTree>
    <p:extLst>
      <p:ext uri="{BB962C8B-B14F-4D97-AF65-F5344CB8AC3E}">
        <p14:creationId xmlns:p14="http://schemas.microsoft.com/office/powerpoint/2010/main" val="62869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Keynote address on Digitalization and Climate Change Action: Global Experiences in Vellore ( CACCI - Asia project)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15 slides: digitalization issues (more Asia-AGRA) and digitalization work with ERIA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Boomitra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Global picture—John Kerry (COP). What should global South do to prepare for CSA—1) EWS (rapid processing)- how farmers can protect; 2) digitalization of pest disease – app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Silvamuurli</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his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youtube</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screenshot)-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whatsapp</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—quickly responding to the extension system 3) mitigation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adapattion</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-KVK- prep TN 20 panchayats with TNAU – cell phone dig of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awd</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dsr</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next stage; 4)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boomitra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carbon market 5) Methane assessment at the district level- Tajikistan. Panchayat Academy  pictures- farmer sitting on the floor; 6) Harvest Plus – Bihar.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Hongmei</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proposal (add). Add g20 5 initiatives. Mousumi district level dashboards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3</a:t>
            </a:fld>
            <a:endParaRPr lang="en-US"/>
          </a:p>
        </p:txBody>
      </p:sp>
    </p:spTree>
    <p:extLst>
      <p:ext uri="{BB962C8B-B14F-4D97-AF65-F5344CB8AC3E}">
        <p14:creationId xmlns:p14="http://schemas.microsoft.com/office/powerpoint/2010/main" val="29875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Keynote address on Digitalization and Climate Change Action: Global Experiences in Vellore ( CACCI - Asia project)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15 slides: digitalization issues (more Asia-AGRA) and digitalization work with ERIA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Boomitra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Global picture—John Kerry (COP). What should global South do to prepare for CSA—1) EWS (rapid processing)- how farmers can protect; 2) digitalization of pest disease – app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Silvamuurli</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his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youtube</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screenshot)-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whatsapp</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—quickly responding to the extension system 3) mitigation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adapattion</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-KVK- prep TN 20 panchayats with TNAU – cell phone dig of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awd</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dsr</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next stage; 4)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boomitra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carbon market 5) Methane assessment at the district level- Tajikistan. Panchayat Academy  pictures- farmer sitting on the floor; 6) Harvest Plus – Bihar.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Hongmei</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proposal (add). Add g20 5 initiatives. Mousumi district level dashboards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4</a:t>
            </a:fld>
            <a:endParaRPr lang="en-US"/>
          </a:p>
        </p:txBody>
      </p:sp>
    </p:spTree>
    <p:extLst>
      <p:ext uri="{BB962C8B-B14F-4D97-AF65-F5344CB8AC3E}">
        <p14:creationId xmlns:p14="http://schemas.microsoft.com/office/powerpoint/2010/main" val="3702613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Keynote address on Digitalization and Climate Change Action: Global Experiences in Vellore ( CACCI - Asia project)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15 slides: digitalization issues (more Asia-AGRA) and digitalization work with ERIA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Boomitra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Global picture—John Kerry (COP). What should global South do to prepare for CSA—1) EWS (rapid processing)- how farmers can protect; 2) digitalization of pest disease – app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Silvamuurli</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his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youtube</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screenshot)-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whatsapp</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—quickly responding to the extension system 3) mitigation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adapattion</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-KVK- prep TN 20 panchayats with TNAU – cell phone dig of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awd</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dsr</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next stage; 4)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boomitra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carbon market 5) Methane assessment at the district level- Tajikistan. Panchayat Academy  pictures- farmer sitting on the floor; 6) Harvest Plus – Bihar.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Hongmei</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proposal (add). Add g20 5 initiatives. Mousumi district level dashboards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5</a:t>
            </a:fld>
            <a:endParaRPr lang="en-US"/>
          </a:p>
        </p:txBody>
      </p:sp>
    </p:spTree>
    <p:extLst>
      <p:ext uri="{BB962C8B-B14F-4D97-AF65-F5344CB8AC3E}">
        <p14:creationId xmlns:p14="http://schemas.microsoft.com/office/powerpoint/2010/main" val="155788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Keynote address on Digitalization and Climate Change Action: Global Experiences in Vellore ( CACCI - Asia project)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15 slides: digitalization issues (more Asia-AGRA) and digitalization work with ERIA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Boomitra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Global picture—John Kerry (COP). What should global South do to prepare for CSA—1) EWS (rapid processing)- how farmers can protect; 2) digitalization of pest disease – app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Silvamuurli</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his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youtube</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screenshot)-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whatsapp</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—quickly responding to the extension system 3) mitigation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adapattion</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-KVK- prep TN 20 panchayats with TNAU – cell phone dig of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awd</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dsr</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next stage; 4)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boomitra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carbon market 5) Methane assessment at the district level- Tajikistan. Panchayat Academy  pictures- farmer sitting on the floor; 6) Harvest Plus – Bihar.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Hongmei</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proposal (add). Add g20 5 initiatives. Mousumi district level dashboards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7</a:t>
            </a:fld>
            <a:endParaRPr lang="en-US"/>
          </a:p>
        </p:txBody>
      </p:sp>
    </p:spTree>
    <p:extLst>
      <p:ext uri="{BB962C8B-B14F-4D97-AF65-F5344CB8AC3E}">
        <p14:creationId xmlns:p14="http://schemas.microsoft.com/office/powerpoint/2010/main" val="520688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Keynote address on Digitalization and Climate Change Action: Global Experiences in Vellore ( CACCI - Asia project)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15 slides: digitalization issues (more Asia-AGRA) and digitalization work with ERIA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Boomitra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Global picture—John Kerry (COP). What should global South do to prepare for CSA—1) EWS (rapid processing)- how farmers can protect; 2) digitalization of pest disease – app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Silvamuurli</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his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youtube</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screenshot)-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whatsapp</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—quickly responding to the extension system 3) mitigation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adapattion</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-KVK- prep TN 20 panchayats with TNAU – cell phone dig of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awd</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dsr</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next stage; 4)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boomitra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carbon market 5) Methane assessment at the district level- Tajikistan. Panchayat Academy  pictures- farmer sitting on the floor; 6) Harvest Plus – Bihar.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Hongmei</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proposal (add). Add g20 5 initiatives. Mousumi district level dashboards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8</a:t>
            </a:fld>
            <a:endParaRPr lang="en-US"/>
          </a:p>
        </p:txBody>
      </p:sp>
    </p:spTree>
    <p:extLst>
      <p:ext uri="{BB962C8B-B14F-4D97-AF65-F5344CB8AC3E}">
        <p14:creationId xmlns:p14="http://schemas.microsoft.com/office/powerpoint/2010/main" val="2242230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Keynote address on Digitalization and Climate Change Action: Global Experiences in Vellore ( CACCI - Asia project)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15 slides: digitalization issues (more Asia-AGRA) and digitalization work with ERIA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Boomitra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Global picture—John Kerry (COP). What should global South do to prepare for CSA—1) EWS (rapid processing)- how farmers can protect; 2) digitalization of pest disease – app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Silvamuurli</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his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youtube</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screenshot)-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whatsapp</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—quickly responding to the extension system 3) mitigation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adapattion</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-KVK- prep TN 20 panchayats with TNAU – cell phone dig of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awd</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dsr</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next stage; 4)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boomitra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carbon market 5) Methane assessment at the district level- Tajikistan. Panchayat Academy  pictures- farmer sitting on the floor; 6) Harvest Plus – Bihar.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Hongmei</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proposal (add). Add g20 5 initiatives. Mousumi district level dashboards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9</a:t>
            </a:fld>
            <a:endParaRPr lang="en-US"/>
          </a:p>
        </p:txBody>
      </p:sp>
    </p:spTree>
    <p:extLst>
      <p:ext uri="{BB962C8B-B14F-4D97-AF65-F5344CB8AC3E}">
        <p14:creationId xmlns:p14="http://schemas.microsoft.com/office/powerpoint/2010/main" val="27064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Keynote address on Digitalization and Climate Change Action: Global Experiences in Vellore ( CACCI - Asia project)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15 slides: digitalization issues (more Asia-AGRA) and digitalization work with ERIA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Boomitra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Global picture—John Kerry (COP). What should global South do to prepare for CSA—1) EWS (rapid processing)- how farmers can protect; 2) digitalization of pest disease – app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Silvamuurli</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his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youtube</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screenshot)-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whatsapp</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—quickly responding to the extension system 3) mitigation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adapattion</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-KVK- prep TN 20 panchayats with TNAU – cell phone dig of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awd</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dsr</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next stage; 4)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boomitra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carbon market 5) Methane assessment at the district level- Tajikistan. Panchayat Academy  pictures- farmer sitting on the floor; 6) Harvest Plus – Bihar.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Hongmei</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proposal (add). Add g20 5 initiatives. Mousumi district level dashboards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10</a:t>
            </a:fld>
            <a:endParaRPr lang="en-US"/>
          </a:p>
        </p:txBody>
      </p:sp>
    </p:spTree>
    <p:extLst>
      <p:ext uri="{BB962C8B-B14F-4D97-AF65-F5344CB8AC3E}">
        <p14:creationId xmlns:p14="http://schemas.microsoft.com/office/powerpoint/2010/main" val="2518298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25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nd Left Justified Text with image 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4B4B-3FC7-AC4F-A382-C24C31595695}"/>
              </a:ext>
            </a:extLst>
          </p:cNvPr>
          <p:cNvSpPr>
            <a:spLocks noGrp="1"/>
          </p:cNvSpPr>
          <p:nvPr>
            <p:ph type="title" hasCustomPrompt="1"/>
          </p:nvPr>
        </p:nvSpPr>
        <p:spPr bwMode="auto">
          <a:xfrm>
            <a:off x="381837" y="1367456"/>
            <a:ext cx="3858566"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b="0" i="0" cap="none" baseline="0">
                <a:solidFill>
                  <a:srgbClr val="C25700"/>
                </a:solidFill>
                <a:latin typeface="Gill Sans" panose="020B0502020104020203" pitchFamily="34" charset="-79"/>
                <a:cs typeface="Gill Sans" panose="020B0502020104020203" pitchFamily="34" charset="-79"/>
              </a:defRPr>
            </a:lvl1pPr>
          </a:lstStyle>
          <a:p>
            <a:r>
              <a:rPr lang="en-US" altLang="en-US"/>
              <a:t>Header here</a:t>
            </a:r>
          </a:p>
        </p:txBody>
      </p:sp>
      <p:sp>
        <p:nvSpPr>
          <p:cNvPr id="3" name="Text Placeholder 7">
            <a:extLst>
              <a:ext uri="{FF2B5EF4-FFF2-40B4-BE49-F238E27FC236}">
                <a16:creationId xmlns:a16="http://schemas.microsoft.com/office/drawing/2014/main" id="{FCB77FF7-9D56-3A44-A8E6-CF3028061B54}"/>
              </a:ext>
            </a:extLst>
          </p:cNvPr>
          <p:cNvSpPr>
            <a:spLocks noGrp="1"/>
          </p:cNvSpPr>
          <p:nvPr>
            <p:ph type="body" sz="quarter" idx="10"/>
          </p:nvPr>
        </p:nvSpPr>
        <p:spPr>
          <a:xfrm>
            <a:off x="381838" y="2289139"/>
            <a:ext cx="3858566" cy="4262386"/>
          </a:xfrm>
          <a:prstGeom prst="rect">
            <a:avLst/>
          </a:prstGeom>
        </p:spPr>
        <p:txBody>
          <a:bodyPr/>
          <a:lstStyle>
            <a:lvl1pPr marL="0" indent="0">
              <a:buNone/>
              <a:defRPr sz="1800" b="0" i="0">
                <a:latin typeface="Gill Sans" panose="020B0502020104020203" pitchFamily="34" charset="-79"/>
                <a:cs typeface="Gill Sans" panose="020B0502020104020203" pitchFamily="34" charset="-79"/>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
        <p:nvSpPr>
          <p:cNvPr id="8" name="Picture Placeholder 7">
            <a:extLst>
              <a:ext uri="{FF2B5EF4-FFF2-40B4-BE49-F238E27FC236}">
                <a16:creationId xmlns:a16="http://schemas.microsoft.com/office/drawing/2014/main" id="{199D2637-56D8-284E-9D7D-5A86EC9D0723}"/>
              </a:ext>
            </a:extLst>
          </p:cNvPr>
          <p:cNvSpPr>
            <a:spLocks noGrp="1"/>
          </p:cNvSpPr>
          <p:nvPr>
            <p:ph type="pic" sz="quarter" idx="11"/>
          </p:nvPr>
        </p:nvSpPr>
        <p:spPr>
          <a:xfrm>
            <a:off x="4561165" y="1869011"/>
            <a:ext cx="4200997" cy="4370387"/>
          </a:xfrm>
          <a:prstGeom prst="ellipse">
            <a:avLst/>
          </a:prstGeom>
        </p:spPr>
        <p:txBody>
          <a:bodyPr/>
          <a:lstStyle>
            <a:lvl1pPr>
              <a:defRPr b="0" i="0">
                <a:latin typeface="Gill Sans" panose="020B0502020104020203" pitchFamily="34" charset="-79"/>
                <a:cs typeface="Gill Sans" panose="020B0502020104020203" pitchFamily="34" charset="-79"/>
              </a:defRPr>
            </a:lvl1pPr>
          </a:lstStyle>
          <a:p>
            <a:endParaRPr lang="en-US"/>
          </a:p>
        </p:txBody>
      </p:sp>
    </p:spTree>
    <p:extLst>
      <p:ext uri="{BB962C8B-B14F-4D97-AF65-F5344CB8AC3E}">
        <p14:creationId xmlns:p14="http://schemas.microsoft.com/office/powerpoint/2010/main" val="379980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bulleted list, and photo">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57200" y="1367456"/>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b="0" i="0" cap="none" baseline="0">
                <a:solidFill>
                  <a:srgbClr val="C25700"/>
                </a:solidFill>
                <a:latin typeface="Gill Sans" panose="020B0502020104020203" pitchFamily="34" charset="-79"/>
                <a:cs typeface="Gill Sans" panose="020B0502020104020203" pitchFamily="34" charset="-79"/>
              </a:defRPr>
            </a:lvl1pPr>
          </a:lstStyle>
          <a:p>
            <a:r>
              <a:rPr lang="en-US" altLang="en-US"/>
              <a:t>Header here</a:t>
            </a:r>
          </a:p>
        </p:txBody>
      </p:sp>
      <p:sp>
        <p:nvSpPr>
          <p:cNvPr id="8" name="Text Placeholder 7"/>
          <p:cNvSpPr>
            <a:spLocks noGrp="1"/>
          </p:cNvSpPr>
          <p:nvPr>
            <p:ph type="body" sz="quarter" idx="10"/>
          </p:nvPr>
        </p:nvSpPr>
        <p:spPr>
          <a:xfrm>
            <a:off x="601663" y="2205038"/>
            <a:ext cx="4368800" cy="3840162"/>
          </a:xfrm>
          <a:prstGeom prst="rect">
            <a:avLst/>
          </a:prstGeom>
        </p:spPr>
        <p:txBody>
          <a:bodyPr/>
          <a:lstStyle>
            <a:lvl1pPr>
              <a:defRPr sz="1800" b="0" i="0">
                <a:latin typeface="Gill Sans" panose="020B0502020104020203" pitchFamily="34" charset="-79"/>
                <a:cs typeface="Gill Sans" panose="020B0502020104020203" pitchFamily="34" charset="-79"/>
              </a:defRPr>
            </a:lvl1pPr>
          </a:lstStyle>
          <a:p>
            <a:pPr lvl="0"/>
            <a:r>
              <a:rPr lang="en-US"/>
              <a:t>Click to edit Master</a:t>
            </a:r>
          </a:p>
        </p:txBody>
      </p:sp>
      <p:sp>
        <p:nvSpPr>
          <p:cNvPr id="10" name="Picture Placeholder 9"/>
          <p:cNvSpPr>
            <a:spLocks noGrp="1"/>
          </p:cNvSpPr>
          <p:nvPr>
            <p:ph type="pic" sz="quarter" idx="11"/>
          </p:nvPr>
        </p:nvSpPr>
        <p:spPr>
          <a:xfrm>
            <a:off x="5325018" y="2204869"/>
            <a:ext cx="3344862" cy="3862444"/>
          </a:xfrm>
          <a:prstGeom prst="rect">
            <a:avLst/>
          </a:prstGeom>
        </p:spPr>
        <p:txBody>
          <a:bodyPr/>
          <a:lstStyle>
            <a:lvl1pPr>
              <a:defRPr b="0" i="0">
                <a:latin typeface="Gill Sans" panose="020B0502020104020203" pitchFamily="34" charset="-79"/>
                <a:cs typeface="Gill Sans" panose="020B0502020104020203" pitchFamily="34" charset="-79"/>
              </a:defRPr>
            </a:lvl1pPr>
          </a:lstStyle>
          <a:p>
            <a:endParaRPr lang="en-US"/>
          </a:p>
        </p:txBody>
      </p:sp>
    </p:spTree>
    <p:extLst>
      <p:ext uri="{BB962C8B-B14F-4D97-AF65-F5344CB8AC3E}">
        <p14:creationId xmlns:p14="http://schemas.microsoft.com/office/powerpoint/2010/main" val="325779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57200" y="1377504"/>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b="0" i="0" cap="none" baseline="0">
                <a:solidFill>
                  <a:srgbClr val="C25700"/>
                </a:solidFill>
                <a:latin typeface="Gill Sans" panose="020B0502020104020203" pitchFamily="34" charset="-79"/>
                <a:cs typeface="Gill Sans" panose="020B0502020104020203" pitchFamily="34" charset="-79"/>
              </a:defRPr>
            </a:lvl1pPr>
          </a:lstStyle>
          <a:p>
            <a:r>
              <a:rPr lang="en-US" altLang="en-US"/>
              <a:t>Header here</a:t>
            </a:r>
          </a:p>
        </p:txBody>
      </p:sp>
      <p:sp>
        <p:nvSpPr>
          <p:cNvPr id="4" name="Text Placeholder 7"/>
          <p:cNvSpPr>
            <a:spLocks noGrp="1"/>
          </p:cNvSpPr>
          <p:nvPr>
            <p:ph type="body" sz="quarter" idx="10"/>
          </p:nvPr>
        </p:nvSpPr>
        <p:spPr>
          <a:xfrm>
            <a:off x="585787" y="2288529"/>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b="0" i="0" kern="1200" dirty="0" smtClean="0">
                <a:solidFill>
                  <a:schemeClr val="tx1"/>
                </a:solidFill>
                <a:latin typeface="Gill Sans" panose="020B0502020104020203" pitchFamily="34" charset="-79"/>
                <a:ea typeface="+mn-ea"/>
                <a:cs typeface="Gill Sans" panose="020B0502020104020203" pitchFamily="34" charset="-79"/>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857997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subhead,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58090" y="1377504"/>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b="0" i="0" cap="none" baseline="0">
                <a:solidFill>
                  <a:srgbClr val="C25700"/>
                </a:solidFill>
                <a:latin typeface="Gill Sans" panose="020B0502020104020203" pitchFamily="34" charset="-79"/>
                <a:cs typeface="Gill Sans" panose="020B0502020104020203" pitchFamily="34" charset="-79"/>
              </a:defRPr>
            </a:lvl1pPr>
          </a:lstStyle>
          <a:p>
            <a:r>
              <a:rPr lang="en-US" altLang="en-US"/>
              <a:t>Header here</a:t>
            </a:r>
          </a:p>
        </p:txBody>
      </p:sp>
      <p:sp>
        <p:nvSpPr>
          <p:cNvPr id="8" name="Text Placeholder 7"/>
          <p:cNvSpPr>
            <a:spLocks noGrp="1"/>
          </p:cNvSpPr>
          <p:nvPr>
            <p:ph type="body" sz="quarter" idx="10"/>
          </p:nvPr>
        </p:nvSpPr>
        <p:spPr>
          <a:xfrm>
            <a:off x="622824" y="2609850"/>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b="0" i="0" kern="1200" dirty="0" smtClean="0">
                <a:solidFill>
                  <a:schemeClr val="tx1"/>
                </a:solidFill>
                <a:latin typeface="Gill Sans" panose="020B0502020104020203" pitchFamily="34" charset="-79"/>
                <a:ea typeface="+mn-ea"/>
                <a:cs typeface="Gill Sans" panose="020B0502020104020203" pitchFamily="34" charset="-79"/>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a:p>
            <a:pPr lvl="0"/>
            <a:endParaRPr lang="en-US"/>
          </a:p>
          <a:p>
            <a:pPr lvl="0"/>
            <a:endParaRPr lang="en-US"/>
          </a:p>
        </p:txBody>
      </p:sp>
      <p:sp>
        <p:nvSpPr>
          <p:cNvPr id="14" name="Text Placeholder 13"/>
          <p:cNvSpPr>
            <a:spLocks noGrp="1"/>
          </p:cNvSpPr>
          <p:nvPr>
            <p:ph type="body" sz="quarter" idx="11" hasCustomPrompt="1"/>
          </p:nvPr>
        </p:nvSpPr>
        <p:spPr>
          <a:xfrm>
            <a:off x="526526" y="2124476"/>
            <a:ext cx="8153400" cy="452437"/>
          </a:xfrm>
          <a:prstGeom prst="rect">
            <a:avLst/>
          </a:prstGeom>
        </p:spPr>
        <p:txBody>
          <a:bodyPr/>
          <a:lstStyle>
            <a:lvl1pPr marL="0" indent="0">
              <a:buNone/>
              <a:defRPr sz="2100" b="1" i="0" baseline="0">
                <a:solidFill>
                  <a:srgbClr val="C25700"/>
                </a:solidFill>
                <a:latin typeface="Gill Sans" panose="020B0502020104020203" pitchFamily="34" charset="-79"/>
                <a:cs typeface="Gill Sans" panose="020B0502020104020203" pitchFamily="34" charset="-79"/>
              </a:defRPr>
            </a:lvl1pPr>
          </a:lstStyle>
          <a:p>
            <a:pPr lvl="0"/>
            <a:r>
              <a:rPr lang="en-US"/>
              <a:t>Subhead goes here</a:t>
            </a:r>
          </a:p>
        </p:txBody>
      </p:sp>
    </p:spTree>
    <p:extLst>
      <p:ext uri="{BB962C8B-B14F-4D97-AF65-F5344CB8AC3E}">
        <p14:creationId xmlns:p14="http://schemas.microsoft.com/office/powerpoint/2010/main" val="2749483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subhead in parens, bulleted list">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591598" y="2609850"/>
            <a:ext cx="8101013" cy="3291840"/>
          </a:xfrm>
          <a:prstGeom prst="rect">
            <a:avLst/>
          </a:prstGeom>
        </p:spPr>
        <p:txBody>
          <a:bodyPr/>
          <a:lstStyle>
            <a:lvl1pPr marL="285750" indent="-285750">
              <a:buFont typeface="Arial" panose="020B0604020202020204" pitchFamily="34" charset="0"/>
              <a:buChar char="•"/>
              <a:defRPr sz="1800" b="0" i="0">
                <a:latin typeface="Gill Sans" panose="020B0502020104020203" pitchFamily="34" charset="-79"/>
                <a:cs typeface="Gill Sans" panose="020B0502020104020203" pitchFamily="34" charset="-79"/>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
        <p:nvSpPr>
          <p:cNvPr id="12" name="Text Placeholder 13"/>
          <p:cNvSpPr>
            <a:spLocks noGrp="1"/>
          </p:cNvSpPr>
          <p:nvPr>
            <p:ph type="body" sz="quarter" idx="11" hasCustomPrompt="1"/>
          </p:nvPr>
        </p:nvSpPr>
        <p:spPr>
          <a:xfrm>
            <a:off x="495300" y="1920772"/>
            <a:ext cx="8153400" cy="398033"/>
          </a:xfrm>
          <a:prstGeom prst="rect">
            <a:avLst/>
          </a:prstGeom>
        </p:spPr>
        <p:txBody>
          <a:bodyPr/>
          <a:lstStyle>
            <a:lvl1pPr marL="0" marR="0" indent="0" algn="ctr" defTabSz="457200" rtl="0" eaLnBrk="1" fontAlgn="auto" latinLnBrk="0" hangingPunct="1">
              <a:lnSpc>
                <a:spcPts val="2350"/>
              </a:lnSpc>
              <a:spcBef>
                <a:spcPts val="0"/>
              </a:spcBef>
              <a:spcAft>
                <a:spcPts val="0"/>
              </a:spcAft>
              <a:buClrTx/>
              <a:buSzTx/>
              <a:buFontTx/>
              <a:buNone/>
              <a:tabLst/>
              <a:defRPr sz="2100" b="1" i="0" baseline="0">
                <a:solidFill>
                  <a:srgbClr val="C25700"/>
                </a:solidFill>
                <a:latin typeface="Gill Sans" panose="020B0502020104020203" pitchFamily="34" charset="-79"/>
                <a:cs typeface="Gill Sans" panose="020B0502020104020203" pitchFamily="34" charset="-79"/>
              </a:defRPr>
            </a:lvl1pPr>
          </a:lstStyle>
          <a:p>
            <a:pPr marL="0" marR="0" lvl="0" indent="0" algn="ctr" defTabSz="457200" rtl="0" eaLnBrk="1" fontAlgn="auto" latinLnBrk="0" hangingPunct="1">
              <a:lnSpc>
                <a:spcPts val="2350"/>
              </a:lnSpc>
              <a:spcBef>
                <a:spcPts val="0"/>
              </a:spcBef>
              <a:spcAft>
                <a:spcPts val="0"/>
              </a:spcAft>
              <a:buClrTx/>
              <a:buSzTx/>
              <a:buFontTx/>
              <a:buNone/>
              <a:tabLst/>
              <a:defRPr/>
            </a:pPr>
            <a:r>
              <a:rPr kumimoji="0" lang="en-US" sz="2000" b="1" i="0" u="none" strike="noStrike" kern="1200" cap="none" spc="0" normalizeH="0" baseline="0" noProof="0">
                <a:ln>
                  <a:noFill/>
                </a:ln>
                <a:solidFill>
                  <a:srgbClr val="C25700"/>
                </a:solidFill>
                <a:effectLst/>
                <a:uLnTx/>
                <a:uFillTx/>
                <a:latin typeface="Gill Sans" panose="020B0502020104020203" pitchFamily="34" charset="-79"/>
                <a:ea typeface="+mn-ea"/>
                <a:cs typeface="Gill Sans" panose="020B0502020104020203" pitchFamily="34" charset="-79"/>
              </a:rPr>
              <a:t>(Parenthesis here)</a:t>
            </a:r>
            <a:endParaRPr kumimoji="0" lang="en-US" sz="2000" b="0" i="0" u="none" strike="noStrike" kern="1200" cap="none" spc="0" normalizeH="0" baseline="0" noProof="0">
              <a:ln>
                <a:noFill/>
              </a:ln>
              <a:solidFill>
                <a:srgbClr val="D37D28"/>
              </a:solidFill>
              <a:effectLst/>
              <a:uLnTx/>
              <a:uFillTx/>
              <a:latin typeface="Arial"/>
              <a:ea typeface="+mn-ea"/>
              <a:cs typeface="Arial"/>
            </a:endParaRPr>
          </a:p>
        </p:txBody>
      </p:sp>
      <p:sp>
        <p:nvSpPr>
          <p:cNvPr id="6" name="Title 1">
            <a:extLst>
              <a:ext uri="{FF2B5EF4-FFF2-40B4-BE49-F238E27FC236}">
                <a16:creationId xmlns:a16="http://schemas.microsoft.com/office/drawing/2014/main" id="{E9D33C28-68B8-D54D-9D22-810F4B89B8EC}"/>
              </a:ext>
            </a:extLst>
          </p:cNvPr>
          <p:cNvSpPr>
            <a:spLocks noGrp="1"/>
          </p:cNvSpPr>
          <p:nvPr>
            <p:ph type="title" hasCustomPrompt="1"/>
          </p:nvPr>
        </p:nvSpPr>
        <p:spPr bwMode="auto">
          <a:xfrm>
            <a:off x="457200" y="1367456"/>
            <a:ext cx="82296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b="0" i="0" cap="none" baseline="0">
                <a:solidFill>
                  <a:srgbClr val="C25700"/>
                </a:solidFill>
                <a:latin typeface="Gill Sans" panose="020B0502020104020203" pitchFamily="34" charset="-79"/>
                <a:cs typeface="Gill Sans" panose="020B0502020104020203" pitchFamily="34" charset="-79"/>
              </a:defRPr>
            </a:lvl1pPr>
          </a:lstStyle>
          <a:p>
            <a:r>
              <a:rPr lang="en-US" altLang="en-US"/>
              <a:t>Header here</a:t>
            </a:r>
          </a:p>
        </p:txBody>
      </p:sp>
    </p:spTree>
    <p:extLst>
      <p:ext uri="{BB962C8B-B14F-4D97-AF65-F5344CB8AC3E}">
        <p14:creationId xmlns:p14="http://schemas.microsoft.com/office/powerpoint/2010/main" val="1339460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takeaways slide with backgrou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4B4B-3FC7-AC4F-A382-C24C31595695}"/>
              </a:ext>
            </a:extLst>
          </p:cNvPr>
          <p:cNvSpPr>
            <a:spLocks noGrp="1"/>
          </p:cNvSpPr>
          <p:nvPr>
            <p:ph type="title" hasCustomPrompt="1"/>
          </p:nvPr>
        </p:nvSpPr>
        <p:spPr bwMode="auto">
          <a:xfrm>
            <a:off x="2642716" y="1383632"/>
            <a:ext cx="3858566"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b="0" i="0" cap="none" baseline="0">
                <a:solidFill>
                  <a:srgbClr val="C25700"/>
                </a:solidFill>
                <a:latin typeface="Gill Sans" panose="020B0502020104020203" pitchFamily="34" charset="-79"/>
                <a:cs typeface="Gill Sans" panose="020B0502020104020203" pitchFamily="34" charset="-79"/>
              </a:defRPr>
            </a:lvl1pPr>
          </a:lstStyle>
          <a:p>
            <a:r>
              <a:rPr lang="en-US" altLang="en-US"/>
              <a:t>Header here</a:t>
            </a:r>
          </a:p>
        </p:txBody>
      </p:sp>
      <p:sp>
        <p:nvSpPr>
          <p:cNvPr id="6" name="Rectangle 5">
            <a:extLst>
              <a:ext uri="{FF2B5EF4-FFF2-40B4-BE49-F238E27FC236}">
                <a16:creationId xmlns:a16="http://schemas.microsoft.com/office/drawing/2014/main" id="{B94F46D6-B69B-E243-AAC8-A0C1E7408A33}"/>
              </a:ext>
            </a:extLst>
          </p:cNvPr>
          <p:cNvSpPr/>
          <p:nvPr userDrawn="1"/>
        </p:nvSpPr>
        <p:spPr>
          <a:xfrm>
            <a:off x="583476" y="2309235"/>
            <a:ext cx="8101013" cy="3165133"/>
          </a:xfrm>
          <a:prstGeom prst="rect">
            <a:avLst/>
          </a:prstGeom>
          <a:solidFill>
            <a:srgbClr val="237C9A">
              <a:alpha val="95000"/>
            </a:srgbClr>
          </a:solidFill>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lang="en-US">
              <a:solidFill>
                <a:schemeClr val="bg1"/>
              </a:solidFill>
            </a:endParaRPr>
          </a:p>
        </p:txBody>
      </p:sp>
      <p:sp>
        <p:nvSpPr>
          <p:cNvPr id="5" name="Text Placeholder 7">
            <a:extLst>
              <a:ext uri="{FF2B5EF4-FFF2-40B4-BE49-F238E27FC236}">
                <a16:creationId xmlns:a16="http://schemas.microsoft.com/office/drawing/2014/main" id="{BECB0DC7-4DE7-BF4E-B107-A1506ECE42B1}"/>
              </a:ext>
            </a:extLst>
          </p:cNvPr>
          <p:cNvSpPr>
            <a:spLocks noGrp="1"/>
          </p:cNvSpPr>
          <p:nvPr>
            <p:ph type="body" sz="quarter" idx="10"/>
          </p:nvPr>
        </p:nvSpPr>
        <p:spPr>
          <a:xfrm>
            <a:off x="583476" y="2289139"/>
            <a:ext cx="8101013" cy="3165133"/>
          </a:xfrm>
          <a:prstGeom prst="rect">
            <a:avLst/>
          </a:prstGeom>
        </p:spPr>
        <p:txBody>
          <a:bodyPr>
            <a:noAutofit/>
          </a:bodyPr>
          <a:lstStyle>
            <a:lvl1pPr marL="0" indent="0">
              <a:buNone/>
              <a:defRPr sz="1800" b="0" i="0">
                <a:solidFill>
                  <a:schemeClr val="bg1"/>
                </a:solidFill>
                <a:latin typeface="Gill Sans" panose="020B0502020104020203" pitchFamily="34" charset="-79"/>
                <a:cs typeface="Gill Sans" panose="020B0502020104020203" pitchFamily="34" charset="-79"/>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1560796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782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71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283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4753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462856" y="5723098"/>
            <a:ext cx="5022850" cy="260350"/>
          </a:xfrm>
          <a:prstGeom prst="rect">
            <a:avLst/>
          </a:prstGeom>
        </p:spPr>
        <p:txBody>
          <a:bodyPr/>
          <a:lstStyle>
            <a:lvl1pPr marL="0" indent="0">
              <a:buNone/>
              <a:defRPr sz="1000" b="0" i="1" baseline="0">
                <a:solidFill>
                  <a:schemeClr val="bg1"/>
                </a:solidFill>
                <a:latin typeface="Gill Sans" panose="020B0502020104020203" pitchFamily="34" charset="-79"/>
                <a:cs typeface="Gill Sans" panose="020B0502020104020203" pitchFamily="34" charset="-79"/>
              </a:defRPr>
            </a:lvl1pPr>
          </a:lstStyle>
          <a:p>
            <a:pPr lvl="0"/>
            <a:r>
              <a:rPr lang="en-US"/>
              <a:t>Photo credit: Name/Organization</a:t>
            </a:r>
          </a:p>
        </p:txBody>
      </p:sp>
      <p:sp>
        <p:nvSpPr>
          <p:cNvPr id="17" name="Text Placeholder 16"/>
          <p:cNvSpPr>
            <a:spLocks noGrp="1"/>
          </p:cNvSpPr>
          <p:nvPr>
            <p:ph type="body" sz="quarter" idx="13" hasCustomPrompt="1"/>
          </p:nvPr>
        </p:nvSpPr>
        <p:spPr>
          <a:xfrm>
            <a:off x="452438" y="5175081"/>
            <a:ext cx="8186737" cy="268287"/>
          </a:xfrm>
          <a:prstGeom prst="rect">
            <a:avLst/>
          </a:prstGeom>
        </p:spPr>
        <p:txBody>
          <a:bodyPr/>
          <a:lstStyle>
            <a:lvl1pPr marL="0" indent="0">
              <a:buNone/>
              <a:defRPr sz="1500" b="1" i="0" baseline="0">
                <a:solidFill>
                  <a:schemeClr val="bg1"/>
                </a:solidFill>
                <a:latin typeface="Gill Sans" panose="020B0502020104020203" pitchFamily="34" charset="-79"/>
                <a:cs typeface="Gill Sans" panose="020B0502020104020203" pitchFamily="34" charset="-79"/>
              </a:defRPr>
            </a:lvl1pPr>
          </a:lstStyle>
          <a:p>
            <a:pPr lvl="0"/>
            <a:r>
              <a:rPr lang="en-US"/>
              <a:t>Subhead goes here</a:t>
            </a:r>
          </a:p>
        </p:txBody>
      </p:sp>
      <p:sp>
        <p:nvSpPr>
          <p:cNvPr id="19" name="Text Placeholder 18"/>
          <p:cNvSpPr>
            <a:spLocks noGrp="1"/>
          </p:cNvSpPr>
          <p:nvPr>
            <p:ph type="body" sz="quarter" idx="14" hasCustomPrompt="1"/>
          </p:nvPr>
        </p:nvSpPr>
        <p:spPr>
          <a:xfrm>
            <a:off x="1027112" y="2315189"/>
            <a:ext cx="7089775" cy="1195388"/>
          </a:xfrm>
          <a:prstGeom prst="rect">
            <a:avLst/>
          </a:prstGeom>
        </p:spPr>
        <p:txBody>
          <a:bodyPr/>
          <a:lstStyle>
            <a:lvl1pPr marL="0" indent="0" algn="ctr">
              <a:buNone/>
              <a:defRPr sz="3400" b="0" i="0" baseline="0">
                <a:solidFill>
                  <a:srgbClr val="403B33"/>
                </a:solidFill>
                <a:latin typeface="Gill Sans" panose="020B0502020104020203" pitchFamily="34" charset="-79"/>
                <a:cs typeface="Gill Sans" panose="020B0502020104020203" pitchFamily="34" charset="-79"/>
              </a:defRPr>
            </a:lvl1pPr>
          </a:lstStyle>
          <a:p>
            <a:pPr lvl="0"/>
            <a:r>
              <a:rPr lang="en-US"/>
              <a:t>TITLE OF PRESENTATION GOES HERE AND HERE</a:t>
            </a:r>
          </a:p>
        </p:txBody>
      </p:sp>
      <p:sp>
        <p:nvSpPr>
          <p:cNvPr id="2" name="TextBox 1">
            <a:extLst>
              <a:ext uri="{FF2B5EF4-FFF2-40B4-BE49-F238E27FC236}">
                <a16:creationId xmlns:a16="http://schemas.microsoft.com/office/drawing/2014/main" id="{0BDF9866-B898-D747-95F7-00D3BE254F42}"/>
              </a:ext>
            </a:extLst>
          </p:cNvPr>
          <p:cNvSpPr txBox="1"/>
          <p:nvPr userDrawn="1"/>
        </p:nvSpPr>
        <p:spPr>
          <a:xfrm>
            <a:off x="914400" y="28135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099622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718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55966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57734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37279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49857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79402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dirty="0"/>
              <a:t>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93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17341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47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54889" y="1367456"/>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b="0" i="0" cap="none" baseline="0">
                <a:solidFill>
                  <a:srgbClr val="C25700"/>
                </a:solidFill>
                <a:latin typeface="Gill Sans" panose="020B0502020104020203" pitchFamily="34" charset="-79"/>
                <a:cs typeface="Gill Sans" panose="020B0502020104020203" pitchFamily="34" charset="-79"/>
              </a:defRPr>
            </a:lvl1pPr>
          </a:lstStyle>
          <a:p>
            <a:r>
              <a:rPr lang="en-US" altLang="en-US"/>
              <a:t>Header here</a:t>
            </a:r>
          </a:p>
        </p:txBody>
      </p:sp>
      <p:sp>
        <p:nvSpPr>
          <p:cNvPr id="8" name="Text Placeholder 7"/>
          <p:cNvSpPr>
            <a:spLocks noGrp="1"/>
          </p:cNvSpPr>
          <p:nvPr>
            <p:ph type="body" sz="quarter" idx="10"/>
          </p:nvPr>
        </p:nvSpPr>
        <p:spPr>
          <a:xfrm>
            <a:off x="583476" y="2289139"/>
            <a:ext cx="8101013" cy="3291840"/>
          </a:xfrm>
          <a:prstGeom prst="rect">
            <a:avLst/>
          </a:prstGeom>
        </p:spPr>
        <p:txBody>
          <a:bodyPr/>
          <a:lstStyle>
            <a:lvl1pPr marL="0" indent="0">
              <a:buNone/>
              <a:defRPr sz="1800" b="0" i="0">
                <a:latin typeface="Gill Sans" panose="020B0502020104020203" pitchFamily="34" charset="-79"/>
                <a:cs typeface="Gill Sans" panose="020B0502020104020203" pitchFamily="34" charset="-79"/>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396393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92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5DC0-8EB0-472E-A831-CAF11D2A6406}"/>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7160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B772-D9AD-42A8-A881-DFC54D1C293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07A2152-3A4A-4F96-8F39-285386EACED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A7C5E2-27E8-47CD-BB8A-3C7F6CC2144F}"/>
              </a:ext>
            </a:extLst>
          </p:cNvPr>
          <p:cNvSpPr>
            <a:spLocks noGrp="1"/>
          </p:cNvSpPr>
          <p:nvPr>
            <p:ph type="dt" sz="half" idx="10"/>
          </p:nvPr>
        </p:nvSpPr>
        <p:spPr/>
        <p:txBody>
          <a:bodyPr/>
          <a:lstStyle/>
          <a:p>
            <a:fld id="{9F8ADECB-7DD2-4D83-8AE0-59E36F908653}" type="datetimeFigureOut">
              <a:rPr lang="en-GB" smtClean="0"/>
              <a:t>01/02/2024</a:t>
            </a:fld>
            <a:endParaRPr lang="en-GB"/>
          </a:p>
        </p:txBody>
      </p:sp>
      <p:sp>
        <p:nvSpPr>
          <p:cNvPr id="5" name="Footer Placeholder 4">
            <a:extLst>
              <a:ext uri="{FF2B5EF4-FFF2-40B4-BE49-F238E27FC236}">
                <a16:creationId xmlns:a16="http://schemas.microsoft.com/office/drawing/2014/main" id="{E0C0D3AB-2DD6-4DC5-96C9-53F74D3B3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D5990C-3D77-4649-86FF-CE521D2E976E}"/>
              </a:ext>
            </a:extLst>
          </p:cNvPr>
          <p:cNvSpPr>
            <a:spLocks noGrp="1"/>
          </p:cNvSpPr>
          <p:nvPr>
            <p:ph type="sldNum" sz="quarter" idx="12"/>
          </p:nvPr>
        </p:nvSpPr>
        <p:spPr/>
        <p:txBody>
          <a:bodyPr/>
          <a:lstStyle/>
          <a:p>
            <a:fld id="{F78B20B6-2C78-434C-A9FF-2A6F1B92E1A8}" type="slidenum">
              <a:rPr lang="en-GB" smtClean="0"/>
              <a:t>‹#›</a:t>
            </a:fld>
            <a:endParaRPr lang="en-GB"/>
          </a:p>
        </p:txBody>
      </p:sp>
    </p:spTree>
    <p:extLst>
      <p:ext uri="{BB962C8B-B14F-4D97-AF65-F5344CB8AC3E}">
        <p14:creationId xmlns:p14="http://schemas.microsoft.com/office/powerpoint/2010/main" val="80624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54889" y="1367456"/>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b="0" i="0" cap="none" baseline="0">
                <a:solidFill>
                  <a:srgbClr val="C25700"/>
                </a:solidFill>
                <a:latin typeface="Gill Sans" panose="020B0502020104020203" pitchFamily="34" charset="-79"/>
                <a:cs typeface="Gill Sans" panose="020B0502020104020203" pitchFamily="34" charset="-79"/>
              </a:defRPr>
            </a:lvl1pPr>
          </a:lstStyle>
          <a:p>
            <a:r>
              <a:rPr lang="en-US" altLang="en-US"/>
              <a:t>Header here</a:t>
            </a:r>
          </a:p>
        </p:txBody>
      </p:sp>
      <p:sp>
        <p:nvSpPr>
          <p:cNvPr id="8" name="Text Placeholder 7"/>
          <p:cNvSpPr>
            <a:spLocks noGrp="1"/>
          </p:cNvSpPr>
          <p:nvPr>
            <p:ph type="body" sz="quarter" idx="10"/>
          </p:nvPr>
        </p:nvSpPr>
        <p:spPr>
          <a:xfrm>
            <a:off x="583476" y="2289139"/>
            <a:ext cx="8101013" cy="3291840"/>
          </a:xfrm>
          <a:prstGeom prst="rect">
            <a:avLst/>
          </a:prstGeom>
        </p:spPr>
        <p:txBody>
          <a:bodyPr/>
          <a:lstStyle>
            <a:lvl1pPr marL="0" indent="0">
              <a:buNone/>
              <a:defRPr sz="1800" b="0" i="0">
                <a:latin typeface="Gill Sans" panose="020B0502020104020203" pitchFamily="34" charset="-79"/>
                <a:cs typeface="Gill Sans" panose="020B0502020104020203" pitchFamily="34" charset="-79"/>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356894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and Left Justified Text with image background">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EBF2B1F4-AE46-0344-AD56-F760553698EC}"/>
              </a:ext>
            </a:extLst>
          </p:cNvPr>
          <p:cNvSpPr>
            <a:spLocks noGrp="1"/>
          </p:cNvSpPr>
          <p:nvPr>
            <p:ph type="pic" sz="quarter" idx="11"/>
          </p:nvPr>
        </p:nvSpPr>
        <p:spPr>
          <a:xfrm>
            <a:off x="0" y="1075174"/>
            <a:ext cx="9143999" cy="5782826"/>
          </a:xfrm>
          <a:prstGeom prst="rect">
            <a:avLst/>
          </a:prstGeom>
          <a:blipFill dpi="0" rotWithShape="1">
            <a:blip r:embed="rId2">
              <a:alphaModFix amt="49786"/>
            </a:blip>
            <a:srcRect/>
            <a:tile tx="0" ty="0" sx="100000" sy="100000" flip="none" algn="tl"/>
          </a:blipFill>
        </p:spPr>
        <p:txBody>
          <a:bodyPr/>
          <a:lstStyle>
            <a:lvl1pPr>
              <a:defRPr b="0" i="0">
                <a:latin typeface="Gill Sans" panose="020B0502020104020203" pitchFamily="34" charset="-79"/>
                <a:cs typeface="Gill Sans" panose="020B0502020104020203" pitchFamily="34" charset="-79"/>
              </a:defRPr>
            </a:lvl1pPr>
          </a:lstStyle>
          <a:p>
            <a:endParaRPr lang="en-US"/>
          </a:p>
        </p:txBody>
      </p:sp>
      <p:sp>
        <p:nvSpPr>
          <p:cNvPr id="2" name="Title 1">
            <a:extLst>
              <a:ext uri="{FF2B5EF4-FFF2-40B4-BE49-F238E27FC236}">
                <a16:creationId xmlns:a16="http://schemas.microsoft.com/office/drawing/2014/main" id="{0A8E4B4B-3FC7-AC4F-A382-C24C31595695}"/>
              </a:ext>
            </a:extLst>
          </p:cNvPr>
          <p:cNvSpPr>
            <a:spLocks noGrp="1"/>
          </p:cNvSpPr>
          <p:nvPr>
            <p:ph type="title" hasCustomPrompt="1"/>
          </p:nvPr>
        </p:nvSpPr>
        <p:spPr bwMode="auto">
          <a:xfrm>
            <a:off x="2642716" y="1383632"/>
            <a:ext cx="3858566"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b="0" i="0" cap="none" baseline="0">
                <a:solidFill>
                  <a:srgbClr val="C25700"/>
                </a:solidFill>
                <a:latin typeface="Gill Sans" panose="020B0502020104020203" pitchFamily="34" charset="-79"/>
                <a:cs typeface="Gill Sans" panose="020B0502020104020203" pitchFamily="34" charset="-79"/>
              </a:defRPr>
            </a:lvl1pPr>
          </a:lstStyle>
          <a:p>
            <a:r>
              <a:rPr lang="en-US" altLang="en-US"/>
              <a:t>Header here</a:t>
            </a:r>
          </a:p>
        </p:txBody>
      </p:sp>
      <p:sp>
        <p:nvSpPr>
          <p:cNvPr id="5" name="Text Placeholder 7">
            <a:extLst>
              <a:ext uri="{FF2B5EF4-FFF2-40B4-BE49-F238E27FC236}">
                <a16:creationId xmlns:a16="http://schemas.microsoft.com/office/drawing/2014/main" id="{BECB0DC7-4DE7-BF4E-B107-A1506ECE42B1}"/>
              </a:ext>
            </a:extLst>
          </p:cNvPr>
          <p:cNvSpPr>
            <a:spLocks noGrp="1"/>
          </p:cNvSpPr>
          <p:nvPr>
            <p:ph type="body" sz="quarter" idx="10"/>
          </p:nvPr>
        </p:nvSpPr>
        <p:spPr>
          <a:xfrm>
            <a:off x="583476" y="2289139"/>
            <a:ext cx="8101013" cy="3291840"/>
          </a:xfrm>
          <a:prstGeom prst="rect">
            <a:avLst/>
          </a:prstGeom>
        </p:spPr>
        <p:txBody>
          <a:bodyPr/>
          <a:lstStyle>
            <a:lvl1pPr marL="0" indent="0">
              <a:buNone/>
              <a:defRPr sz="1800" b="0" i="0">
                <a:latin typeface="Gill Sans" panose="020B0502020104020203" pitchFamily="34" charset="-79"/>
                <a:cs typeface="Gill Sans" panose="020B0502020104020203" pitchFamily="34" charset="-79"/>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298251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54889" y="1367456"/>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b="0" i="0" cap="none" baseline="0">
                <a:solidFill>
                  <a:srgbClr val="C25700"/>
                </a:solidFill>
                <a:latin typeface="Gill Sans" panose="020B0502020104020203" pitchFamily="34" charset="-79"/>
                <a:cs typeface="Gill Sans" panose="020B0502020104020203" pitchFamily="34" charset="-79"/>
              </a:defRPr>
            </a:lvl1pPr>
          </a:lstStyle>
          <a:p>
            <a:r>
              <a:rPr lang="en-US" altLang="en-US"/>
              <a:t>Header here</a:t>
            </a:r>
          </a:p>
        </p:txBody>
      </p:sp>
      <p:sp>
        <p:nvSpPr>
          <p:cNvPr id="8" name="Text Placeholder 7"/>
          <p:cNvSpPr>
            <a:spLocks noGrp="1"/>
          </p:cNvSpPr>
          <p:nvPr>
            <p:ph type="body" sz="quarter" idx="10"/>
          </p:nvPr>
        </p:nvSpPr>
        <p:spPr>
          <a:xfrm>
            <a:off x="583476" y="2289139"/>
            <a:ext cx="8101013" cy="3291840"/>
          </a:xfrm>
          <a:prstGeom prst="rect">
            <a:avLst/>
          </a:prstGeom>
        </p:spPr>
        <p:txBody>
          <a:bodyPr/>
          <a:lstStyle>
            <a:lvl1pPr marL="0" indent="0">
              <a:buNone/>
              <a:defRPr sz="1800" b="0" i="0">
                <a:latin typeface="Gill Sans" panose="020B0502020104020203" pitchFamily="34" charset="-79"/>
                <a:cs typeface="Gill Sans" panose="020B0502020104020203" pitchFamily="34" charset="-79"/>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108939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and Left Justified Text with image squ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4B4B-3FC7-AC4F-A382-C24C31595695}"/>
              </a:ext>
            </a:extLst>
          </p:cNvPr>
          <p:cNvSpPr>
            <a:spLocks noGrp="1"/>
          </p:cNvSpPr>
          <p:nvPr>
            <p:ph type="title" hasCustomPrompt="1"/>
          </p:nvPr>
        </p:nvSpPr>
        <p:spPr bwMode="auto">
          <a:xfrm>
            <a:off x="381837" y="1367456"/>
            <a:ext cx="3858566"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b="0" i="0" cap="none" baseline="0">
                <a:solidFill>
                  <a:srgbClr val="C25700"/>
                </a:solidFill>
                <a:latin typeface="Gill Sans" panose="020B0502020104020203" pitchFamily="34" charset="-79"/>
                <a:cs typeface="Gill Sans" panose="020B0502020104020203" pitchFamily="34" charset="-79"/>
              </a:defRPr>
            </a:lvl1pPr>
          </a:lstStyle>
          <a:p>
            <a:r>
              <a:rPr lang="en-US" altLang="en-US"/>
              <a:t>Header here</a:t>
            </a:r>
          </a:p>
        </p:txBody>
      </p:sp>
      <p:sp>
        <p:nvSpPr>
          <p:cNvPr id="3" name="Text Placeholder 7">
            <a:extLst>
              <a:ext uri="{FF2B5EF4-FFF2-40B4-BE49-F238E27FC236}">
                <a16:creationId xmlns:a16="http://schemas.microsoft.com/office/drawing/2014/main" id="{FCB77FF7-9D56-3A44-A8E6-CF3028061B54}"/>
              </a:ext>
            </a:extLst>
          </p:cNvPr>
          <p:cNvSpPr>
            <a:spLocks noGrp="1"/>
          </p:cNvSpPr>
          <p:nvPr>
            <p:ph type="body" sz="quarter" idx="10"/>
          </p:nvPr>
        </p:nvSpPr>
        <p:spPr>
          <a:xfrm>
            <a:off x="381838" y="2289139"/>
            <a:ext cx="3858566" cy="4262386"/>
          </a:xfrm>
          <a:prstGeom prst="rect">
            <a:avLst/>
          </a:prstGeom>
        </p:spPr>
        <p:txBody>
          <a:bodyPr/>
          <a:lstStyle>
            <a:lvl1pPr marL="0" indent="0">
              <a:buNone/>
              <a:defRPr sz="1800" b="0" i="0">
                <a:latin typeface="Gill Sans" panose="020B0502020104020203" pitchFamily="34" charset="-79"/>
                <a:cs typeface="Gill Sans" panose="020B0502020104020203" pitchFamily="34" charset="-79"/>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
        <p:nvSpPr>
          <p:cNvPr id="4" name="Picture Placeholder 9">
            <a:extLst>
              <a:ext uri="{FF2B5EF4-FFF2-40B4-BE49-F238E27FC236}">
                <a16:creationId xmlns:a16="http://schemas.microsoft.com/office/drawing/2014/main" id="{EBF2B1F4-AE46-0344-AD56-F760553698EC}"/>
              </a:ext>
            </a:extLst>
          </p:cNvPr>
          <p:cNvSpPr>
            <a:spLocks noGrp="1"/>
          </p:cNvSpPr>
          <p:nvPr>
            <p:ph type="pic" sz="quarter" idx="11"/>
          </p:nvPr>
        </p:nvSpPr>
        <p:spPr>
          <a:xfrm>
            <a:off x="4572000" y="1075174"/>
            <a:ext cx="4571999" cy="5782826"/>
          </a:xfrm>
          <a:prstGeom prst="rect">
            <a:avLst/>
          </a:prstGeom>
        </p:spPr>
        <p:txBody>
          <a:bodyPr/>
          <a:lstStyle>
            <a:lvl1pPr>
              <a:defRPr b="0" i="0">
                <a:latin typeface="Gill Sans" panose="020B0502020104020203" pitchFamily="34" charset="-79"/>
                <a:cs typeface="Gill Sans" panose="020B0502020104020203" pitchFamily="34" charset="-79"/>
              </a:defRPr>
            </a:lvl1pPr>
          </a:lstStyle>
          <a:p>
            <a:endParaRPr lang="en-US"/>
          </a:p>
        </p:txBody>
      </p:sp>
    </p:spTree>
    <p:extLst>
      <p:ext uri="{BB962C8B-B14F-4D97-AF65-F5344CB8AC3E}">
        <p14:creationId xmlns:p14="http://schemas.microsoft.com/office/powerpoint/2010/main" val="184805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2.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AID logo"/>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114034" y="5942146"/>
            <a:ext cx="2360448" cy="915854"/>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0" y="5102420"/>
            <a:ext cx="9144000" cy="846688"/>
          </a:xfrm>
          <a:prstGeom prst="rect">
            <a:avLst/>
          </a:prstGeom>
          <a:solidFill>
            <a:srgbClr val="237C9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C183D7F6-B498-43B3-948B-1728B52AA6E4}">
                <adec:decorative xmlns:adec="http://schemas.microsoft.com/office/drawing/2017/decorative" val="1"/>
              </a:ext>
            </a:extLst>
          </p:cNvPr>
          <p:cNvSpPr/>
          <p:nvPr userDrawn="1"/>
        </p:nvSpPr>
        <p:spPr>
          <a:xfrm>
            <a:off x="0" y="-1"/>
            <a:ext cx="9144000" cy="1058305"/>
          </a:xfrm>
          <a:prstGeom prst="rect">
            <a:avLst/>
          </a:prstGeom>
          <a:solidFill>
            <a:srgbClr val="237C9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Feed the Future logo"/>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91966" y="225746"/>
            <a:ext cx="3401400" cy="577885"/>
          </a:xfrm>
          <a:prstGeom prst="rect">
            <a:avLst/>
          </a:prstGeom>
        </p:spPr>
      </p:pic>
    </p:spTree>
    <p:extLst>
      <p:ext uri="{BB962C8B-B14F-4D97-AF65-F5344CB8AC3E}">
        <p14:creationId xmlns:p14="http://schemas.microsoft.com/office/powerpoint/2010/main" val="14480040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6" r:id="rId3"/>
    <p:sldLayoutId id="2147483707" r:id="rId4"/>
    <p:sldLayoutId id="2147483708" r:id="rId5"/>
    <p:sldLayoutId id="2147483709"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9144000" cy="1058305"/>
          </a:xfrm>
          <a:prstGeom prst="rect">
            <a:avLst/>
          </a:prstGeom>
          <a:solidFill>
            <a:srgbClr val="237C9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Feed the Future logo"/>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291966" y="225746"/>
            <a:ext cx="3401400" cy="577885"/>
          </a:xfrm>
          <a:prstGeom prst="rect">
            <a:avLst/>
          </a:prstGeom>
        </p:spPr>
      </p:pic>
    </p:spTree>
    <p:extLst>
      <p:ext uri="{BB962C8B-B14F-4D97-AF65-F5344CB8AC3E}">
        <p14:creationId xmlns:p14="http://schemas.microsoft.com/office/powerpoint/2010/main" val="3085796189"/>
      </p:ext>
    </p:extLst>
  </p:cSld>
  <p:clrMap bg1="lt1" tx1="dk1" bg2="lt2" tx2="dk2" accent1="accent1" accent2="accent2" accent3="accent3" accent4="accent4" accent5="accent5" accent6="accent6" hlink="hlink" folHlink="folHlink"/>
  <p:sldLayoutIdLst>
    <p:sldLayoutId id="2147483704" r:id="rId1"/>
    <p:sldLayoutId id="2147483692" r:id="rId2"/>
    <p:sldLayoutId id="2147483693" r:id="rId3"/>
    <p:sldLayoutId id="2147483703" r:id="rId4"/>
    <p:sldLayoutId id="2147483697" r:id="rId5"/>
    <p:sldLayoutId id="2147483694" r:id="rId6"/>
    <p:sldLayoutId id="2147483695" r:id="rId7"/>
    <p:sldLayoutId id="2147483696" r:id="rId8"/>
    <p:sldLayoutId id="2147483705" r:id="rId9"/>
    <p:sldLayoutId id="214748371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userDrawn="1"/>
        </p:nvSpPr>
        <p:spPr>
          <a:xfrm>
            <a:off x="0" y="0"/>
            <a:ext cx="9144000" cy="5806417"/>
          </a:xfrm>
          <a:prstGeom prst="rect">
            <a:avLst/>
          </a:prstGeom>
          <a:solidFill>
            <a:srgbClr val="237C9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ubtitle 4" descr="feed the future website www.feedthefuture.gov"/>
          <p:cNvSpPr txBox="1">
            <a:spLocks/>
          </p:cNvSpPr>
          <p:nvPr userDrawn="1"/>
        </p:nvSpPr>
        <p:spPr>
          <a:xfrm>
            <a:off x="472786" y="5256486"/>
            <a:ext cx="8214013" cy="1099863"/>
          </a:xfrm>
          <a:prstGeom prst="rect">
            <a:avLst/>
          </a:prstGeom>
        </p:spPr>
        <p:txBody>
          <a:bodyPr anchor="t"/>
          <a:lstStyle/>
          <a:p>
            <a:pPr marL="231775" lvl="2" indent="-231775" algn="ctr">
              <a:lnSpc>
                <a:spcPts val="2000"/>
              </a:lnSpc>
            </a:pPr>
            <a:r>
              <a:rPr lang="en-US" sz="2000" err="1">
                <a:solidFill>
                  <a:schemeClr val="bg1"/>
                </a:solidFill>
                <a:latin typeface="Gill Sans MT"/>
                <a:cs typeface="Gill Sans MT"/>
              </a:rPr>
              <a:t>www.feedthefuture.gov</a:t>
            </a:r>
            <a:endParaRPr lang="en-US" sz="2000">
              <a:solidFill>
                <a:schemeClr val="bg1"/>
              </a:solidFill>
              <a:latin typeface="Gill Sans MT"/>
              <a:cs typeface="Gill Sans MT"/>
            </a:endParaRPr>
          </a:p>
        </p:txBody>
      </p:sp>
      <p:pic>
        <p:nvPicPr>
          <p:cNvPr id="3" name="Picture 2" descr="Feed the Future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4668" y="1580049"/>
            <a:ext cx="4945209" cy="2302837"/>
          </a:xfrm>
          <a:prstGeom prst="rect">
            <a:avLst/>
          </a:prstGeom>
        </p:spPr>
      </p:pic>
      <p:pic>
        <p:nvPicPr>
          <p:cNvPr id="9" name="Picture 8" descr="USAID logo"/>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14034" y="5942146"/>
            <a:ext cx="2360448" cy="915854"/>
          </a:xfrm>
          <a:prstGeom prst="rect">
            <a:avLst/>
          </a:prstGeom>
        </p:spPr>
      </p:pic>
    </p:spTree>
    <p:extLst>
      <p:ext uri="{BB962C8B-B14F-4D97-AF65-F5344CB8AC3E}">
        <p14:creationId xmlns:p14="http://schemas.microsoft.com/office/powerpoint/2010/main" val="451978955"/>
      </p:ext>
    </p:extLst>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2/1/2024</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60CA70E-59DC-4745-A09D-106BE0386DE1}"/>
              </a:ext>
            </a:extLst>
          </p:cNvPr>
          <p:cNvSpPr/>
          <p:nvPr userDrawn="1"/>
        </p:nvSpPr>
        <p:spPr>
          <a:xfrm>
            <a:off x="0" y="-1"/>
            <a:ext cx="9144000" cy="1058305"/>
          </a:xfrm>
          <a:prstGeom prst="rect">
            <a:avLst/>
          </a:prstGeom>
          <a:solidFill>
            <a:srgbClr val="237C9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eed the Future logo">
            <a:extLst>
              <a:ext uri="{FF2B5EF4-FFF2-40B4-BE49-F238E27FC236}">
                <a16:creationId xmlns:a16="http://schemas.microsoft.com/office/drawing/2014/main" id="{12B02F61-7295-48B6-8DEB-ABC4F32DFA63}"/>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91966" y="225746"/>
            <a:ext cx="3401400" cy="577885"/>
          </a:xfrm>
          <a:prstGeom prst="rect">
            <a:avLst/>
          </a:prstGeom>
        </p:spPr>
      </p:pic>
    </p:spTree>
    <p:extLst>
      <p:ext uri="{BB962C8B-B14F-4D97-AF65-F5344CB8AC3E}">
        <p14:creationId xmlns:p14="http://schemas.microsoft.com/office/powerpoint/2010/main" val="410080565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00550" y="1440717"/>
            <a:ext cx="4092798" cy="2315087"/>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000" b="0" i="0" kern="1200">
                <a:solidFill>
                  <a:srgbClr val="435464"/>
                </a:solidFill>
                <a:latin typeface="Arial" charset="0"/>
                <a:ea typeface="Arial" charset="0"/>
                <a:cs typeface="Arial" charset="0"/>
              </a:defRPr>
            </a:lvl1pPr>
          </a:lstStyle>
          <a:p>
            <a:pPr marL="0" marR="0" algn="ctr">
              <a:lnSpc>
                <a:spcPct val="107000"/>
              </a:lnSpc>
              <a:spcBef>
                <a:spcPts val="0"/>
              </a:spcBef>
              <a:spcAft>
                <a:spcPts val="800"/>
              </a:spcAft>
              <a:tabLst>
                <a:tab pos="3200400" algn="ctr"/>
              </a:tabLst>
            </a:pPr>
            <a:r>
              <a:rPr lang="en-US" sz="2400" dirty="0">
                <a:solidFill>
                  <a:srgbClr val="287C99"/>
                </a:solidFill>
              </a:rPr>
              <a:t> </a:t>
            </a:r>
            <a:br>
              <a:rPr lang="en-US" sz="2400" dirty="0">
                <a:solidFill>
                  <a:srgbClr val="287C99"/>
                </a:solidFill>
              </a:rPr>
            </a:br>
            <a:br>
              <a:rPr lang="en-US" sz="2400" dirty="0">
                <a:solidFill>
                  <a:srgbClr val="287C99"/>
                </a:solidFill>
              </a:rPr>
            </a:b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Keynote address: Digitalization and Climate Change Action: Global Experiences </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US" sz="2000" b="1" dirty="0">
              <a:solidFill>
                <a:srgbClr val="287C99"/>
              </a:solidFill>
            </a:endParaRPr>
          </a:p>
        </p:txBody>
      </p:sp>
      <p:sp>
        <p:nvSpPr>
          <p:cNvPr id="3" name="Text Placeholder 2"/>
          <p:cNvSpPr>
            <a:spLocks noGrp="1"/>
          </p:cNvSpPr>
          <p:nvPr>
            <p:ph type="body" sz="quarter" idx="4294967295"/>
          </p:nvPr>
        </p:nvSpPr>
        <p:spPr>
          <a:xfrm>
            <a:off x="0" y="5118100"/>
            <a:ext cx="9142413" cy="7969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charset="2"/>
              <a:buChar char="§"/>
              <a:defRPr sz="1800" b="0" i="0" kern="1200">
                <a:solidFill>
                  <a:srgbClr val="435464"/>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Courier New" charset="0"/>
              <a:buChar char="o"/>
              <a:defRPr sz="1800" b="0" i="0" kern="1200">
                <a:solidFill>
                  <a:srgbClr val="435464"/>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b="1" dirty="0">
                <a:solidFill>
                  <a:srgbClr val="FFFDFF"/>
                </a:solidFill>
              </a:rPr>
              <a:t>Presented to the USAID Mission</a:t>
            </a:r>
          </a:p>
          <a:p>
            <a:pPr marL="0" indent="0" algn="ctr">
              <a:buNone/>
            </a:pPr>
            <a:r>
              <a:rPr lang="en-US" b="1" dirty="0">
                <a:solidFill>
                  <a:srgbClr val="FFFDFF"/>
                </a:solidFill>
              </a:rPr>
              <a:t>(Add Date)</a:t>
            </a:r>
          </a:p>
        </p:txBody>
      </p:sp>
      <p:pic>
        <p:nvPicPr>
          <p:cNvPr id="12" name="Picture 11" descr="A picture containing text&#10;&#10;Description automatically generated">
            <a:extLst>
              <a:ext uri="{FF2B5EF4-FFF2-40B4-BE49-F238E27FC236}">
                <a16:creationId xmlns:a16="http://schemas.microsoft.com/office/drawing/2014/main" id="{F8646600-8FE3-45E8-9218-3406A60ECF54}"/>
              </a:ext>
            </a:extLst>
          </p:cNvPr>
          <p:cNvPicPr>
            <a:picLocks noChangeAspect="1"/>
          </p:cNvPicPr>
          <p:nvPr/>
        </p:nvPicPr>
        <p:blipFill>
          <a:blip r:embed="rId3"/>
          <a:stretch>
            <a:fillRect/>
          </a:stretch>
        </p:blipFill>
        <p:spPr>
          <a:xfrm>
            <a:off x="601655" y="283432"/>
            <a:ext cx="1724509" cy="868276"/>
          </a:xfrm>
          <a:prstGeom prst="rect">
            <a:avLst/>
          </a:prstGeom>
        </p:spPr>
      </p:pic>
      <p:sp>
        <p:nvSpPr>
          <p:cNvPr id="6" name="TextBox 5">
            <a:extLst>
              <a:ext uri="{FF2B5EF4-FFF2-40B4-BE49-F238E27FC236}">
                <a16:creationId xmlns:a16="http://schemas.microsoft.com/office/drawing/2014/main" id="{58423A1B-51DB-4343-9148-C3E4FEDD11DF}"/>
              </a:ext>
            </a:extLst>
          </p:cNvPr>
          <p:cNvSpPr txBox="1"/>
          <p:nvPr/>
        </p:nvSpPr>
        <p:spPr>
          <a:xfrm>
            <a:off x="2066242" y="3989898"/>
            <a:ext cx="9142413" cy="2080570"/>
          </a:xfrm>
          <a:prstGeom prst="rect">
            <a:avLst/>
          </a:prstGeom>
          <a:noFill/>
        </p:spPr>
        <p:txBody>
          <a:bodyPr wrap="square" rtlCol="0">
            <a:spAutoFit/>
          </a:bodyPr>
          <a:lstStyle/>
          <a:p>
            <a:pPr algn="ctr">
              <a:spcBef>
                <a:spcPct val="20000"/>
              </a:spcBef>
            </a:pPr>
            <a:r>
              <a:rPr lang="en-US" b="1" dirty="0">
                <a:latin typeface="Arial" panose="020B0604020202020204" pitchFamily="34" charset="0"/>
                <a:cs typeface="Arial" panose="020B0604020202020204" pitchFamily="34" charset="0"/>
              </a:rPr>
              <a:t>Presented by Suresh Babu </a:t>
            </a:r>
          </a:p>
          <a:p>
            <a:pPr algn="ctr">
              <a:spcBef>
                <a:spcPct val="20000"/>
              </a:spcBef>
            </a:pPr>
            <a:r>
              <a:rPr lang="en-US" sz="1600" dirty="0">
                <a:latin typeface="Arial" panose="020B0604020202020204" pitchFamily="34" charset="0"/>
                <a:cs typeface="Arial" panose="020B0604020202020204" pitchFamily="34" charset="0"/>
              </a:rPr>
              <a:t>Senior Research Fellow and Head of Capacity Building,</a:t>
            </a:r>
          </a:p>
          <a:p>
            <a:pPr algn="ctr">
              <a:spcBef>
                <a:spcPct val="20000"/>
              </a:spcBef>
            </a:pPr>
            <a:r>
              <a:rPr lang="en-US" sz="1600" dirty="0">
                <a:latin typeface="Arial" panose="020B0604020202020204" pitchFamily="34" charset="0"/>
                <a:cs typeface="Arial" panose="020B0604020202020204" pitchFamily="34" charset="0"/>
              </a:rPr>
              <a:t>International Food Policy Research Institute (IFPRI)</a:t>
            </a:r>
          </a:p>
          <a:p>
            <a:pPr algn="ctr">
              <a:spcBef>
                <a:spcPct val="20000"/>
              </a:spcBef>
            </a:pPr>
            <a:r>
              <a:rPr lang="en-US" sz="1600" dirty="0">
                <a:latin typeface="Arial" panose="020B0604020202020204" pitchFamily="34" charset="0"/>
                <a:cs typeface="Arial" panose="020B0604020202020204" pitchFamily="34" charset="0"/>
              </a:rPr>
              <a:t>Nov 2023</a:t>
            </a:r>
          </a:p>
          <a:p>
            <a:pPr algn="ctr">
              <a:spcBef>
                <a:spcPct val="20000"/>
              </a:spcBef>
            </a:pPr>
            <a:endParaRPr lang="en-US" dirty="0">
              <a:latin typeface="Gill Sans" panose="020B0502020104020203" pitchFamily="34" charset="-79"/>
              <a:cs typeface="Gill Sans"/>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pic>
        <p:nvPicPr>
          <p:cNvPr id="7" name="Picture 2" descr="usaid-logo-1 - U.S. Embassy in Belarus">
            <a:extLst>
              <a:ext uri="{FF2B5EF4-FFF2-40B4-BE49-F238E27FC236}">
                <a16:creationId xmlns:a16="http://schemas.microsoft.com/office/drawing/2014/main" id="{EB3985BC-3329-D8B2-F6ED-B43994C40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8967" y="95967"/>
            <a:ext cx="2324576" cy="11106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men standing next to a sign&#10;&#10;Description automatically generated">
            <a:extLst>
              <a:ext uri="{FF2B5EF4-FFF2-40B4-BE49-F238E27FC236}">
                <a16:creationId xmlns:a16="http://schemas.microsoft.com/office/drawing/2014/main" id="{145EF754-8A4F-D369-0E75-7F4DBE8D3AE7}"/>
              </a:ext>
            </a:extLst>
          </p:cNvPr>
          <p:cNvPicPr>
            <a:picLocks noChangeAspect="1"/>
          </p:cNvPicPr>
          <p:nvPr/>
        </p:nvPicPr>
        <p:blipFill rotWithShape="1">
          <a:blip r:embed="rId5"/>
          <a:srcRect l="20647" r="24333" b="1"/>
          <a:stretch/>
        </p:blipFill>
        <p:spPr>
          <a:xfrm>
            <a:off x="0" y="1385803"/>
            <a:ext cx="3895725" cy="5507346"/>
          </a:xfrm>
          <a:prstGeom prst="rect">
            <a:avLst/>
          </a:prstGeom>
        </p:spPr>
      </p:pic>
      <p:pic>
        <p:nvPicPr>
          <p:cNvPr id="4" name="Picture 3">
            <a:extLst>
              <a:ext uri="{FF2B5EF4-FFF2-40B4-BE49-F238E27FC236}">
                <a16:creationId xmlns:a16="http://schemas.microsoft.com/office/drawing/2014/main" id="{5D72E61C-7DF1-74E3-1BCD-FBBD6B23F990}"/>
              </a:ext>
            </a:extLst>
          </p:cNvPr>
          <p:cNvPicPr>
            <a:picLocks noChangeAspect="1"/>
          </p:cNvPicPr>
          <p:nvPr/>
        </p:nvPicPr>
        <p:blipFill>
          <a:blip r:embed="rId6"/>
          <a:stretch>
            <a:fillRect/>
          </a:stretch>
        </p:blipFill>
        <p:spPr>
          <a:xfrm>
            <a:off x="3781514" y="283431"/>
            <a:ext cx="1885861" cy="868275"/>
          </a:xfrm>
          <a:prstGeom prst="rect">
            <a:avLst/>
          </a:prstGeom>
        </p:spPr>
      </p:pic>
    </p:spTree>
    <p:extLst>
      <p:ext uri="{BB962C8B-B14F-4D97-AF65-F5344CB8AC3E}">
        <p14:creationId xmlns:p14="http://schemas.microsoft.com/office/powerpoint/2010/main" val="3692773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376" y="171801"/>
            <a:ext cx="8229600" cy="596900"/>
          </a:xfrm>
        </p:spPr>
        <p:txBody>
          <a:bodyPr>
            <a:normAutofit/>
          </a:bodyPr>
          <a:lstStyle/>
          <a:p>
            <a:r>
              <a:rPr lang="en-US" sz="3600" dirty="0">
                <a:cs typeface="Calibri" panose="020F0502020204030204" pitchFamily="34" charset="0"/>
              </a:rPr>
              <a:t>China: Digital interventions</a:t>
            </a:r>
          </a:p>
        </p:txBody>
      </p:sp>
      <p:sp>
        <p:nvSpPr>
          <p:cNvPr id="3" name="Text Placeholder 2"/>
          <p:cNvSpPr>
            <a:spLocks noGrp="1"/>
          </p:cNvSpPr>
          <p:nvPr>
            <p:ph type="body" sz="quarter" idx="4294967295"/>
          </p:nvPr>
        </p:nvSpPr>
        <p:spPr>
          <a:xfrm>
            <a:off x="333964" y="839787"/>
            <a:ext cx="8101012" cy="5113337"/>
          </a:xfrm>
        </p:spPr>
        <p:txBody>
          <a:bodyPr>
            <a:normAutofit fontScale="85000" lnSpcReduction="10000"/>
          </a:bodyPr>
          <a:lstStyle/>
          <a:p>
            <a:pPr marL="0" indent="0">
              <a:buNone/>
            </a:pPr>
            <a:r>
              <a:rPr lang="en-US" sz="2400" dirty="0"/>
              <a:t>Project Title: The Path of the Transformation and Upgrading (</a:t>
            </a:r>
            <a:r>
              <a:rPr lang="en-US" sz="2400" dirty="0" err="1"/>
              <a:t>TaU</a:t>
            </a:r>
            <a:r>
              <a:rPr lang="en-US" sz="2400" dirty="0"/>
              <a:t>) of Rural Industries and Strategies to Facilitate the </a:t>
            </a:r>
            <a:r>
              <a:rPr lang="en-US" sz="2400" dirty="0" err="1"/>
              <a:t>TaU</a:t>
            </a:r>
            <a:r>
              <a:rPr lang="en-US" sz="2400" dirty="0"/>
              <a:t> in the Era of Digitalization. </a:t>
            </a:r>
          </a:p>
          <a:p>
            <a:pPr marL="0" indent="0">
              <a:buNone/>
            </a:pPr>
            <a:r>
              <a:rPr lang="en-US" sz="2400" dirty="0"/>
              <a:t>Project Objectives:</a:t>
            </a:r>
          </a:p>
          <a:p>
            <a:pPr marL="0" indent="0">
              <a:buNone/>
            </a:pPr>
            <a:r>
              <a:rPr lang="en-US" sz="2400" dirty="0"/>
              <a:t>This project aims to identify the paths of </a:t>
            </a:r>
            <a:r>
              <a:rPr lang="en-US" sz="2400" dirty="0" err="1"/>
              <a:t>TaU</a:t>
            </a:r>
            <a:r>
              <a:rPr lang="en-US" sz="2400" dirty="0"/>
              <a:t> of rural industries and investigate the strategies to facilitate the </a:t>
            </a:r>
            <a:r>
              <a:rPr lang="en-US" sz="2400" dirty="0" err="1"/>
              <a:t>TaU</a:t>
            </a:r>
            <a:r>
              <a:rPr lang="en-US" sz="2400" dirty="0"/>
              <a:t> of China’s rural industries in the era of digitalization. To achieve the goal, this project has five sub-projects: </a:t>
            </a:r>
          </a:p>
          <a:p>
            <a:pPr marL="0" indent="0">
              <a:buNone/>
            </a:pPr>
            <a:r>
              <a:rPr lang="en-US" sz="2400" dirty="0"/>
              <a:t>(1) The Path of </a:t>
            </a:r>
            <a:r>
              <a:rPr lang="en-US" sz="2400" dirty="0" err="1"/>
              <a:t>TaU</a:t>
            </a:r>
            <a:r>
              <a:rPr lang="en-US" sz="2400" dirty="0"/>
              <a:t> of Rural Industries: China’s Path and Experiences from Other Countries;</a:t>
            </a:r>
          </a:p>
          <a:p>
            <a:pPr marL="0" indent="0">
              <a:buNone/>
            </a:pPr>
            <a:r>
              <a:rPr lang="en-US" sz="2400" dirty="0"/>
              <a:t>(2) The Impact of Digital Technologies on Agricultural </a:t>
            </a:r>
            <a:r>
              <a:rPr lang="en-US" sz="2400" dirty="0" err="1"/>
              <a:t>TaU</a:t>
            </a:r>
            <a:r>
              <a:rPr lang="en-US" sz="2400" dirty="0"/>
              <a:t> and Its Mechanisms;</a:t>
            </a:r>
          </a:p>
          <a:p>
            <a:pPr marL="0" indent="0">
              <a:buNone/>
            </a:pPr>
            <a:r>
              <a:rPr lang="en-US" sz="2400" dirty="0"/>
              <a:t>(3) The Impact of Digital Technologies on the Integration of the Primary, Secondary, and Tertiary Industries in Rural Areas and Its Mechanisms;</a:t>
            </a:r>
          </a:p>
          <a:p>
            <a:pPr marL="0" indent="0">
              <a:buNone/>
            </a:pPr>
            <a:r>
              <a:rPr lang="en-US" sz="2400" dirty="0"/>
              <a:t>(4) The Strategies to Facilitate the </a:t>
            </a:r>
            <a:r>
              <a:rPr lang="en-US" sz="2400" dirty="0" err="1"/>
              <a:t>TaU</a:t>
            </a:r>
            <a:r>
              <a:rPr lang="en-US" sz="2400" dirty="0"/>
              <a:t> of Rural Industries;</a:t>
            </a:r>
          </a:p>
          <a:p>
            <a:pPr marL="0" indent="0">
              <a:buNone/>
            </a:pPr>
            <a:r>
              <a:rPr lang="en-US" sz="2400" dirty="0"/>
              <a:t>(5) Policy Recommendations on the Paths of the </a:t>
            </a:r>
            <a:r>
              <a:rPr lang="en-US" sz="2400" dirty="0" err="1"/>
              <a:t>TaU</a:t>
            </a:r>
            <a:r>
              <a:rPr lang="en-US" sz="2400" dirty="0"/>
              <a:t> of Rural Industries in China and Implications for Other Developing Countries in the Era of Digitalization</a:t>
            </a:r>
          </a:p>
          <a:p>
            <a:pPr marL="0" indent="0" algn="ctr">
              <a:buNone/>
            </a:pPr>
            <a:endParaRPr lang="en-US" sz="2400" b="1" dirty="0"/>
          </a:p>
        </p:txBody>
      </p:sp>
    </p:spTree>
    <p:extLst>
      <p:ext uri="{BB962C8B-B14F-4D97-AF65-F5344CB8AC3E}">
        <p14:creationId xmlns:p14="http://schemas.microsoft.com/office/powerpoint/2010/main" val="356879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376" y="171801"/>
            <a:ext cx="8229600" cy="596900"/>
          </a:xfrm>
        </p:spPr>
        <p:txBody>
          <a:bodyPr>
            <a:normAutofit/>
          </a:bodyPr>
          <a:lstStyle/>
          <a:p>
            <a:pPr algn="ctr"/>
            <a:r>
              <a:rPr lang="en-US" sz="3600" b="1" dirty="0">
                <a:solidFill>
                  <a:schemeClr val="tx1"/>
                </a:solidFill>
              </a:rPr>
              <a:t>Concluding remarks</a:t>
            </a:r>
          </a:p>
        </p:txBody>
      </p:sp>
      <p:sp>
        <p:nvSpPr>
          <p:cNvPr id="3" name="Text Placeholder 2"/>
          <p:cNvSpPr>
            <a:spLocks noGrp="1"/>
          </p:cNvSpPr>
          <p:nvPr>
            <p:ph type="body" sz="quarter" idx="4294967295"/>
          </p:nvPr>
        </p:nvSpPr>
        <p:spPr>
          <a:xfrm>
            <a:off x="95794" y="1166949"/>
            <a:ext cx="9048206" cy="4414701"/>
          </a:xfrm>
        </p:spPr>
        <p:txBody>
          <a:bodyPr>
            <a:normAutofit lnSpcReduction="10000"/>
          </a:bodyPr>
          <a:lstStyle/>
          <a:p>
            <a:pPr marL="0" indent="0" algn="ctr">
              <a:buNone/>
            </a:pPr>
            <a:endParaRPr lang="en-US" sz="2400" b="1" dirty="0"/>
          </a:p>
          <a:p>
            <a:pPr marL="0" indent="0">
              <a:buNone/>
            </a:pPr>
            <a:r>
              <a:rPr lang="en-US" sz="2400" b="1" dirty="0"/>
              <a:t>Digitization is key for transformation of food systems</a:t>
            </a:r>
          </a:p>
          <a:p>
            <a:pPr marL="0" indent="0">
              <a:buNone/>
            </a:pPr>
            <a:r>
              <a:rPr lang="en-US" sz="2400" b="1" dirty="0"/>
              <a:t>Climate crisis requires information sharing in a timely manner to adapt and to mitigate</a:t>
            </a:r>
          </a:p>
          <a:p>
            <a:pPr marL="0" indent="0">
              <a:buNone/>
            </a:pPr>
            <a:r>
              <a:rPr lang="en-US" sz="2400" b="1" dirty="0"/>
              <a:t>Digitization requires institutional and regulatory mechanisms as shown by the recent developments in AI</a:t>
            </a:r>
          </a:p>
          <a:p>
            <a:pPr marL="0" indent="0">
              <a:buNone/>
            </a:pPr>
            <a:r>
              <a:rPr lang="en-US" sz="2400" b="1" dirty="0"/>
              <a:t>Innovation in the form of rural apps and connecting challenges to the solutions from research is key for successful digitization</a:t>
            </a:r>
          </a:p>
          <a:p>
            <a:pPr marL="0" indent="0">
              <a:buNone/>
            </a:pPr>
            <a:r>
              <a:rPr lang="en-US" sz="2400" b="1" dirty="0"/>
              <a:t>The future is in the hands the new generation which already digital savvy but requires thematic and data analytical skills</a:t>
            </a:r>
          </a:p>
          <a:p>
            <a:pPr marL="0" indent="0">
              <a:buNone/>
            </a:pPr>
            <a:r>
              <a:rPr lang="en-US" sz="2400" b="1" dirty="0"/>
              <a:t> </a:t>
            </a:r>
          </a:p>
          <a:p>
            <a:pPr marL="0" indent="0">
              <a:buNone/>
            </a:pPr>
            <a:endParaRPr lang="en-US" sz="2400" b="1" dirty="0"/>
          </a:p>
        </p:txBody>
      </p:sp>
      <p:sp>
        <p:nvSpPr>
          <p:cNvPr id="6" name="Rectangle 5">
            <a:extLst>
              <a:ext uri="{FF2B5EF4-FFF2-40B4-BE49-F238E27FC236}">
                <a16:creationId xmlns:a16="http://schemas.microsoft.com/office/drawing/2014/main" id="{31FE2D63-B2C1-4D5D-837A-C62B6DB1AE1F}"/>
              </a:ext>
            </a:extLst>
          </p:cNvPr>
          <p:cNvSpPr/>
          <p:nvPr/>
        </p:nvSpPr>
        <p:spPr>
          <a:xfrm>
            <a:off x="288257" y="768701"/>
            <a:ext cx="8855743" cy="1138773"/>
          </a:xfrm>
          <a:prstGeom prst="rect">
            <a:avLst/>
          </a:prstGeom>
        </p:spPr>
        <p:txBody>
          <a:bodyPr wrap="square">
            <a:spAutoFit/>
          </a:bodyPr>
          <a:lstStyle/>
          <a:p>
            <a:endParaRPr lang="en-US" sz="1700" dirty="0">
              <a:cs typeface="Calibri" panose="020F0502020204030204" pitchFamily="34" charset="0"/>
            </a:endParaRPr>
          </a:p>
          <a:p>
            <a:endParaRPr lang="en-US" sz="1700" dirty="0">
              <a:cs typeface="Calibri" panose="020F0502020204030204" pitchFamily="34" charset="0"/>
            </a:endParaRPr>
          </a:p>
          <a:p>
            <a:endParaRPr lang="en-US" sz="1700" dirty="0">
              <a:cs typeface="Calibri" panose="020F0502020204030204" pitchFamily="34" charset="0"/>
            </a:endParaRPr>
          </a:p>
          <a:p>
            <a:endParaRPr lang="en-US" sz="1700" dirty="0">
              <a:cs typeface="Calibri" panose="020F0502020204030204" pitchFamily="34" charset="0"/>
            </a:endParaRPr>
          </a:p>
        </p:txBody>
      </p:sp>
    </p:spTree>
    <p:extLst>
      <p:ext uri="{BB962C8B-B14F-4D97-AF65-F5344CB8AC3E}">
        <p14:creationId xmlns:p14="http://schemas.microsoft.com/office/powerpoint/2010/main" val="317443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2BD65E-C0BB-473A-AD6A-605A5AD0CB91}"/>
              </a:ext>
            </a:extLst>
          </p:cNvPr>
          <p:cNvSpPr txBox="1"/>
          <p:nvPr/>
        </p:nvSpPr>
        <p:spPr>
          <a:xfrm>
            <a:off x="1593273" y="1066800"/>
            <a:ext cx="4835236" cy="707886"/>
          </a:xfrm>
          <a:prstGeom prst="rect">
            <a:avLst/>
          </a:prstGeom>
          <a:noFill/>
        </p:spPr>
        <p:txBody>
          <a:bodyPr wrap="square" rtlCol="0">
            <a:spAutoFit/>
          </a:bodyPr>
          <a:lstStyle/>
          <a:p>
            <a:pPr algn="ctr"/>
            <a:r>
              <a:rPr lang="en-US" sz="4000" b="1" dirty="0"/>
              <a:t>THANK YOU</a:t>
            </a:r>
          </a:p>
        </p:txBody>
      </p:sp>
    </p:spTree>
    <p:extLst>
      <p:ext uri="{BB962C8B-B14F-4D97-AF65-F5344CB8AC3E}">
        <p14:creationId xmlns:p14="http://schemas.microsoft.com/office/powerpoint/2010/main" val="3686980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376" y="171801"/>
            <a:ext cx="8229600" cy="596900"/>
          </a:xfrm>
        </p:spPr>
        <p:txBody>
          <a:bodyPr>
            <a:normAutofit/>
          </a:bodyPr>
          <a:lstStyle/>
          <a:p>
            <a:pPr algn="ctr"/>
            <a:r>
              <a:rPr lang="en-US" sz="3600" b="1" dirty="0">
                <a:solidFill>
                  <a:schemeClr val="tx1"/>
                </a:solidFill>
              </a:rPr>
              <a:t>Key areas of Presentation</a:t>
            </a:r>
          </a:p>
        </p:txBody>
      </p:sp>
      <p:sp>
        <p:nvSpPr>
          <p:cNvPr id="3" name="Text Placeholder 2"/>
          <p:cNvSpPr>
            <a:spLocks noGrp="1"/>
          </p:cNvSpPr>
          <p:nvPr>
            <p:ph type="body" sz="quarter" idx="4294967295"/>
          </p:nvPr>
        </p:nvSpPr>
        <p:spPr>
          <a:xfrm>
            <a:off x="1042988" y="1963738"/>
            <a:ext cx="8101012" cy="3617912"/>
          </a:xfrm>
        </p:spPr>
        <p:txBody>
          <a:bodyPr>
            <a:normAutofit/>
          </a:bodyPr>
          <a:lstStyle/>
          <a:p>
            <a:pPr marL="0" indent="0" algn="ctr">
              <a:buNone/>
            </a:pPr>
            <a:endParaRPr lang="en-US" sz="2400" b="1" dirty="0"/>
          </a:p>
          <a:p>
            <a:pPr marL="0" indent="0" algn="ctr">
              <a:buNone/>
            </a:pPr>
            <a:endParaRPr lang="en-US" sz="2400" b="1" dirty="0"/>
          </a:p>
        </p:txBody>
      </p:sp>
      <p:sp>
        <p:nvSpPr>
          <p:cNvPr id="6" name="Rectangle 5">
            <a:extLst>
              <a:ext uri="{FF2B5EF4-FFF2-40B4-BE49-F238E27FC236}">
                <a16:creationId xmlns:a16="http://schemas.microsoft.com/office/drawing/2014/main" id="{31FE2D63-B2C1-4D5D-837A-C62B6DB1AE1F}"/>
              </a:ext>
            </a:extLst>
          </p:cNvPr>
          <p:cNvSpPr/>
          <p:nvPr/>
        </p:nvSpPr>
        <p:spPr>
          <a:xfrm>
            <a:off x="288257" y="768701"/>
            <a:ext cx="8855743" cy="5416868"/>
          </a:xfrm>
          <a:prstGeom prst="rect">
            <a:avLst/>
          </a:prstGeom>
        </p:spPr>
        <p:txBody>
          <a:bodyPr wrap="square">
            <a:spAutoFit/>
          </a:bodyPr>
          <a:lstStyle/>
          <a:p>
            <a:endParaRPr lang="en-US" sz="1700" dirty="0">
              <a:cs typeface="Calibri" panose="020F0502020204030204" pitchFamily="34" charset="0"/>
            </a:endParaRPr>
          </a:p>
          <a:p>
            <a:pPr marL="457200" indent="-457200">
              <a:buFont typeface="Wingdings" panose="05000000000000000000" pitchFamily="2" charset="2"/>
              <a:buChar char="§"/>
            </a:pPr>
            <a:r>
              <a:rPr lang="en-US" sz="2600" dirty="0">
                <a:cs typeface="Calibri" panose="020F0502020204030204" pitchFamily="34" charset="0"/>
              </a:rPr>
              <a:t>Digitalization issues in Asia</a:t>
            </a:r>
          </a:p>
          <a:p>
            <a:pPr marL="457200" indent="-457200">
              <a:buFont typeface="Wingdings" panose="05000000000000000000" pitchFamily="2" charset="2"/>
              <a:buChar char="§"/>
            </a:pPr>
            <a:r>
              <a:rPr lang="en-US" sz="2600" dirty="0">
                <a:cs typeface="Calibri" panose="020F0502020204030204" pitchFamily="34" charset="0"/>
              </a:rPr>
              <a:t>G20 initiatives</a:t>
            </a:r>
          </a:p>
          <a:p>
            <a:pPr marL="457200" indent="-457200">
              <a:buFont typeface="Wingdings" panose="05000000000000000000" pitchFamily="2" charset="2"/>
              <a:buChar char="§"/>
            </a:pPr>
            <a:r>
              <a:rPr lang="en-US" sz="2600" dirty="0">
                <a:cs typeface="Calibri" panose="020F0502020204030204" pitchFamily="34" charset="0"/>
              </a:rPr>
              <a:t>Digitalization work with ERIA and </a:t>
            </a:r>
            <a:r>
              <a:rPr lang="en-US" sz="2600" dirty="0" err="1">
                <a:cs typeface="Calibri" panose="020F0502020204030204" pitchFamily="34" charset="0"/>
              </a:rPr>
              <a:t>Boomitra</a:t>
            </a:r>
            <a:endParaRPr lang="en-US" sz="2600" dirty="0">
              <a:cs typeface="Calibri" panose="020F0502020204030204" pitchFamily="34" charset="0"/>
            </a:endParaRPr>
          </a:p>
          <a:p>
            <a:pPr marL="457200" indent="-457200">
              <a:buFont typeface="Wingdings" panose="05000000000000000000" pitchFamily="2" charset="2"/>
              <a:buChar char="§"/>
            </a:pPr>
            <a:r>
              <a:rPr lang="en-US" sz="2600" dirty="0">
                <a:cs typeface="Calibri" panose="020F0502020204030204" pitchFamily="34" charset="0"/>
              </a:rPr>
              <a:t>CACCI-Asia: COP</a:t>
            </a:r>
          </a:p>
          <a:p>
            <a:pPr marL="457200" indent="-457200">
              <a:buFont typeface="Wingdings" panose="05000000000000000000" pitchFamily="2" charset="2"/>
              <a:buChar char="§"/>
            </a:pPr>
            <a:r>
              <a:rPr lang="en-US" sz="2600" dirty="0">
                <a:cs typeface="Calibri" panose="020F0502020204030204" pitchFamily="34" charset="0"/>
              </a:rPr>
              <a:t>Global South and Climate Smart Agriculture</a:t>
            </a:r>
          </a:p>
          <a:p>
            <a:pPr marL="457200" indent="-457200">
              <a:buFont typeface="Wingdings" panose="05000000000000000000" pitchFamily="2" charset="2"/>
              <a:buChar char="§"/>
            </a:pPr>
            <a:r>
              <a:rPr lang="en-US" sz="2600" dirty="0">
                <a:cs typeface="Calibri" panose="020F0502020204030204" pitchFamily="34" charset="0"/>
              </a:rPr>
              <a:t>Collaboration with TNAU and KVKs</a:t>
            </a:r>
          </a:p>
          <a:p>
            <a:pPr marL="457200" indent="-457200">
              <a:buFont typeface="Wingdings" panose="05000000000000000000" pitchFamily="2" charset="2"/>
              <a:buChar char="§"/>
            </a:pPr>
            <a:r>
              <a:rPr lang="en-US" sz="2600" dirty="0">
                <a:cs typeface="Calibri" panose="020F0502020204030204" pitchFamily="34" charset="0"/>
              </a:rPr>
              <a:t>Tajikistan-Methane Assessment at the District Level</a:t>
            </a:r>
          </a:p>
          <a:p>
            <a:pPr marL="457200" indent="-457200">
              <a:buFont typeface="Wingdings" panose="05000000000000000000" pitchFamily="2" charset="2"/>
              <a:buChar char="§"/>
            </a:pPr>
            <a:r>
              <a:rPr lang="en-US" sz="2600" dirty="0">
                <a:cs typeface="Calibri" panose="020F0502020204030204" pitchFamily="34" charset="0"/>
              </a:rPr>
              <a:t>Nutrition-Climate Change Linkages</a:t>
            </a:r>
          </a:p>
          <a:p>
            <a:pPr marL="457200" indent="-457200">
              <a:buFont typeface="Wingdings" panose="05000000000000000000" pitchFamily="2" charset="2"/>
              <a:buChar char="§"/>
            </a:pPr>
            <a:r>
              <a:rPr lang="en-US" sz="2600" dirty="0">
                <a:cs typeface="Calibri" panose="020F0502020204030204" pitchFamily="34" charset="0"/>
              </a:rPr>
              <a:t>China: Transforming and Upgrading Rural Industries</a:t>
            </a:r>
          </a:p>
          <a:p>
            <a:pPr marL="457200" indent="-457200">
              <a:buFont typeface="Wingdings" panose="05000000000000000000" pitchFamily="2" charset="2"/>
              <a:buChar char="§"/>
            </a:pPr>
            <a:r>
              <a:rPr lang="en-IN" sz="2600" dirty="0">
                <a:cs typeface="Calibri" panose="020F0502020204030204" pitchFamily="34" charset="0"/>
              </a:rPr>
              <a:t>Concluding remarks</a:t>
            </a:r>
            <a:endParaRPr lang="en-US" sz="2600" dirty="0">
              <a:cs typeface="Calibri" panose="020F0502020204030204" pitchFamily="34" charset="0"/>
            </a:endParaRPr>
          </a:p>
          <a:p>
            <a:endParaRPr lang="en-US" sz="2600" dirty="0">
              <a:cs typeface="Calibri" panose="020F0502020204030204" pitchFamily="34" charset="0"/>
            </a:endParaRPr>
          </a:p>
          <a:p>
            <a:endParaRPr lang="en-US" sz="2600" dirty="0">
              <a:cs typeface="Calibri" panose="020F0502020204030204" pitchFamily="34" charset="0"/>
            </a:endParaRPr>
          </a:p>
          <a:p>
            <a:endParaRPr lang="en-US" sz="1700" dirty="0">
              <a:cs typeface="Calibri" panose="020F0502020204030204" pitchFamily="34" charset="0"/>
            </a:endParaRPr>
          </a:p>
        </p:txBody>
      </p:sp>
    </p:spTree>
    <p:extLst>
      <p:ext uri="{BB962C8B-B14F-4D97-AF65-F5344CB8AC3E}">
        <p14:creationId xmlns:p14="http://schemas.microsoft.com/office/powerpoint/2010/main" val="60922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376" y="171801"/>
            <a:ext cx="8229600" cy="596900"/>
          </a:xfrm>
        </p:spPr>
        <p:txBody>
          <a:bodyPr>
            <a:normAutofit/>
          </a:bodyPr>
          <a:lstStyle/>
          <a:p>
            <a:r>
              <a:rPr lang="en-US" sz="3600" dirty="0">
                <a:cs typeface="Calibri" panose="020F0502020204030204" pitchFamily="34" charset="0"/>
              </a:rPr>
              <a:t>CLIMATE CHANGE AND Digitalization in Asia</a:t>
            </a:r>
          </a:p>
        </p:txBody>
      </p:sp>
      <p:sp>
        <p:nvSpPr>
          <p:cNvPr id="3" name="Text Placeholder 2"/>
          <p:cNvSpPr>
            <a:spLocks noGrp="1"/>
          </p:cNvSpPr>
          <p:nvPr>
            <p:ph type="body" sz="quarter" idx="4294967295"/>
          </p:nvPr>
        </p:nvSpPr>
        <p:spPr>
          <a:xfrm>
            <a:off x="1042988" y="1963738"/>
            <a:ext cx="8101012" cy="3617912"/>
          </a:xfrm>
        </p:spPr>
        <p:txBody>
          <a:bodyPr>
            <a:normAutofit/>
          </a:bodyPr>
          <a:lstStyle/>
          <a:p>
            <a:pPr marL="0" indent="0" algn="ctr">
              <a:buNone/>
            </a:pPr>
            <a:endParaRPr lang="en-US" sz="2400" b="1" dirty="0"/>
          </a:p>
          <a:p>
            <a:pPr marL="0" indent="0" algn="ctr">
              <a:buNone/>
            </a:pPr>
            <a:endParaRPr lang="en-US" sz="2400" b="1" dirty="0"/>
          </a:p>
        </p:txBody>
      </p:sp>
      <p:sp>
        <p:nvSpPr>
          <p:cNvPr id="6" name="Rectangle 5">
            <a:extLst>
              <a:ext uri="{FF2B5EF4-FFF2-40B4-BE49-F238E27FC236}">
                <a16:creationId xmlns:a16="http://schemas.microsoft.com/office/drawing/2014/main" id="{31FE2D63-B2C1-4D5D-837A-C62B6DB1AE1F}"/>
              </a:ext>
            </a:extLst>
          </p:cNvPr>
          <p:cNvSpPr/>
          <p:nvPr/>
        </p:nvSpPr>
        <p:spPr>
          <a:xfrm>
            <a:off x="288257" y="768701"/>
            <a:ext cx="8855743" cy="5601533"/>
          </a:xfrm>
          <a:prstGeom prst="rect">
            <a:avLst/>
          </a:prstGeom>
        </p:spPr>
        <p:txBody>
          <a:bodyPr wrap="square">
            <a:spAutoFit/>
          </a:bodyPr>
          <a:lstStyle/>
          <a:p>
            <a:endParaRPr lang="en-US" sz="1700" dirty="0">
              <a:cs typeface="Calibri" panose="020F0502020204030204" pitchFamily="34" charset="0"/>
            </a:endParaRPr>
          </a:p>
          <a:p>
            <a:pPr marL="457200" indent="-457200">
              <a:buFont typeface="Wingdings" panose="05000000000000000000" pitchFamily="2" charset="2"/>
              <a:buChar char="§"/>
            </a:pPr>
            <a:r>
              <a:rPr lang="en-US" sz="2600" dirty="0">
                <a:cs typeface="Calibri" panose="020F0502020204030204" pitchFamily="34" charset="0"/>
              </a:rPr>
              <a:t>Asia is one of the most vulnerable regions to climate change, and its impacts are projected to intensify in the future</a:t>
            </a:r>
          </a:p>
          <a:p>
            <a:pPr marL="457200" indent="-457200">
              <a:buFont typeface="Wingdings" panose="05000000000000000000" pitchFamily="2" charset="2"/>
              <a:buChar char="§"/>
            </a:pPr>
            <a:r>
              <a:rPr lang="en-US" sz="2800" dirty="0"/>
              <a:t>Digital technologies can potentially unlock innovative solutions to complex development challenges brought by climate change</a:t>
            </a:r>
            <a:endParaRPr lang="en-US" sz="2600" dirty="0">
              <a:cs typeface="Calibri" panose="020F0502020204030204" pitchFamily="34" charset="0"/>
            </a:endParaRPr>
          </a:p>
          <a:p>
            <a:pPr marL="457200" indent="-457200">
              <a:buFont typeface="Wingdings" panose="05000000000000000000" pitchFamily="2" charset="2"/>
              <a:buChar char="§"/>
            </a:pPr>
            <a:r>
              <a:rPr lang="en-US" sz="2800" dirty="0"/>
              <a:t>Climate-related data availability and access, and the availability of data analysts to process and generate insights from the data</a:t>
            </a:r>
          </a:p>
          <a:p>
            <a:pPr marL="457200" indent="-457200">
              <a:buFont typeface="Wingdings" panose="05000000000000000000" pitchFamily="2" charset="2"/>
              <a:buChar char="§"/>
            </a:pPr>
            <a:r>
              <a:rPr lang="en-US" sz="2600" dirty="0">
                <a:cs typeface="Calibri" panose="020F0502020204030204" pitchFamily="34" charset="0"/>
              </a:rPr>
              <a:t>Challenges: Lack of funding for climate adaptation initiatives that involve the use of digital technologies, lack of ICT policies that mainstream climate adaptation,  Lack of climate change data and access, capacity gaps, weak regional cooperation</a:t>
            </a:r>
          </a:p>
          <a:p>
            <a:endParaRPr lang="en-US" sz="1700" dirty="0">
              <a:cs typeface="Calibri" panose="020F0502020204030204" pitchFamily="34" charset="0"/>
            </a:endParaRPr>
          </a:p>
        </p:txBody>
      </p:sp>
    </p:spTree>
    <p:extLst>
      <p:ext uri="{BB962C8B-B14F-4D97-AF65-F5344CB8AC3E}">
        <p14:creationId xmlns:p14="http://schemas.microsoft.com/office/powerpoint/2010/main" val="413124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376" y="171801"/>
            <a:ext cx="8229600" cy="596900"/>
          </a:xfrm>
        </p:spPr>
        <p:txBody>
          <a:bodyPr>
            <a:normAutofit/>
          </a:bodyPr>
          <a:lstStyle/>
          <a:p>
            <a:r>
              <a:rPr lang="en-US" sz="3600" dirty="0">
                <a:cs typeface="Calibri" panose="020F0502020204030204" pitchFamily="34" charset="0"/>
              </a:rPr>
              <a:t>G20 principles</a:t>
            </a:r>
          </a:p>
        </p:txBody>
      </p:sp>
      <p:sp>
        <p:nvSpPr>
          <p:cNvPr id="3" name="Text Placeholder 2"/>
          <p:cNvSpPr>
            <a:spLocks noGrp="1"/>
          </p:cNvSpPr>
          <p:nvPr>
            <p:ph type="body" sz="quarter" idx="4294967295"/>
          </p:nvPr>
        </p:nvSpPr>
        <p:spPr>
          <a:xfrm>
            <a:off x="1042988" y="1963738"/>
            <a:ext cx="8101012" cy="3617912"/>
          </a:xfrm>
        </p:spPr>
        <p:txBody>
          <a:bodyPr>
            <a:normAutofit/>
          </a:bodyPr>
          <a:lstStyle/>
          <a:p>
            <a:pPr marL="0" indent="0" algn="ctr">
              <a:buNone/>
            </a:pPr>
            <a:endParaRPr lang="en-US" sz="2400" b="1" dirty="0"/>
          </a:p>
          <a:p>
            <a:pPr marL="0" indent="0" algn="ctr">
              <a:buNone/>
            </a:pPr>
            <a:endParaRPr lang="en-US" sz="2400" b="1" dirty="0"/>
          </a:p>
        </p:txBody>
      </p:sp>
      <p:sp>
        <p:nvSpPr>
          <p:cNvPr id="5" name="TextBox 4">
            <a:extLst>
              <a:ext uri="{FF2B5EF4-FFF2-40B4-BE49-F238E27FC236}">
                <a16:creationId xmlns:a16="http://schemas.microsoft.com/office/drawing/2014/main" id="{155C69D2-93EC-44E0-9A66-AC051B9A041F}"/>
              </a:ext>
            </a:extLst>
          </p:cNvPr>
          <p:cNvSpPr txBox="1"/>
          <p:nvPr/>
        </p:nvSpPr>
        <p:spPr>
          <a:xfrm>
            <a:off x="438150" y="1021140"/>
            <a:ext cx="8229600" cy="5262979"/>
          </a:xfrm>
          <a:prstGeom prst="rect">
            <a:avLst/>
          </a:prstGeom>
          <a:noFill/>
        </p:spPr>
        <p:txBody>
          <a:bodyPr wrap="square">
            <a:spAutoFit/>
          </a:bodyPr>
          <a:lstStyle/>
          <a:p>
            <a:pPr marL="457200" indent="-457200">
              <a:buFont typeface="Wingdings" panose="05000000000000000000" pitchFamily="2" charset="2"/>
              <a:buChar char="§"/>
            </a:pPr>
            <a:r>
              <a:rPr lang="en-IN" sz="2800" dirty="0"/>
              <a:t>Increased facilitation and collective action for humanitarian assistance to protect the food insecure and vulnerable population</a:t>
            </a:r>
          </a:p>
          <a:p>
            <a:pPr marL="457200" indent="-457200">
              <a:buFont typeface="Wingdings" panose="05000000000000000000" pitchFamily="2" charset="2"/>
              <a:buChar char="§"/>
            </a:pPr>
            <a:r>
              <a:rPr lang="en-IN" sz="2800" dirty="0"/>
              <a:t>Increased access to food and nutrition security through strengthening country-level safety net programs</a:t>
            </a:r>
          </a:p>
          <a:p>
            <a:pPr marL="457200" indent="-457200">
              <a:buFont typeface="Wingdings" panose="05000000000000000000" pitchFamily="2" charset="2"/>
              <a:buChar char="§"/>
            </a:pPr>
            <a:r>
              <a:rPr lang="en-IN" sz="2800" dirty="0"/>
              <a:t>Strengthened policies and actions towards sustainable and climate resilient food system transformation</a:t>
            </a:r>
          </a:p>
          <a:p>
            <a:pPr marL="457200" indent="-457200">
              <a:buFont typeface="Wingdings" panose="05000000000000000000" pitchFamily="2" charset="2"/>
              <a:buChar char="§"/>
            </a:pPr>
            <a:r>
              <a:rPr lang="en-IN" sz="2800" dirty="0"/>
              <a:t>Strengthening resilience and inclusivity in the agriculture and food value chains; and facilitating One Health approach</a:t>
            </a:r>
            <a:endParaRPr lang="en-US" sz="2800" dirty="0"/>
          </a:p>
        </p:txBody>
      </p:sp>
    </p:spTree>
    <p:extLst>
      <p:ext uri="{BB962C8B-B14F-4D97-AF65-F5344CB8AC3E}">
        <p14:creationId xmlns:p14="http://schemas.microsoft.com/office/powerpoint/2010/main" val="232677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376" y="171801"/>
            <a:ext cx="8229600" cy="596900"/>
          </a:xfrm>
        </p:spPr>
        <p:txBody>
          <a:bodyPr>
            <a:normAutofit/>
          </a:bodyPr>
          <a:lstStyle/>
          <a:p>
            <a:r>
              <a:rPr lang="en-US" sz="3600" dirty="0">
                <a:cs typeface="Calibri" panose="020F0502020204030204" pitchFamily="34" charset="0"/>
              </a:rPr>
              <a:t>Collaboration with </a:t>
            </a:r>
            <a:r>
              <a:rPr lang="en-US" sz="3600" dirty="0" err="1">
                <a:cs typeface="Calibri" panose="020F0502020204030204" pitchFamily="34" charset="0"/>
              </a:rPr>
              <a:t>eria</a:t>
            </a:r>
            <a:r>
              <a:rPr lang="en-US" sz="3600" dirty="0">
                <a:cs typeface="Calibri" panose="020F0502020204030204" pitchFamily="34" charset="0"/>
              </a:rPr>
              <a:t> and </a:t>
            </a:r>
            <a:r>
              <a:rPr lang="en-US" sz="3600" dirty="0" err="1">
                <a:cs typeface="Calibri" panose="020F0502020204030204" pitchFamily="34" charset="0"/>
              </a:rPr>
              <a:t>boomitra</a:t>
            </a:r>
            <a:endParaRPr lang="en-US" sz="3600" dirty="0">
              <a:cs typeface="Calibri" panose="020F0502020204030204" pitchFamily="34" charset="0"/>
            </a:endParaRPr>
          </a:p>
        </p:txBody>
      </p:sp>
      <p:sp>
        <p:nvSpPr>
          <p:cNvPr id="3" name="Text Placeholder 2"/>
          <p:cNvSpPr>
            <a:spLocks noGrp="1"/>
          </p:cNvSpPr>
          <p:nvPr>
            <p:ph type="body" sz="quarter" idx="4294967295"/>
          </p:nvPr>
        </p:nvSpPr>
        <p:spPr>
          <a:xfrm>
            <a:off x="205376" y="952501"/>
            <a:ext cx="8938624" cy="5629274"/>
          </a:xfrm>
        </p:spPr>
        <p:txBody>
          <a:bodyPr>
            <a:normAutofit/>
          </a:bodyPr>
          <a:lstStyle/>
          <a:p>
            <a:pPr marL="0" indent="0" algn="ctr">
              <a:buNone/>
            </a:pPr>
            <a:endParaRPr lang="en-US" sz="2400" b="1" dirty="0"/>
          </a:p>
          <a:p>
            <a:pPr marL="0" indent="0" algn="ctr">
              <a:buNone/>
            </a:pPr>
            <a:endParaRPr lang="en-US" sz="2400" b="1" dirty="0"/>
          </a:p>
        </p:txBody>
      </p:sp>
      <p:sp>
        <p:nvSpPr>
          <p:cNvPr id="5" name="TextBox 4">
            <a:extLst>
              <a:ext uri="{FF2B5EF4-FFF2-40B4-BE49-F238E27FC236}">
                <a16:creationId xmlns:a16="http://schemas.microsoft.com/office/drawing/2014/main" id="{3F7E0A9A-683F-3436-8345-C839700FDE62}"/>
              </a:ext>
            </a:extLst>
          </p:cNvPr>
          <p:cNvSpPr txBox="1"/>
          <p:nvPr/>
        </p:nvSpPr>
        <p:spPr>
          <a:xfrm>
            <a:off x="453026" y="843260"/>
            <a:ext cx="7734300" cy="5940088"/>
          </a:xfrm>
          <a:prstGeom prst="rect">
            <a:avLst/>
          </a:prstGeom>
          <a:noFill/>
        </p:spPr>
        <p:txBody>
          <a:bodyPr wrap="square">
            <a:spAutoFit/>
          </a:bodyPr>
          <a:lstStyle/>
          <a:p>
            <a:pPr marR="0" lvl="0" algn="just">
              <a:spcBef>
                <a:spcPts val="0"/>
              </a:spcBef>
              <a:spcAft>
                <a:spcPts val="0"/>
              </a:spcAft>
            </a:pPr>
            <a:r>
              <a:rPr lang="en-US" sz="1900" b="1" kern="100" dirty="0">
                <a:effectLst/>
                <a:ea typeface="MS Mincho" panose="02020609040205080304" pitchFamily="49" charset="-128"/>
                <a:cs typeface="Times New Roman" panose="02020603050405020304" pitchFamily="18" charset="0"/>
              </a:rPr>
              <a:t>With ERIA:</a:t>
            </a:r>
          </a:p>
          <a:p>
            <a:pPr marL="342900" marR="0" lvl="0" indent="-342900" algn="just">
              <a:spcBef>
                <a:spcPts val="0"/>
              </a:spcBef>
              <a:spcAft>
                <a:spcPts val="0"/>
              </a:spcAft>
              <a:buFont typeface="Arial" panose="020B0604020202020204" pitchFamily="34" charset="0"/>
              <a:buChar char="•"/>
            </a:pPr>
            <a:r>
              <a:rPr lang="en-US" sz="1900" kern="100" dirty="0">
                <a:effectLst/>
                <a:ea typeface="MS Mincho" panose="02020609040205080304" pitchFamily="49" charset="-128"/>
                <a:cs typeface="Times New Roman" panose="02020603050405020304" pitchFamily="18" charset="0"/>
              </a:rPr>
              <a:t>In 2023, G20-T20 International Workshop on ‘Enhancing Global Food Security  through Climate Smart Agriculture, Digital Innovations, and New Institutional Governance’ </a:t>
            </a:r>
          </a:p>
          <a:p>
            <a:pPr marR="0" lvl="0" algn="just">
              <a:spcBef>
                <a:spcPts val="0"/>
              </a:spcBef>
              <a:spcAft>
                <a:spcPts val="0"/>
              </a:spcAft>
            </a:pPr>
            <a:endParaRPr lang="en-US" sz="1900" b="1" kern="100" dirty="0">
              <a:effectLst/>
              <a:ea typeface="MS Mincho" panose="02020609040205080304" pitchFamily="49" charset="-128"/>
              <a:cs typeface="Times New Roman" panose="02020603050405020304" pitchFamily="18" charset="0"/>
            </a:endParaRPr>
          </a:p>
          <a:p>
            <a:pPr marR="0" lvl="0" algn="just">
              <a:spcBef>
                <a:spcPts val="0"/>
              </a:spcBef>
              <a:spcAft>
                <a:spcPts val="0"/>
              </a:spcAft>
            </a:pPr>
            <a:r>
              <a:rPr lang="en-US" sz="1900" kern="100" dirty="0">
                <a:effectLst/>
                <a:ea typeface="MS Mincho" panose="02020609040205080304" pitchFamily="49" charset="-128"/>
                <a:cs typeface="Times New Roman" panose="02020603050405020304" pitchFamily="18" charset="0"/>
              </a:rPr>
              <a:t>Climate Resilient agriculture best practices and digital dashboard for selected ASEAN countries</a:t>
            </a:r>
          </a:p>
          <a:p>
            <a:pPr marR="0" lvl="0" algn="just">
              <a:spcBef>
                <a:spcPts val="0"/>
              </a:spcBef>
              <a:spcAft>
                <a:spcPts val="0"/>
              </a:spcAft>
            </a:pPr>
            <a:endParaRPr lang="en-US" sz="1900" kern="100" dirty="0">
              <a:ea typeface="MS Mincho" panose="02020609040205080304" pitchFamily="49" charset="-128"/>
              <a:cs typeface="Times New Roman" panose="02020603050405020304" pitchFamily="18" charset="0"/>
            </a:endParaRPr>
          </a:p>
          <a:p>
            <a:pPr marL="285750" marR="0" lvl="0" indent="-285750" algn="just">
              <a:spcBef>
                <a:spcPts val="0"/>
              </a:spcBef>
              <a:spcAft>
                <a:spcPts val="0"/>
              </a:spcAft>
              <a:buFont typeface="Arial" panose="020B0604020202020204" pitchFamily="34" charset="0"/>
              <a:buChar char="•"/>
            </a:pPr>
            <a:r>
              <a:rPr lang="en-US" sz="1900" kern="100" dirty="0">
                <a:effectLst/>
                <a:ea typeface="MS Mincho" panose="02020609040205080304" pitchFamily="49" charset="-128"/>
                <a:cs typeface="Times New Roman" panose="02020603050405020304" pitchFamily="18" charset="0"/>
              </a:rPr>
              <a:t>An inventory of the policy and institutional interventions for the climate resilience strategy followed in each of the study countries. This inventory will be mapped against each country’s climate resilience agriculture policy and the commitments made towards UNFCCC.</a:t>
            </a:r>
          </a:p>
          <a:p>
            <a:pPr marL="285750" marR="0" lvl="0" indent="-285750" algn="just">
              <a:spcBef>
                <a:spcPts val="0"/>
              </a:spcBef>
              <a:spcAft>
                <a:spcPts val="0"/>
              </a:spcAft>
              <a:buFont typeface="Arial" panose="020B0604020202020204" pitchFamily="34" charset="0"/>
              <a:buChar char="•"/>
            </a:pPr>
            <a:r>
              <a:rPr lang="en-US" sz="1900" kern="100" dirty="0">
                <a:effectLst/>
                <a:ea typeface="MS Mincho" panose="02020609040205080304" pitchFamily="49" charset="-128"/>
                <a:cs typeface="Times New Roman" panose="02020603050405020304" pitchFamily="18" charset="0"/>
              </a:rPr>
              <a:t>A Functional dashboard that is useful to track progress made at the national level and for cross country learning purposes</a:t>
            </a:r>
          </a:p>
          <a:p>
            <a:pPr marR="0" lvl="0" algn="just">
              <a:spcBef>
                <a:spcPts val="0"/>
              </a:spcBef>
              <a:spcAft>
                <a:spcPts val="0"/>
              </a:spcAft>
            </a:pPr>
            <a:endParaRPr lang="en-US" sz="1900" b="1" kern="100" dirty="0">
              <a:ea typeface="MS Mincho" panose="02020609040205080304" pitchFamily="49" charset="-128"/>
              <a:cs typeface="Times New Roman" panose="02020603050405020304" pitchFamily="18" charset="0"/>
            </a:endParaRPr>
          </a:p>
          <a:p>
            <a:pPr marR="0" lvl="0" algn="just">
              <a:spcBef>
                <a:spcPts val="0"/>
              </a:spcBef>
              <a:spcAft>
                <a:spcPts val="0"/>
              </a:spcAft>
            </a:pPr>
            <a:r>
              <a:rPr lang="en-US" sz="1900" b="1" kern="100" dirty="0">
                <a:effectLst/>
                <a:ea typeface="MS Mincho" panose="02020609040205080304" pitchFamily="49" charset="-128"/>
                <a:cs typeface="Times New Roman" panose="02020603050405020304" pitchFamily="18" charset="0"/>
              </a:rPr>
              <a:t>With </a:t>
            </a:r>
            <a:r>
              <a:rPr lang="en-US" sz="1900" b="1" kern="100" dirty="0" err="1">
                <a:effectLst/>
                <a:ea typeface="MS Mincho" panose="02020609040205080304" pitchFamily="49" charset="-128"/>
                <a:cs typeface="Times New Roman" panose="02020603050405020304" pitchFamily="18" charset="0"/>
              </a:rPr>
              <a:t>Boomitra</a:t>
            </a:r>
            <a:r>
              <a:rPr lang="en-US" sz="1900" b="1" kern="100" dirty="0">
                <a:effectLst/>
                <a:ea typeface="MS Mincho" panose="02020609040205080304" pitchFamily="49" charset="-128"/>
                <a:cs typeface="Times New Roman" panose="02020603050405020304" pitchFamily="18" charset="0"/>
              </a:rPr>
              <a:t>: </a:t>
            </a:r>
          </a:p>
          <a:p>
            <a:pPr marR="0" lvl="0" algn="just">
              <a:spcBef>
                <a:spcPts val="0"/>
              </a:spcBef>
              <a:spcAft>
                <a:spcPts val="0"/>
              </a:spcAft>
            </a:pPr>
            <a:r>
              <a:rPr lang="en-US" sz="1900" kern="100" dirty="0">
                <a:effectLst/>
                <a:ea typeface="MS Mincho" panose="02020609040205080304" pitchFamily="49" charset="-128"/>
                <a:cs typeface="Times New Roman" panose="02020603050405020304" pitchFamily="18" charset="0"/>
              </a:rPr>
              <a:t>Will work with </a:t>
            </a:r>
            <a:r>
              <a:rPr lang="en-US" sz="1900" kern="100" dirty="0" err="1">
                <a:effectLst/>
                <a:ea typeface="MS Mincho" panose="02020609040205080304" pitchFamily="49" charset="-128"/>
                <a:cs typeface="Times New Roman" panose="02020603050405020304" pitchFamily="18" charset="0"/>
              </a:rPr>
              <a:t>Boomitra</a:t>
            </a:r>
            <a:r>
              <a:rPr lang="en-US" sz="1900" kern="100" dirty="0">
                <a:effectLst/>
                <a:ea typeface="MS Mincho" panose="02020609040205080304" pitchFamily="49" charset="-128"/>
                <a:cs typeface="Times New Roman" panose="02020603050405020304" pitchFamily="18" charset="0"/>
              </a:rPr>
              <a:t> as a partner institution for  involvement in the carbon credit market, and other potential partners to develop a mechanism to explore involving farmers who are able to reduce CO2 emissions and can participate in the carbon credit market</a:t>
            </a:r>
            <a:r>
              <a:rPr lang="en-US" sz="1900" b="1" kern="100" dirty="0">
                <a:effectLst/>
                <a:ea typeface="MS Mincho" panose="02020609040205080304" pitchFamily="49" charset="-128"/>
                <a:cs typeface="Times New Roman" panose="02020603050405020304" pitchFamily="18" charset="0"/>
              </a:rPr>
              <a:t>. </a:t>
            </a:r>
            <a:endParaRPr lang="en-US" sz="1900" kern="100"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838967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3" name="Straight Connector 103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5" name="Rectangle 10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E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idx="4294967295"/>
          </p:nvPr>
        </p:nvSpPr>
        <p:spPr>
          <a:xfrm>
            <a:off x="308226" y="4715838"/>
            <a:ext cx="5030608" cy="1676444"/>
          </a:xfrm>
        </p:spPr>
        <p:txBody>
          <a:bodyPr vert="horz" lIns="91440" tIns="45720" rIns="91440" bIns="45720" rtlCol="0" anchor="ctr">
            <a:normAutofit/>
          </a:bodyPr>
          <a:lstStyle/>
          <a:p>
            <a:pPr algn="ctr"/>
            <a:r>
              <a:rPr lang="en-US" sz="3900" b="1" dirty="0">
                <a:solidFill>
                  <a:srgbClr val="FFFFFF"/>
                </a:solidFill>
              </a:rPr>
              <a:t>CACCI-Asia: Tajikistan</a:t>
            </a:r>
            <a:br>
              <a:rPr lang="en-US" sz="3900" b="1" dirty="0">
                <a:solidFill>
                  <a:srgbClr val="FFFFFF"/>
                </a:solidFill>
              </a:rPr>
            </a:br>
            <a:endParaRPr lang="en-US" sz="3900" b="1" dirty="0">
              <a:solidFill>
                <a:srgbClr val="FFFFFF"/>
              </a:solidFill>
            </a:endParaRPr>
          </a:p>
        </p:txBody>
      </p:sp>
      <p:pic>
        <p:nvPicPr>
          <p:cNvPr id="5" name="Picture 4">
            <a:extLst>
              <a:ext uri="{FF2B5EF4-FFF2-40B4-BE49-F238E27FC236}">
                <a16:creationId xmlns:a16="http://schemas.microsoft.com/office/drawing/2014/main" id="{67C75D38-76D3-4BB2-8F69-66EE6B7322EE}"/>
              </a:ext>
            </a:extLst>
          </p:cNvPr>
          <p:cNvPicPr>
            <a:picLocks noChangeAspect="1"/>
          </p:cNvPicPr>
          <p:nvPr/>
        </p:nvPicPr>
        <p:blipFill rotWithShape="1">
          <a:blip r:embed="rId2"/>
          <a:srcRect l="13971" r="-3" b="-3"/>
          <a:stretch/>
        </p:blipFill>
        <p:spPr>
          <a:xfrm>
            <a:off x="245660" y="283633"/>
            <a:ext cx="5293729" cy="4106283"/>
          </a:xfrm>
          <a:prstGeom prst="rect">
            <a:avLst/>
          </a:prstGeom>
        </p:spPr>
      </p:pic>
      <p:sp>
        <p:nvSpPr>
          <p:cNvPr id="1037" name="Rectangle 10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Text Placeholder 2"/>
          <p:cNvSpPr>
            <a:spLocks noGrp="1"/>
          </p:cNvSpPr>
          <p:nvPr>
            <p:ph type="body" sz="quarter" idx="4294967295"/>
          </p:nvPr>
        </p:nvSpPr>
        <p:spPr>
          <a:xfrm>
            <a:off x="5664674" y="917724"/>
            <a:ext cx="2925869" cy="5246769"/>
          </a:xfrm>
        </p:spPr>
        <p:txBody>
          <a:bodyPr vert="horz" lIns="45720" tIns="45720" rIns="45720" bIns="45720" rtlCol="0" anchor="ctr">
            <a:noAutofit/>
          </a:bodyPr>
          <a:lstStyle/>
          <a:p>
            <a:pPr marL="576263" lvl="2" indent="-347663">
              <a:buFont typeface="Wingdings" panose="05000000000000000000" pitchFamily="2" charset="2"/>
              <a:buChar char="§"/>
            </a:pPr>
            <a:r>
              <a:rPr lang="en-US" sz="2400" dirty="0">
                <a:solidFill>
                  <a:srgbClr val="FFFFFF"/>
                </a:solidFill>
              </a:rPr>
              <a:t>NDC Secretariat</a:t>
            </a:r>
          </a:p>
          <a:p>
            <a:pPr marL="576263" lvl="2" indent="-347663">
              <a:buFont typeface="Wingdings" panose="05000000000000000000" pitchFamily="2" charset="2"/>
              <a:buChar char="§"/>
            </a:pPr>
            <a:r>
              <a:rPr lang="en-US" sz="2400" dirty="0">
                <a:solidFill>
                  <a:srgbClr val="FFFFFF"/>
                </a:solidFill>
              </a:rPr>
              <a:t>COP27-Tajikistan Pavilion</a:t>
            </a:r>
          </a:p>
          <a:p>
            <a:pPr marL="576263" lvl="2" indent="-347663">
              <a:buFont typeface="Wingdings" panose="05000000000000000000" pitchFamily="2" charset="2"/>
              <a:buChar char="§"/>
            </a:pPr>
            <a:r>
              <a:rPr lang="en-US" sz="2400" dirty="0">
                <a:solidFill>
                  <a:srgbClr val="FFFFFF"/>
                </a:solidFill>
              </a:rPr>
              <a:t>Research papers</a:t>
            </a:r>
          </a:p>
          <a:p>
            <a:pPr marL="576263" lvl="2" indent="-347663">
              <a:buFont typeface="Wingdings" panose="05000000000000000000" pitchFamily="2" charset="2"/>
              <a:buChar char="§"/>
            </a:pPr>
            <a:r>
              <a:rPr lang="en-US" sz="2400" dirty="0">
                <a:solidFill>
                  <a:srgbClr val="FFFFFF"/>
                </a:solidFill>
              </a:rPr>
              <a:t>Stakeholder engagement </a:t>
            </a:r>
          </a:p>
          <a:p>
            <a:pPr marL="576263" lvl="2" indent="-347663">
              <a:buFont typeface="Wingdings" panose="05000000000000000000" pitchFamily="2" charset="2"/>
              <a:buChar char="§"/>
            </a:pPr>
            <a:r>
              <a:rPr lang="en-US" sz="2400" dirty="0">
                <a:solidFill>
                  <a:srgbClr val="FFFFFF"/>
                </a:solidFill>
              </a:rPr>
              <a:t>Sectoral integration</a:t>
            </a:r>
          </a:p>
          <a:p>
            <a:pPr marL="576263" lvl="2" indent="-347663">
              <a:buFont typeface="Wingdings" panose="05000000000000000000" pitchFamily="2" charset="2"/>
              <a:buChar char="§"/>
            </a:pPr>
            <a:r>
              <a:rPr lang="en-US" sz="2400" dirty="0">
                <a:solidFill>
                  <a:srgbClr val="FFFFFF"/>
                </a:solidFill>
              </a:rPr>
              <a:t>Methane Assessment Study</a:t>
            </a:r>
          </a:p>
          <a:p>
            <a:pPr marL="576263" lvl="2" indent="-347663">
              <a:buFont typeface="Wingdings" panose="05000000000000000000" pitchFamily="2" charset="2"/>
              <a:buChar char="§"/>
            </a:pPr>
            <a:r>
              <a:rPr lang="en-US" sz="2400" dirty="0">
                <a:solidFill>
                  <a:srgbClr val="FFFFFF"/>
                </a:solidFill>
              </a:rPr>
              <a:t>Planned methane assessment studies at the district level</a:t>
            </a:r>
          </a:p>
          <a:p>
            <a:pPr marL="228600" lvl="2" indent="0">
              <a:buNone/>
            </a:pPr>
            <a:endParaRPr lang="en-US" sz="2000" dirty="0">
              <a:solidFill>
                <a:srgbClr val="FFFFFF"/>
              </a:solidFill>
            </a:endParaRPr>
          </a:p>
        </p:txBody>
      </p:sp>
    </p:spTree>
    <p:extLst>
      <p:ext uri="{BB962C8B-B14F-4D97-AF65-F5344CB8AC3E}">
        <p14:creationId xmlns:p14="http://schemas.microsoft.com/office/powerpoint/2010/main" val="303284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376" y="171801"/>
            <a:ext cx="8229600" cy="596900"/>
          </a:xfrm>
        </p:spPr>
        <p:txBody>
          <a:bodyPr>
            <a:normAutofit/>
          </a:bodyPr>
          <a:lstStyle/>
          <a:p>
            <a:r>
              <a:rPr lang="en-US" sz="3600" dirty="0">
                <a:cs typeface="Calibri" panose="020F0502020204030204" pitchFamily="34" charset="0"/>
              </a:rPr>
              <a:t>Global south and climate smart agriculture</a:t>
            </a:r>
          </a:p>
        </p:txBody>
      </p:sp>
      <p:sp>
        <p:nvSpPr>
          <p:cNvPr id="3" name="Text Placeholder 2"/>
          <p:cNvSpPr>
            <a:spLocks noGrp="1"/>
          </p:cNvSpPr>
          <p:nvPr>
            <p:ph type="body" sz="quarter" idx="4294967295"/>
          </p:nvPr>
        </p:nvSpPr>
        <p:spPr>
          <a:xfrm>
            <a:off x="4048124" y="982663"/>
            <a:ext cx="4848225" cy="5703536"/>
          </a:xfrm>
        </p:spPr>
        <p:txBody>
          <a:bodyPr>
            <a:normAutofit fontScale="92500" lnSpcReduction="10000"/>
          </a:bodyPr>
          <a:lstStyle/>
          <a:p>
            <a:pPr marL="0" indent="0" algn="ctr">
              <a:buNone/>
            </a:pPr>
            <a:endParaRPr lang="en-US" sz="2400" b="1" dirty="0"/>
          </a:p>
          <a:p>
            <a:pPr marL="708660" marR="0" indent="-342900">
              <a:lnSpc>
                <a:spcPct val="107000"/>
              </a:lnSpc>
              <a:spcBef>
                <a:spcPts val="0"/>
              </a:spcBef>
              <a:spcAft>
                <a:spcPts val="800"/>
              </a:spcAft>
              <a:buFont typeface="Arial" panose="020B0604020202020204" pitchFamily="34" charset="0"/>
              <a:buChar char="•"/>
            </a:pPr>
            <a:r>
              <a:rPr lang="en-US" sz="24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Early Warning Systems </a:t>
            </a:r>
            <a:r>
              <a:rPr lang="en-US" sz="2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(rapid processing)</a:t>
            </a:r>
          </a:p>
          <a:p>
            <a:pPr marL="708660" marR="0" indent="-342900">
              <a:lnSpc>
                <a:spcPct val="107000"/>
              </a:lnSpc>
              <a:spcBef>
                <a:spcPts val="0"/>
              </a:spcBef>
              <a:spcAft>
                <a:spcPts val="800"/>
              </a:spcAft>
              <a:buFont typeface="Arial" panose="020B0604020202020204" pitchFamily="34" charset="0"/>
              <a:buChar char="•"/>
            </a:pPr>
            <a:r>
              <a:rPr lang="en-US" sz="24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D</a:t>
            </a:r>
            <a:r>
              <a:rPr lang="en-US" sz="2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igitalization of pest disease -quickly responding to the extension system </a:t>
            </a:r>
          </a:p>
          <a:p>
            <a:pPr marL="708660" marR="0" indent="-342900">
              <a:lnSpc>
                <a:spcPct val="107000"/>
              </a:lnSpc>
              <a:spcBef>
                <a:spcPts val="0"/>
              </a:spcBef>
              <a:spcAft>
                <a:spcPts val="800"/>
              </a:spcAft>
              <a:buFont typeface="Arial" panose="020B0604020202020204" pitchFamily="34" charset="0"/>
              <a:buChar char="•"/>
            </a:pPr>
            <a:r>
              <a:rPr lang="en-US" sz="24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M</a:t>
            </a:r>
            <a:r>
              <a:rPr lang="en-US" sz="2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itigation and adaptation -KVK- preparing 20 panchayats in the state of Tamil Nadu in collaboration with TNAU.</a:t>
            </a:r>
          </a:p>
          <a:p>
            <a:pPr marL="365760" marR="0" indent="0">
              <a:lnSpc>
                <a:spcPct val="107000"/>
              </a:lnSpc>
              <a:spcBef>
                <a:spcPts val="0"/>
              </a:spcBef>
              <a:spcAft>
                <a:spcPts val="800"/>
              </a:spcAft>
              <a:buNone/>
            </a:pPr>
            <a:r>
              <a:rPr lang="en-US" sz="24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Focus on </a:t>
            </a:r>
            <a:r>
              <a:rPr lang="en-US" sz="2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developing mobile app for AWD and DSR in the next stage</a:t>
            </a:r>
          </a:p>
          <a:p>
            <a:pPr marL="708660" marR="0" indent="-342900">
              <a:lnSpc>
                <a:spcPct val="107000"/>
              </a:lnSpc>
              <a:spcBef>
                <a:spcPts val="0"/>
              </a:spcBef>
              <a:spcAft>
                <a:spcPts val="800"/>
              </a:spcAft>
              <a:buFont typeface="Arial" panose="020B0604020202020204" pitchFamily="34" charset="0"/>
              <a:buChar char="•"/>
            </a:pPr>
            <a:r>
              <a:rPr lang="en-US" sz="2400" dirty="0" err="1">
                <a:solidFill>
                  <a:srgbClr val="000000"/>
                </a:solidFill>
                <a:latin typeface="Aptos" panose="020B0004020202020204" pitchFamily="34" charset="0"/>
                <a:ea typeface="Times New Roman" panose="02020603050405020304" pitchFamily="18" charset="0"/>
                <a:cs typeface="Times New Roman" panose="02020603050405020304" pitchFamily="18" charset="0"/>
              </a:rPr>
              <a:t>B</a:t>
            </a:r>
            <a:r>
              <a:rPr lang="en-US" sz="24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oomitra</a:t>
            </a:r>
            <a:r>
              <a:rPr lang="en-US" sz="2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carbon market</a:t>
            </a:r>
          </a:p>
          <a:p>
            <a:pPr marL="708660" marR="0" indent="-342900">
              <a:lnSpc>
                <a:spcPct val="107000"/>
              </a:lnSpc>
              <a:spcBef>
                <a:spcPts val="0"/>
              </a:spcBef>
              <a:spcAft>
                <a:spcPts val="800"/>
              </a:spcAft>
              <a:buFont typeface="Arial" panose="020B0604020202020204" pitchFamily="34" charset="0"/>
              <a:buChar char="•"/>
            </a:pPr>
            <a:r>
              <a:rPr lang="en-US" sz="2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Methane assessment at the district level- Tajikistan</a:t>
            </a:r>
            <a:endParaRPr lang="en-US" sz="2400" b="1" dirty="0"/>
          </a:p>
        </p:txBody>
      </p:sp>
      <p:pic>
        <p:nvPicPr>
          <p:cNvPr id="5" name="Picture 4">
            <a:extLst>
              <a:ext uri="{FF2B5EF4-FFF2-40B4-BE49-F238E27FC236}">
                <a16:creationId xmlns:a16="http://schemas.microsoft.com/office/drawing/2014/main" id="{0D6534BB-C1D9-9756-AFF7-CC81887982F9}"/>
              </a:ext>
            </a:extLst>
          </p:cNvPr>
          <p:cNvPicPr>
            <a:picLocks noChangeAspect="1"/>
          </p:cNvPicPr>
          <p:nvPr/>
        </p:nvPicPr>
        <p:blipFill>
          <a:blip r:embed="rId3"/>
          <a:stretch>
            <a:fillRect/>
          </a:stretch>
        </p:blipFill>
        <p:spPr>
          <a:xfrm>
            <a:off x="123824" y="1006705"/>
            <a:ext cx="3829049" cy="2589721"/>
          </a:xfrm>
          <a:prstGeom prst="rect">
            <a:avLst/>
          </a:prstGeom>
        </p:spPr>
      </p:pic>
      <p:pic>
        <p:nvPicPr>
          <p:cNvPr id="8" name="image2.jpg" descr="A person standing in front of a group of men sitting on the floor&#10;&#10;Description automatically generated">
            <a:extLst>
              <a:ext uri="{FF2B5EF4-FFF2-40B4-BE49-F238E27FC236}">
                <a16:creationId xmlns:a16="http://schemas.microsoft.com/office/drawing/2014/main" id="{0732EBFE-071B-D58A-4DD9-C40BF2167EF8}"/>
              </a:ext>
            </a:extLst>
          </p:cNvPr>
          <p:cNvPicPr/>
          <p:nvPr/>
        </p:nvPicPr>
        <p:blipFill>
          <a:blip r:embed="rId4"/>
          <a:srcRect/>
          <a:stretch>
            <a:fillRect/>
          </a:stretch>
        </p:blipFill>
        <p:spPr>
          <a:xfrm>
            <a:off x="123823" y="3715067"/>
            <a:ext cx="3829049" cy="3142933"/>
          </a:xfrm>
          <a:prstGeom prst="rect">
            <a:avLst/>
          </a:prstGeom>
          <a:ln/>
        </p:spPr>
      </p:pic>
    </p:spTree>
    <p:extLst>
      <p:ext uri="{BB962C8B-B14F-4D97-AF65-F5344CB8AC3E}">
        <p14:creationId xmlns:p14="http://schemas.microsoft.com/office/powerpoint/2010/main" val="402949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EDA5F56-7306-4BF0-8E72-2DD4081A18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5119254" y="189673"/>
            <a:ext cx="3650096" cy="1499616"/>
          </a:xfrm>
        </p:spPr>
        <p:txBody>
          <a:bodyPr vert="horz" lIns="91440" tIns="45720" rIns="91440" bIns="45720" rtlCol="0" anchor="ctr">
            <a:normAutofit/>
          </a:bodyPr>
          <a:lstStyle/>
          <a:p>
            <a:r>
              <a:rPr lang="en-US" sz="3900" dirty="0"/>
              <a:t>Collaboration with TNAU and </a:t>
            </a:r>
            <a:r>
              <a:rPr lang="en-US" sz="3900" dirty="0" err="1"/>
              <a:t>kvks</a:t>
            </a:r>
            <a:endParaRPr lang="en-US" sz="3900" dirty="0"/>
          </a:p>
        </p:txBody>
      </p:sp>
      <p:pic>
        <p:nvPicPr>
          <p:cNvPr id="9" name="image1.jpg" descr="A group of people posing for a photo&#10;&#10;Description automatically generated">
            <a:extLst>
              <a:ext uri="{FF2B5EF4-FFF2-40B4-BE49-F238E27FC236}">
                <a16:creationId xmlns:a16="http://schemas.microsoft.com/office/drawing/2014/main" id="{3C680259-3132-E207-A2DB-7D14C28E74E2}"/>
              </a:ext>
            </a:extLst>
          </p:cNvPr>
          <p:cNvPicPr/>
          <p:nvPr/>
        </p:nvPicPr>
        <p:blipFill rotWithShape="1">
          <a:blip r:embed="rId3"/>
          <a:srcRect l="31934" r="37036" b="-2"/>
          <a:stretch/>
        </p:blipFill>
        <p:spPr>
          <a:xfrm>
            <a:off x="20" y="10"/>
            <a:ext cx="2200834" cy="3315748"/>
          </a:xfrm>
          <a:prstGeom prst="rect">
            <a:avLst/>
          </a:prstGeom>
        </p:spPr>
      </p:pic>
      <p:pic>
        <p:nvPicPr>
          <p:cNvPr id="6" name="image8.jpg" descr="A group of people standing in front of a building&#10;&#10;Description automatically generated">
            <a:extLst>
              <a:ext uri="{FF2B5EF4-FFF2-40B4-BE49-F238E27FC236}">
                <a16:creationId xmlns:a16="http://schemas.microsoft.com/office/drawing/2014/main" id="{5CC04D9E-0B5C-855B-CB1C-277129C90373}"/>
              </a:ext>
            </a:extLst>
          </p:cNvPr>
          <p:cNvPicPr/>
          <p:nvPr/>
        </p:nvPicPr>
        <p:blipFill rotWithShape="1">
          <a:blip r:embed="rId4"/>
          <a:srcRect l="23465" r="25148" b="-1"/>
          <a:stretch/>
        </p:blipFill>
        <p:spPr>
          <a:xfrm>
            <a:off x="2321504" y="10"/>
            <a:ext cx="2249305" cy="3315748"/>
          </a:xfrm>
          <a:prstGeom prst="rect">
            <a:avLst/>
          </a:prstGeom>
        </p:spPr>
      </p:pic>
      <p:cxnSp>
        <p:nvCxnSpPr>
          <p:cNvPr id="16" name="Straight Connector 15">
            <a:extLst>
              <a:ext uri="{FF2B5EF4-FFF2-40B4-BE49-F238E27FC236}">
                <a16:creationId xmlns:a16="http://schemas.microsoft.com/office/drawing/2014/main" id="{920FB216-68C6-4BA4-BE3A-D150792A2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973783"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4294967295"/>
          </p:nvPr>
        </p:nvSpPr>
        <p:spPr>
          <a:xfrm>
            <a:off x="4691459" y="1740724"/>
            <a:ext cx="4077891" cy="4568636"/>
          </a:xfrm>
        </p:spPr>
        <p:txBody>
          <a:bodyPr vert="horz" lIns="45720" tIns="45720" rIns="45720" bIns="45720" rtlCol="0">
            <a:noAutofit/>
          </a:bodyPr>
          <a:lstStyle/>
          <a:p>
            <a:pPr marL="651510" indent="-285750">
              <a:spcBef>
                <a:spcPts val="0"/>
              </a:spcBef>
              <a:spcAft>
                <a:spcPts val="800"/>
              </a:spcAft>
            </a:pPr>
            <a:r>
              <a:rPr lang="en-US" dirty="0"/>
              <a:t>Consultative Stakeholder Workshop on ‘Multisectoral Climate Action: Designing and Implementing Context Specific Interventions for Achieving NDCs and </a:t>
            </a:r>
            <a:r>
              <a:rPr lang="en-US" dirty="0" err="1"/>
              <a:t>NAPs’</a:t>
            </a:r>
            <a:r>
              <a:rPr lang="en-US" dirty="0"/>
              <a:t> </a:t>
            </a:r>
          </a:p>
          <a:p>
            <a:pPr marL="651510" indent="-285750">
              <a:spcBef>
                <a:spcPts val="0"/>
              </a:spcBef>
              <a:spcAft>
                <a:spcPts val="800"/>
              </a:spcAft>
            </a:pPr>
            <a:r>
              <a:rPr lang="en-US" dirty="0"/>
              <a:t>G20-T20 International Workshop on ‘Enhancing Global Food Security  through Climate Smart Agriculture, Digital Innovations, and New Institutional Governance’ </a:t>
            </a:r>
          </a:p>
          <a:p>
            <a:pPr marL="651510" indent="-285750">
              <a:spcBef>
                <a:spcPts val="0"/>
              </a:spcBef>
              <a:spcAft>
                <a:spcPts val="800"/>
              </a:spcAft>
            </a:pPr>
            <a:r>
              <a:rPr lang="en-US" dirty="0"/>
              <a:t>In collaboration with TNAU and associated KVKs collaborate on methane emission reduction in rice farming systems in 20 Panchayats in Tamil Nadu</a:t>
            </a:r>
          </a:p>
        </p:txBody>
      </p:sp>
      <p:pic>
        <p:nvPicPr>
          <p:cNvPr id="8" name="image5.jpg" descr="A group of people in a room&#10;&#10;Description automatically generated">
            <a:extLst>
              <a:ext uri="{FF2B5EF4-FFF2-40B4-BE49-F238E27FC236}">
                <a16:creationId xmlns:a16="http://schemas.microsoft.com/office/drawing/2014/main" id="{02D5CA4A-6BA1-A469-6B07-92A346D5E612}"/>
              </a:ext>
            </a:extLst>
          </p:cNvPr>
          <p:cNvPicPr/>
          <p:nvPr/>
        </p:nvPicPr>
        <p:blipFill rotWithShape="1">
          <a:blip r:embed="rId5"/>
          <a:srcRect b="5460"/>
          <a:stretch/>
        </p:blipFill>
        <p:spPr>
          <a:xfrm>
            <a:off x="20" y="3476625"/>
            <a:ext cx="4570789" cy="3381375"/>
          </a:xfrm>
          <a:prstGeom prst="rect">
            <a:avLst/>
          </a:prstGeom>
        </p:spPr>
      </p:pic>
    </p:spTree>
    <p:extLst>
      <p:ext uri="{BB962C8B-B14F-4D97-AF65-F5344CB8AC3E}">
        <p14:creationId xmlns:p14="http://schemas.microsoft.com/office/powerpoint/2010/main" val="35952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376" y="171801"/>
            <a:ext cx="8229600" cy="596900"/>
          </a:xfrm>
        </p:spPr>
        <p:txBody>
          <a:bodyPr>
            <a:normAutofit/>
          </a:bodyPr>
          <a:lstStyle/>
          <a:p>
            <a:r>
              <a:rPr lang="en-US" sz="3600" dirty="0">
                <a:cs typeface="Calibri" panose="020F0502020204030204" pitchFamily="34" charset="0"/>
              </a:rPr>
              <a:t>Nutrition-climate change linkage</a:t>
            </a:r>
          </a:p>
        </p:txBody>
      </p:sp>
      <p:sp>
        <p:nvSpPr>
          <p:cNvPr id="3" name="Text Placeholder 2"/>
          <p:cNvSpPr>
            <a:spLocks noGrp="1"/>
          </p:cNvSpPr>
          <p:nvPr>
            <p:ph type="body" sz="quarter" idx="4294967295"/>
          </p:nvPr>
        </p:nvSpPr>
        <p:spPr>
          <a:xfrm>
            <a:off x="1042988" y="1963738"/>
            <a:ext cx="8101012" cy="3617912"/>
          </a:xfrm>
        </p:spPr>
        <p:txBody>
          <a:bodyPr>
            <a:normAutofit/>
          </a:bodyPr>
          <a:lstStyle/>
          <a:p>
            <a:pPr marL="0" indent="0" algn="ctr">
              <a:buNone/>
            </a:pPr>
            <a:endParaRPr lang="en-US" sz="2400" b="1" dirty="0"/>
          </a:p>
          <a:p>
            <a:pPr marL="0" indent="0" algn="ctr">
              <a:buNone/>
            </a:pPr>
            <a:endParaRPr lang="en-US" sz="2400" b="1" dirty="0"/>
          </a:p>
        </p:txBody>
      </p:sp>
      <p:pic>
        <p:nvPicPr>
          <p:cNvPr id="4" name="Picture 3" descr="A group of people sitting in chairs&#10;&#10;Description automatically generated">
            <a:extLst>
              <a:ext uri="{FF2B5EF4-FFF2-40B4-BE49-F238E27FC236}">
                <a16:creationId xmlns:a16="http://schemas.microsoft.com/office/drawing/2014/main" id="{8734A7E0-9B9F-9160-1D19-FD57A2986B21}"/>
              </a:ext>
            </a:extLst>
          </p:cNvPr>
          <p:cNvPicPr>
            <a:picLocks noChangeAspect="1"/>
          </p:cNvPicPr>
          <p:nvPr/>
        </p:nvPicPr>
        <p:blipFill rotWithShape="1">
          <a:blip r:embed="rId3"/>
          <a:srcRect l="1567" r="1769" b="-2"/>
          <a:stretch/>
        </p:blipFill>
        <p:spPr>
          <a:xfrm>
            <a:off x="255185" y="1053569"/>
            <a:ext cx="4269190" cy="4941570"/>
          </a:xfrm>
          <a:prstGeom prst="rect">
            <a:avLst/>
          </a:prstGeom>
        </p:spPr>
      </p:pic>
      <p:pic>
        <p:nvPicPr>
          <p:cNvPr id="5" name="Picture 4" descr="A group of people sitting at desks in a classroom&#10;&#10;Description automatically generated">
            <a:extLst>
              <a:ext uri="{FF2B5EF4-FFF2-40B4-BE49-F238E27FC236}">
                <a16:creationId xmlns:a16="http://schemas.microsoft.com/office/drawing/2014/main" id="{34DB66FF-CD65-4678-085B-F431618CC842}"/>
              </a:ext>
            </a:extLst>
          </p:cNvPr>
          <p:cNvPicPr>
            <a:picLocks noChangeAspect="1"/>
          </p:cNvPicPr>
          <p:nvPr/>
        </p:nvPicPr>
        <p:blipFill rotWithShape="1">
          <a:blip r:embed="rId4"/>
          <a:srcRect l="22251" r="22729" b="1"/>
          <a:stretch/>
        </p:blipFill>
        <p:spPr>
          <a:xfrm>
            <a:off x="4829175" y="1053569"/>
            <a:ext cx="4010025" cy="4941570"/>
          </a:xfrm>
          <a:prstGeom prst="rect">
            <a:avLst/>
          </a:prstGeom>
        </p:spPr>
      </p:pic>
    </p:spTree>
    <p:extLst>
      <p:ext uri="{BB962C8B-B14F-4D97-AF65-F5344CB8AC3E}">
        <p14:creationId xmlns:p14="http://schemas.microsoft.com/office/powerpoint/2010/main" val="3111868603"/>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Feed the Future 1">
      <a:dk1>
        <a:srgbClr val="000000"/>
      </a:dk1>
      <a:lt1>
        <a:srgbClr val="FFFFFF"/>
      </a:lt1>
      <a:dk2>
        <a:srgbClr val="237C9A"/>
      </a:dk2>
      <a:lt2>
        <a:srgbClr val="EEECE1"/>
      </a:lt2>
      <a:accent1>
        <a:srgbClr val="237C9A"/>
      </a:accent1>
      <a:accent2>
        <a:srgbClr val="C25700"/>
      </a:accent2>
      <a:accent3>
        <a:srgbClr val="518324"/>
      </a:accent3>
      <a:accent4>
        <a:srgbClr val="403B33"/>
      </a:accent4>
      <a:accent5>
        <a:srgbClr val="E6E7E8"/>
      </a:accent5>
      <a:accent6>
        <a:srgbClr val="C25700"/>
      </a:accent6>
      <a:hlink>
        <a:srgbClr val="237C9A"/>
      </a:hlink>
      <a:folHlink>
        <a:srgbClr val="5183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los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6160CE915FA84EB6BA44F0D04E12FD" ma:contentTypeVersion="15" ma:contentTypeDescription="Create a new document." ma:contentTypeScope="" ma:versionID="30bbb60dfcb0472153bd31580c04557e">
  <xsd:schema xmlns:xsd="http://www.w3.org/2001/XMLSchema" xmlns:xs="http://www.w3.org/2001/XMLSchema" xmlns:p="http://schemas.microsoft.com/office/2006/metadata/properties" xmlns:ns2="9fecc8af-5ca3-40b6-bd08-1ae195824024" xmlns:ns3="997ee376-57c7-4ecc-bb68-50f48acdb579" targetNamespace="http://schemas.microsoft.com/office/2006/metadata/properties" ma:root="true" ma:fieldsID="fc7938af206cd523e47d5672c482d7da" ns2:_="" ns3:_="">
    <xsd:import namespace="9fecc8af-5ca3-40b6-bd08-1ae195824024"/>
    <xsd:import namespace="997ee376-57c7-4ecc-bb68-50f48acdb57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Owner2"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cc8af-5ca3-40b6-bd08-1ae1958240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Owner2" ma:index="20" nillable="true" ma:displayName="Owner" ma:format="Dropdown" ma:list="UserInfo" ma:SharePointGroup="0" ma:internalName="Owner2">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7ee376-57c7-4ecc-bb68-50f48acdb57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2 xmlns="9fecc8af-5ca3-40b6-bd08-1ae195824024">
      <UserInfo>
        <DisplayName/>
        <AccountId xsi:nil="true"/>
        <AccountType/>
      </UserInfo>
    </Owner2>
  </documentManagement>
</p:properties>
</file>

<file path=customXml/itemProps1.xml><?xml version="1.0" encoding="utf-8"?>
<ds:datastoreItem xmlns:ds="http://schemas.openxmlformats.org/officeDocument/2006/customXml" ds:itemID="{0A6E58B5-D186-4A61-BEBA-78BDA000A892}">
  <ds:schemaRefs>
    <ds:schemaRef ds:uri="997ee376-57c7-4ecc-bb68-50f48acdb579"/>
    <ds:schemaRef ds:uri="9fecc8af-5ca3-40b6-bd08-1ae1958240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706EF4-99B7-4B0C-996A-0850B4D5AED4}">
  <ds:schemaRefs>
    <ds:schemaRef ds:uri="http://schemas.microsoft.com/sharepoint/v3/contenttype/forms"/>
  </ds:schemaRefs>
</ds:datastoreItem>
</file>

<file path=customXml/itemProps3.xml><?xml version="1.0" encoding="utf-8"?>
<ds:datastoreItem xmlns:ds="http://schemas.openxmlformats.org/officeDocument/2006/customXml" ds:itemID="{FD090138-FAFF-4071-A1D9-866EC3EB35BA}">
  <ds:schemaRefs>
    <ds:schemaRef ds:uri="997ee376-57c7-4ecc-bb68-50f48acdb579"/>
    <ds:schemaRef ds:uri="9fecc8af-5ca3-40b6-bd08-1ae1958240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14559</TotalTime>
  <Words>1954</Words>
  <Application>Microsoft Office PowerPoint</Application>
  <PresentationFormat>On-screen Show (4:3)</PresentationFormat>
  <Paragraphs>114</Paragraphs>
  <Slides>12</Slides>
  <Notes>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12</vt:i4>
      </vt:variant>
    </vt:vector>
  </HeadingPairs>
  <TitlesOfParts>
    <vt:vector size="26" baseType="lpstr">
      <vt:lpstr>MS Mincho</vt:lpstr>
      <vt:lpstr>Aptos</vt:lpstr>
      <vt:lpstr>Arial</vt:lpstr>
      <vt:lpstr>Calibri</vt:lpstr>
      <vt:lpstr>Gill Sans</vt:lpstr>
      <vt:lpstr>Gill Sans MT</vt:lpstr>
      <vt:lpstr>Tw Cen MT</vt:lpstr>
      <vt:lpstr>Tw Cen MT Condensed</vt:lpstr>
      <vt:lpstr>Wingdings</vt:lpstr>
      <vt:lpstr>Wingdings 3</vt:lpstr>
      <vt:lpstr>Title Slide</vt:lpstr>
      <vt:lpstr>Content Slides</vt:lpstr>
      <vt:lpstr>Closing Slide</vt:lpstr>
      <vt:lpstr>Integral</vt:lpstr>
      <vt:lpstr>   Keynote address: Digitalization and Climate Change Action: Global Experiences  </vt:lpstr>
      <vt:lpstr>Key areas of Presentation</vt:lpstr>
      <vt:lpstr>CLIMATE CHANGE AND Digitalization in Asia</vt:lpstr>
      <vt:lpstr>G20 principles</vt:lpstr>
      <vt:lpstr>Collaboration with eria and boomitra</vt:lpstr>
      <vt:lpstr>CACCI-Asia: Tajikistan </vt:lpstr>
      <vt:lpstr>Global south and climate smart agriculture</vt:lpstr>
      <vt:lpstr>Collaboration with TNAU and kvks</vt:lpstr>
      <vt:lpstr>Nutrition-climate change linkage</vt:lpstr>
      <vt:lpstr>China: Digital interventions</vt:lpstr>
      <vt:lpstr>Concluding remarks</vt:lpstr>
      <vt:lpstr>PowerPoint Presentation</vt:lpstr>
    </vt:vector>
  </TitlesOfParts>
  <Manager/>
  <Company>Rowe Design House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Miya Rowe</dc:creator>
  <cp:keywords/>
  <dc:description/>
  <cp:lastModifiedBy>Babu, Suresh (IFPRI)</cp:lastModifiedBy>
  <cp:revision>145</cp:revision>
  <cp:lastPrinted>2015-01-30T22:32:16Z</cp:lastPrinted>
  <dcterms:created xsi:type="dcterms:W3CDTF">2015-01-15T01:04:45Z</dcterms:created>
  <dcterms:modified xsi:type="dcterms:W3CDTF">2024-02-02T03:57:15Z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0x010100776160CE915FA84EB6BA44F0D04E12FD</vt:lpwstr>
  </property>
</Properties>
</file>